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760e0ed6-6b71-1b70-c036-ff4049965e37}">
          <p14:sldIdLst>
            <p14:sldId id="256"/>
            <p14:sldId id="257"/>
          </p14:sldIdLst>
        </p14:section>
        <p14:section name="01 추진 컨셉" id="{ed23f3f6-7f04-e531-2b81-033ecc3d5e45}">
          <p14:sldIdLst>
            <p14:sldId id="258"/>
          </p14:sldIdLst>
        </p14:section>
        <p14:section name="02 데이터 현황" id="{a965cec9-51d2-1808-fd01-e53526104478}">
          <p14:sldIdLst>
            <p14:sldId id="259"/>
          </p14:sldIdLst>
        </p14:section>
        <p14:section name="03 달성 수준" id="{cd908173-ebca-38a5-61a3-d67b777365cb}">
          <p14:sldIdLst>
            <p14:sldId id="260"/>
          </p14:sldIdLst>
        </p14:section>
        <p14:section name="04 전처리" id="{ccdaf071-fd4f-615f-ae59-d29fcf94b530}">
          <p14:sldIdLst>
            <p14:sldId id="261"/>
            <p14:sldId id="262"/>
            <p14:sldId id="263"/>
          </p14:sldIdLst>
        </p14:section>
        <p14:section name="05 모델 실험" id="{9080365a-35b6-e36f-bc0c-486b332a493a}">
          <p14:sldIdLst>
            <p14:sldId id="264"/>
            <p14:sldId id="265"/>
            <p14:sldId id="266"/>
            <p14:sldId id="267"/>
          </p14:sldIdLst>
        </p14:section>
        <p14:section name="06 일반화 검증" id="{0918b063-ed3f-685d-da1e-80178a3fe0ae}">
          <p14:sldIdLst>
            <p14:sldId id="268"/>
            <p14:sldId id="269"/>
            <p14:sldId id="270"/>
          </p14:sldIdLst>
        </p14:section>
        <p14:section name="07 향후 계획" id="{4b7d0914-34d6-0f9b-354f-23e46edbad9b}">
          <p14:sldIdLst>
            <p14:sldId id="271"/>
            <p14:sldId id="272"/>
          </p14:sldIdLst>
        </p14:section>
        <p14:section name="별첨" id="{8901cac5-2826-c511-9e71-eaa74dd73fe1}">
          <p14:sldIdLst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 algn="l">
              <a:defRPr sz="1000" b="0" i="0" u="none" strike="noStrike">
                <a:solidFill>
                  <a:srgbClr val="24292F"/>
                </a:solidFill>
                <a:latin typeface="+mn-lt"/>
              </a:defRPr>
            </a:pPr>
            <a:r>
              <a:rPr sz="1000" b="0" i="0" u="none" strike="noStrike">
                <a:solidFill>
                  <a:srgbClr val="24292F"/>
                </a:solidFill>
                <a:latin typeface="+mn-lt"/>
              </a:rPr>
              <a:t>모델 계열별 약한 라벨 AP (제품별)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AC28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00" sourceLinked="0"/>
            <c:txPr>
              <a:bodyPr/>
              <a:lstStyle/>
              <a:p>
                <a:pPr>
                  <a:defRPr b="0" i="0" strike="noStrike" sz="750" u="none">
                    <a:solidFill>
                      <a:srgbClr val="24292F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Tabular MLP</c:v>
                  </c:pt>
                  <c:pt idx="1">
                    <c:v>UV-Net</c:v>
                  </c:pt>
                  <c:pt idx="2">
                    <c:v>DGCNN</c:v>
                  </c:pt>
                  <c:pt idx="3">
                    <c:v>PointNet</c:v>
                  </c:pt>
                  <c:pt idx="4">
                    <c:v>Sparse 3D U-Net</c:v>
                  </c:pt>
                  <c:pt idx="5">
                    <c:v>Dense 3D U-Net</c:v>
                  </c:pt>
                  <c:pt idx="6">
                    <c:v>FNO2d</c:v>
                  </c:pt>
                  <c:pt idx="7">
                    <c:v>2D CNN/U-Net</c:v>
                  </c:pt>
                  <c:pt idx="8">
                    <c:v>Risk GNN</c:v>
                  </c:pt>
                  <c:pt idx="9">
                    <c:v>Mesh GNN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0.0018</c:v>
                </c:pt>
                <c:pt idx="1">
                  <c:v>0.0765</c:v>
                </c:pt>
                <c:pt idx="2">
                  <c:v>0.002</c:v>
                </c:pt>
                <c:pt idx="3">
                  <c:v>0.0927</c:v>
                </c:pt>
                <c:pt idx="4">
                  <c:v>0.3586</c:v>
                </c:pt>
                <c:pt idx="5">
                  <c:v>0.3585</c:v>
                </c:pt>
                <c:pt idx="6">
                  <c:v>0.6197</c:v>
                </c:pt>
                <c:pt idx="7">
                  <c:v>0.6225</c:v>
                </c:pt>
                <c:pt idx="8">
                  <c:v>0.7643</c:v>
                </c:pt>
                <c:pt idx="9">
                  <c:v>0.7575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ME1a</c:v>
                </c:pt>
              </c:strCache>
            </c:strRef>
          </c:tx>
          <c:spPr>
            <a:solidFill>
              <a:srgbClr val="EB6834"/>
            </a:solidFill>
            <a:effectLst/>
          </c:spPr>
          <c:invertIfNegative val="0"/>
          <c:dLbls>
            <c:numFmt formatCode="0.000" sourceLinked="0"/>
            <c:txPr>
              <a:bodyPr/>
              <a:lstStyle/>
              <a:p>
                <a:pPr>
                  <a:defRPr b="0" i="0" strike="noStrike" sz="750" u="none">
                    <a:solidFill>
                      <a:srgbClr val="24292F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Tabular MLP</c:v>
                  </c:pt>
                  <c:pt idx="1">
                    <c:v>UV-Net</c:v>
                  </c:pt>
                  <c:pt idx="2">
                    <c:v>DGCNN</c:v>
                  </c:pt>
                  <c:pt idx="3">
                    <c:v>PointNet</c:v>
                  </c:pt>
                  <c:pt idx="4">
                    <c:v>Sparse 3D U-Net</c:v>
                  </c:pt>
                  <c:pt idx="5">
                    <c:v>Dense 3D U-Net</c:v>
                  </c:pt>
                  <c:pt idx="6">
                    <c:v>FNO2d</c:v>
                  </c:pt>
                  <c:pt idx="7">
                    <c:v>2D CNN/U-Net</c:v>
                  </c:pt>
                  <c:pt idx="8">
                    <c:v>Risk GNN</c:v>
                  </c:pt>
                  <c:pt idx="9">
                    <c:v>Mesh GNN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0.0011</c:v>
                </c:pt>
                <c:pt idx="1">
                  <c:v>0.0115</c:v>
                </c:pt>
                <c:pt idx="2">
                  <c:v>0.0382</c:v>
                </c:pt>
                <c:pt idx="3">
                  <c:v>0.0761</c:v>
                </c:pt>
                <c:pt idx="4">
                  <c:v>0.1125</c:v>
                </c:pt>
                <c:pt idx="5">
                  <c:v>0.0973</c:v>
                </c:pt>
                <c:pt idx="6">
                  <c:v>0.4438</c:v>
                </c:pt>
                <c:pt idx="7">
                  <c:v>0.2978</c:v>
                </c:pt>
                <c:pt idx="8">
                  <c:v>0.253</c:v>
                </c:pt>
                <c:pt idx="9">
                  <c:v>0.0448</c:v>
                </c:pt>
              </c:numCache>
            </c:numRef>
          </c:val>
        </c:ser>
        <c:dLbls>
          <c:numFmt formatCode="0.000" sourceLinked="0"/>
          <c:txPr>
            <a:bodyPr/>
            <a:lstStyle/>
            <a:p>
              <a:pPr>
                <a:defRPr b="0" i="0" strike="noStrike" sz="750" u="none">
                  <a:solidFill>
                    <a:srgbClr val="24292F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24292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"/>
          <c:min val="0"/>
        </c:scaling>
        <c:delete val="0"/>
        <c:axPos val="b"/>
        <c:majorGridlines>
          <c:spPr>
            <a:ln w="12700" cap="flat">
              <a:solidFill>
                <a:srgbClr val="E6EB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606B7A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900">
              <a:solidFill>
                <a:srgbClr val="606B7A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몰텍스 AC28/ME1a 품질위험 예측 POC 중간보고. 3개 생산 run, 2개 설계군 기준. 모든 수치는 production_valid=false인 약한 라벨 진단값임을 먼저 공유한다.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7개 섹션. 03에서 현재 달성 수준을 종합하고, 06에서 일반화 검증 결과(핵심 리스크)를 다룬다.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학습 경로와 추론 경로를 분리해서 본다. 학습은 실측 3 run으로 가능했지만, 추론 경로의 정확도는 held-out에서 입증되지 않았다. 빨간색 요소가 현재 미검증 구간이다.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 장의 목적은 기대치 조정이다. 뒤에 나오는 AP/IoU 수치는 전부 이 제약 위에서 읽어야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 장이 보고의 핵심 요약이다. 좌측 흐름에서 Phase 4만 빨간색인 이유를 설명하고, 우측 표의 3.1과 4.2를 나란히 짚는다.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표현 계약은 이번 POC에서 확실히 남은 산출물이다. 후속 모델은 이 4개 크기를 표준 입력으로 고정해 쓰면 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5k와 12k는 경쟁 관계가 아니라 역할이 다르다. 문맥 입력 5k, 위험 출력 12k. 성능 차이의 원인을 아직 분리하지 못했다는 점을 분명히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 슬라이드는 앞서 표에서 숫자로만 보여준 '512 선정, 게이트 0.975'가 실제로 어떤 곡선에서 나왔는지 원본 그림으로 보여준다. 왼쪽 그래프의 점선 교차점이 512다.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차트는 비교 '가능 범위'를 보여주는 자료다. 조건이 통일되지 않았으므로 1등을 고르는 근거로 쓰지 않는다. 핵심 관찰은 제품 간 순위가 뒤집힌다는 점.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앞 장 native 차트가 10계열만 보여준다면, 이 장은 같은 실행에서 Residual Geo GNN까지 포함한 원본 PNG를 그대로 보여준다. 'AC28에서 1등이 ME1a에서 꼴찌권'이라는 메시지를 한 그림으로 전달한다.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이 장의 메시지는 '최고 수치의 출처를 투명하게 공개한다'이다. 13개 양성 노드 위에서 계산된 값임을 강조하고, 바로 다음 장의 held-out으로 연결한다.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숫자(09장)와 그림(이 장)을 짝지어 보여준다. 빨간 점이 몇 개 안 되는 것, 그리고 AC28의 예측 원이 흩어져 있는 것을 직접 보여주는 것이 포인트.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공동 학습이 만능이 아니라는 것, 그리고 5k로 12k 성능을 대체할 수 없다는 것 두 가지를 전달한다.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보고에서 가장 중요한 장이다. 수치를 감추지 않고 그대로 제시하고, 다음 장에서 그래서 무엇을 할 것인지로 넘어간다.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모델을 더 돌리기 전에 정합과 라벨을 확정해야 한다는 논리를 세우는 장이다. 다음 장의 검증 요건 순서가 여기서 나온다.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5대 요건은 results.html의 '한계와 다음 검증 요건' 항목과 동일하다. 1·2번이 선행되어야 한다는 점을 강조한다.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세 칸 구조로 마무리한다. 가운데 칸을 숨기지 않는 것이 이 보고의 신뢰도를 결정한다.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별첨은 질의 대응용이다.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생성 모델은 보조 진단 트랙이다. 질문이 나오면 production_valid=false와 단일 결함 유형 제약을 먼저 설명한다.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05~06장의 CAD 위험 예측과는 별개 트랙이다. '레시피 탐색도 이미 해봤냐'는 질문에, 알고리즘은 동작하지만 AC28 레시피 권고가 아니라는 점을 분명히 하며 이 장을 보여준다.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별첨 B는 자료 위치와 용어 색인이다. 재현 절차는 analysis/README.md 와 동일하다.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LTEX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96596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E8893F"/>
                </a:solidFill>
              </a:rPr>
              <a:t>MOLTEX</a:t>
            </a:r>
            <a:endParaRPr lang="en-US" sz="11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731520" y="2331720"/>
            <a:ext cx="969264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 </a:t>
            </a:r>
            <a:endParaRPr lang="en-US" sz="32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731520" y="3429000"/>
            <a:ext cx="91440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 </a:t>
            </a:r>
            <a:endParaRPr lang="en-US" sz="13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731520" y="4892040"/>
            <a:ext cx="73152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50" dirty="0">
                <a:solidFill>
                  <a:srgbClr val="9AA6B4"/>
                </a:solidFill>
              </a:defRPr>
            </a:lvl1pPr>
          </a:lstStyle>
          <a:p>
            <a:pPr indent="0" marL="0">
              <a:buNone/>
            </a:pPr>
            <a:r>
              <a:rPr lang="en-US" sz="1050" dirty="0">
                <a:solidFill>
                  <a:srgbClr val="9AA6B4"/>
                </a:solidFill>
              </a:rPr>
              <a:t> </a:t>
            </a:r>
            <a:endParaRPr lang="en-US" sz="10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LTEX_DIVIDER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731520" y="2468880"/>
            <a:ext cx="27432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rgbClr val="E8893F"/>
                </a:solidFill>
              </a:defRPr>
            </a:lvl1pPr>
          </a:lstStyle>
          <a:p>
            <a:pPr indent="0" marL="0">
              <a:buNone/>
            </a:pPr>
            <a:r>
              <a:rPr lang="en-US" sz="4400" b="1" dirty="0">
                <a:solidFill>
                  <a:srgbClr val="E8893F"/>
                </a:solidFill>
              </a:rPr>
              <a:t> 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3200400"/>
            <a:ext cx="969264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6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 </a:t>
            </a:r>
            <a:endParaRPr lang="en-US" sz="2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31520" y="3840480"/>
            <a:ext cx="91440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5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 </a:t>
            </a:r>
            <a:endParaRPr lang="en-US" sz="11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LTEX_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 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 </a:t>
            </a:r>
            <a:endParaRPr lang="en-US" sz="1800" dirty="0"/>
          </a:p>
        </p:txBody>
      </p:sp>
      <p:sp>
        <p:nvSpPr>
          <p:cNvPr id="4" name="Text 0"/>
          <p:cNvSpPr txBox="1"/>
          <p:nvPr/>
        </p:nvSpPr>
        <p:spPr>
          <a:xfrm>
            <a:off x="457200" y="6473952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5"/>
                </a:solidFill>
              </a:rPr>
              <a:t>몰텍스 AC28 · ME1a 품질위험 예측 POC   |   중간보고 2026.10.14   |   모든 수치는 약한 라벨 진단값 (production_valid = false)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LTEX_CLOSING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731520" y="685800"/>
            <a:ext cx="10058400" cy="201168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100" kern="0" dirty="0">
                <a:solidFill>
                  <a:srgbClr val="E8893F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100" kern="0" dirty="0">
                <a:solidFill>
                  <a:srgbClr val="E8893F"/>
                </a:solidFill>
              </a:rPr>
              <a:t> 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960120"/>
            <a:ext cx="106984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 </a:t>
            </a:r>
            <a:endParaRPr lang="en-US" sz="2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2331720"/>
            <a:ext cx="9692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AC28 · ME1a 품질위험 예측 POC</a:t>
            </a:r>
            <a:endParaRPr lang="en-US" sz="32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731520" y="34290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6"/>
                </a:solidFill>
              </a:rPr>
              <a:t>CAD 설계 형상 + 공정 기록 → CAD 노드별 결함위험 예측</a:t>
            </a:r>
            <a:endParaRPr lang="en-US" sz="13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731520" y="489204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중간 보고 초안_261014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9AA6B4"/>
                </a:solidFill>
              </a:rPr>
              <a:t>2026.10.14   ·   대상: AC28_DT RR UPR STD · ME1a_DT FRT UPR LHD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E8893F"/>
                </a:solidFill>
              </a:rPr>
              <a:t>본 보고의 모든 정량값은 약한 라벨 기반 진단값이며 생산 정확도가 아님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AGENDA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목차</a:t>
            </a:r>
            <a:endParaRPr lang="en-US" sz="1800" dirty="0"/>
          </a:p>
        </p:txBody>
      </p:sp>
      <p:sp>
        <p:nvSpPr>
          <p:cNvPr id="4" name="agenda-01"/>
          <p:cNvSpPr/>
          <p:nvPr/>
        </p:nvSpPr>
        <p:spPr>
          <a:xfrm>
            <a:off x="457200" y="1143000"/>
            <a:ext cx="5559552" cy="1024128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21792" y="1344168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01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362456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전체 추진 컨셉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1325880" y="1673352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학습 · 추론 파이프라인 아키텍처</a:t>
            </a:r>
            <a:endParaRPr lang="en-US" sz="900" dirty="0"/>
          </a:p>
        </p:txBody>
      </p:sp>
      <p:sp>
        <p:nvSpPr>
          <p:cNvPr id="8" name="agenda-02"/>
          <p:cNvSpPr/>
          <p:nvPr/>
        </p:nvSpPr>
        <p:spPr>
          <a:xfrm>
            <a:off x="6172200" y="1143000"/>
            <a:ext cx="5559552" cy="1024128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336792" y="1344168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02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362456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데이터 현황 · 해석 범위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7040880" y="1673352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3 run · 2 설계군, 약한 라벨의 성격</a:t>
            </a:r>
            <a:endParaRPr lang="en-US" sz="900" dirty="0"/>
          </a:p>
        </p:txBody>
      </p:sp>
      <p:sp>
        <p:nvSpPr>
          <p:cNvPr id="12" name="agenda-03"/>
          <p:cNvSpPr/>
          <p:nvPr/>
        </p:nvSpPr>
        <p:spPr>
          <a:xfrm>
            <a:off x="457200" y="2313432"/>
            <a:ext cx="5559552" cy="1024128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1792" y="2514600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253288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현재 달성 수준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1325880" y="2843784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페이즈별 정량지표 종합</a:t>
            </a:r>
            <a:endParaRPr lang="en-US" sz="900" dirty="0"/>
          </a:p>
        </p:txBody>
      </p:sp>
      <p:sp>
        <p:nvSpPr>
          <p:cNvPr id="16" name="agenda-04"/>
          <p:cNvSpPr/>
          <p:nvPr/>
        </p:nvSpPr>
        <p:spPr>
          <a:xfrm>
            <a:off x="6172200" y="2313432"/>
            <a:ext cx="5559552" cy="1024128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36792" y="2514600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53288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전처리 · 표현 계약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7040880" y="2843784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50개 후보 측정과 4개 표현 확정</a:t>
            </a:r>
            <a:endParaRPr lang="en-US" sz="900" dirty="0"/>
          </a:p>
        </p:txBody>
      </p:sp>
      <p:sp>
        <p:nvSpPr>
          <p:cNvPr id="20" name="agenda-05"/>
          <p:cNvSpPr/>
          <p:nvPr/>
        </p:nvSpPr>
        <p:spPr>
          <a:xfrm>
            <a:off x="457200" y="3483864"/>
            <a:ext cx="5559552" cy="1024128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21792" y="3685032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05</a:t>
            </a:r>
            <a:endParaRPr lang="en-US" sz="2200" dirty="0"/>
          </a:p>
        </p:txBody>
      </p:sp>
      <p:sp>
        <p:nvSpPr>
          <p:cNvPr id="22" name="Text 20"/>
          <p:cNvSpPr txBox="1"/>
          <p:nvPr/>
        </p:nvSpPr>
        <p:spPr>
          <a:xfrm>
            <a:off x="1325880" y="370332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모델 실험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1325880" y="4014216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10개 계열 baseline · Residual Geo GNN</a:t>
            </a:r>
            <a:endParaRPr lang="en-US" sz="900" dirty="0"/>
          </a:p>
        </p:txBody>
      </p:sp>
      <p:sp>
        <p:nvSpPr>
          <p:cNvPr id="24" name="agenda-06"/>
          <p:cNvSpPr/>
          <p:nvPr/>
        </p:nvSpPr>
        <p:spPr>
          <a:xfrm>
            <a:off x="6172200" y="3483864"/>
            <a:ext cx="5559552" cy="1024128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336792" y="3685032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06</a:t>
            </a:r>
            <a:endParaRPr lang="en-US" sz="22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370332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일반화 검증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7040880" y="4014216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공동 학습 · Leave-one-run-out · 표현 상한</a:t>
            </a:r>
            <a:endParaRPr lang="en-US" sz="900" dirty="0"/>
          </a:p>
        </p:txBody>
      </p:sp>
      <p:sp>
        <p:nvSpPr>
          <p:cNvPr id="28" name="agenda-07"/>
          <p:cNvSpPr/>
          <p:nvPr/>
        </p:nvSpPr>
        <p:spPr>
          <a:xfrm>
            <a:off x="457200" y="4654296"/>
            <a:ext cx="5559552" cy="1024128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21792" y="4855464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07</a:t>
            </a:r>
            <a:endParaRPr lang="en-US" sz="2200" dirty="0"/>
          </a:p>
        </p:txBody>
      </p:sp>
      <p:sp>
        <p:nvSpPr>
          <p:cNvPr id="30" name="Text 28"/>
          <p:cNvSpPr txBox="1"/>
          <p:nvPr/>
        </p:nvSpPr>
        <p:spPr>
          <a:xfrm>
            <a:off x="1325880" y="487375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향후 추진 계획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1325880" y="5184648"/>
            <a:ext cx="4480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5대 검증 요건과 다음 단계</a:t>
            </a:r>
            <a:endParaRPr lang="en-US" sz="900" dirty="0"/>
          </a:p>
        </p:txBody>
      </p:sp>
      <p:sp>
        <p:nvSpPr>
          <p:cNvPr id="32" name="agenda-note"/>
          <p:cNvSpPr/>
          <p:nvPr/>
        </p:nvSpPr>
        <p:spPr>
          <a:xfrm>
            <a:off x="6172200" y="4654296"/>
            <a:ext cx="5559552" cy="1024128"/>
          </a:xfrm>
          <a:prstGeom prst="roundRect">
            <a:avLst>
              <a:gd name="adj" fmla="val 3125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336792" y="4809744"/>
            <a:ext cx="5212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E8893F"/>
                </a:solidFill>
              </a:rPr>
              <a:t>현 시점 판정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6336792" y="5102352"/>
            <a:ext cx="5212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C6CCD3"/>
                </a:solidFill>
              </a:rPr>
              <a:t>전처리 파이프라인과 모델 실행 가능성은 확보. 새 공정·새 CAD에 대한 품질예측 성능은 아직 주장 불가.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01 · 전체 추진 컨셉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[01] 학습 · 추론 파이프라인 아키텍처</a:t>
            </a:r>
            <a:endParaRPr lang="en-US" sz="1800" dirty="0"/>
          </a:p>
        </p:txBody>
      </p:sp>
      <p:sp>
        <p:nvSpPr>
          <p:cNvPr id="4" name="band-train"/>
          <p:cNvSpPr/>
          <p:nvPr/>
        </p:nvSpPr>
        <p:spPr>
          <a:xfrm>
            <a:off x="457200" y="932688"/>
            <a:ext cx="11274552" cy="2907792"/>
          </a:xfrm>
          <a:prstGeom prst="roundRect">
            <a:avLst>
              <a:gd name="adj" fmla="val 110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03504" y="987552"/>
            <a:ext cx="10881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① 학습 단계 — 실측 3 run · 약한 라벨 기준</a:t>
            </a:r>
            <a:endParaRPr lang="en-US" sz="1000" dirty="0"/>
          </a:p>
        </p:txBody>
      </p:sp>
      <p:sp>
        <p:nvSpPr>
          <p:cNvPr id="6" name="box-입력 데이터"/>
          <p:cNvSpPr/>
          <p:nvPr/>
        </p:nvSpPr>
        <p:spPr>
          <a:xfrm>
            <a:off x="640080" y="1298448"/>
            <a:ext cx="1920240" cy="402336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04088" y="1344168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입력 데이터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694944" y="1755648"/>
            <a:ext cx="181051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STEP 설계 (AC28 · ME1a)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XLS 공정 50채널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PLY 융합 스캔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CSV 결함 좌표</a:t>
            </a:r>
            <a:endParaRPr lang="en-US" sz="800" dirty="0"/>
          </a:p>
        </p:txBody>
      </p:sp>
      <p:sp>
        <p:nvSpPr>
          <p:cNvPr id="9" name="arrow"/>
          <p:cNvSpPr/>
          <p:nvPr/>
        </p:nvSpPr>
        <p:spPr>
          <a:xfrm>
            <a:off x="2596896" y="1499616"/>
            <a:ext cx="201168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0" name="box-전처리 · 표현 생성"/>
          <p:cNvSpPr/>
          <p:nvPr/>
        </p:nvSpPr>
        <p:spPr>
          <a:xfrm>
            <a:off x="2834640" y="1298448"/>
            <a:ext cx="1920240" cy="402336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898648" y="1344168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전처리 · 표현 생성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2889504" y="1755648"/>
            <a:ext cx="181051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이미지 512² · 17ch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복셀 64 (피치 15 mm)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그래프 5,000 노드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점군 8,192</a:t>
            </a:r>
            <a:endParaRPr lang="en-US" sz="800" dirty="0"/>
          </a:p>
        </p:txBody>
      </p:sp>
      <p:sp>
        <p:nvSpPr>
          <p:cNvPr id="13" name="arrow"/>
          <p:cNvSpPr/>
          <p:nvPr/>
        </p:nvSpPr>
        <p:spPr>
          <a:xfrm>
            <a:off x="4791456" y="1499616"/>
            <a:ext cx="201168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4" name="box-조건 결합"/>
          <p:cNvSpPr/>
          <p:nvPr/>
        </p:nvSpPr>
        <p:spPr>
          <a:xfrm>
            <a:off x="5029200" y="1298448"/>
            <a:ext cx="1645920" cy="402336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093208" y="1344168"/>
            <a:ext cx="15179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2"/>
                </a:solidFill>
              </a:rPr>
              <a:t>조건 결합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5084064" y="1755648"/>
            <a:ext cx="153619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공정 50채널 →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조건 벡터 194차원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+ CAD 전역 형상 특성</a:t>
            </a:r>
            <a:endParaRPr lang="en-US" sz="800" dirty="0"/>
          </a:p>
        </p:txBody>
      </p:sp>
      <p:sp>
        <p:nvSpPr>
          <p:cNvPr id="17" name="arrow"/>
          <p:cNvSpPr/>
          <p:nvPr/>
        </p:nvSpPr>
        <p:spPr>
          <a:xfrm>
            <a:off x="6711696" y="1499616"/>
            <a:ext cx="201168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8" name="box-위험 예측 모델"/>
          <p:cNvSpPr/>
          <p:nvPr/>
        </p:nvSpPr>
        <p:spPr>
          <a:xfrm>
            <a:off x="6949440" y="1298448"/>
            <a:ext cx="2057400" cy="402336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013448" y="1344168"/>
            <a:ext cx="1929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2"/>
                </a:solidFill>
              </a:rPr>
              <a:t>위험 예측 모델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7004304" y="1755648"/>
            <a:ext cx="194767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Residual Geo GNN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12k CAD 노드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residual edge MP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+ Fourier 위치특성</a:t>
            </a:r>
            <a:endParaRPr lang="en-US" sz="800" dirty="0"/>
          </a:p>
        </p:txBody>
      </p:sp>
      <p:sp>
        <p:nvSpPr>
          <p:cNvPr id="21" name="arrow"/>
          <p:cNvSpPr/>
          <p:nvPr/>
        </p:nvSpPr>
        <p:spPr>
          <a:xfrm>
            <a:off x="9043416" y="1499616"/>
            <a:ext cx="201168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22" name="box-CAD 노드 위험장"/>
          <p:cNvSpPr/>
          <p:nvPr/>
        </p:nvSpPr>
        <p:spPr>
          <a:xfrm>
            <a:off x="9281160" y="1298448"/>
            <a:ext cx="2011680" cy="402336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345168" y="1344168"/>
            <a:ext cx="1883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3"/>
                </a:solidFill>
              </a:rPr>
              <a:t>CAD 노드 위험장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9336024" y="1755648"/>
            <a:ext cx="190195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노드별 결함위험 확률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+ 부호 법선 변형장</a:t>
            </a:r>
            <a:endParaRPr lang="en-US" sz="8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AC28 11,956 / ME1a 12,324</a:t>
            </a:r>
            <a:endParaRPr lang="en-US" sz="800" dirty="0"/>
          </a:p>
        </p:txBody>
      </p:sp>
      <p:sp>
        <p:nvSpPr>
          <p:cNvPr id="25" name="box-약한 라벨 생성"/>
          <p:cNvSpPr/>
          <p:nvPr/>
        </p:nvSpPr>
        <p:spPr>
          <a:xfrm>
            <a:off x="2834640" y="2743200"/>
            <a:ext cx="1920240" cy="4572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2898648" y="2788920"/>
            <a:ext cx="17922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4"/>
                </a:solidFill>
              </a:rPr>
              <a:t>약한 라벨 생성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2898648" y="2980944"/>
            <a:ext cx="179222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CSV 결함점 → 10 mm 지오데식</a:t>
            </a:r>
            <a:endParaRPr lang="en-US" sz="800" dirty="0"/>
          </a:p>
        </p:txBody>
      </p:sp>
      <p:sp>
        <p:nvSpPr>
          <p:cNvPr id="28" name="box-손실 계산"/>
          <p:cNvSpPr/>
          <p:nvPr/>
        </p:nvSpPr>
        <p:spPr>
          <a:xfrm>
            <a:off x="6949440" y="2743200"/>
            <a:ext cx="2057400" cy="4572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013448" y="2788920"/>
            <a:ext cx="1929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4"/>
                </a:solidFill>
              </a:rPr>
              <a:t>손실 계산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7013448" y="2980944"/>
            <a:ext cx="192938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class-balanced BCE + soft Dice</a:t>
            </a:r>
            <a:endParaRPr lang="en-US" sz="800" dirty="0"/>
          </a:p>
        </p:txBody>
      </p:sp>
      <p:sp>
        <p:nvSpPr>
          <p:cNvPr id="31" name="box-CAD–스캔 정합 잔차"/>
          <p:cNvSpPr/>
          <p:nvPr/>
        </p:nvSpPr>
        <p:spPr>
          <a:xfrm>
            <a:off x="9281160" y="2743200"/>
            <a:ext cx="2011680" cy="4572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9345168" y="2788920"/>
            <a:ext cx="18836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3"/>
                </a:solidFill>
              </a:rPr>
              <a:t>CAD–스캔 정합 잔차</a:t>
            </a:r>
            <a:endParaRPr lang="en-US" sz="950" dirty="0"/>
          </a:p>
        </p:txBody>
      </p:sp>
      <p:sp>
        <p:nvSpPr>
          <p:cNvPr id="33" name="Text 31"/>
          <p:cNvSpPr txBox="1"/>
          <p:nvPr/>
        </p:nvSpPr>
        <p:spPr>
          <a:xfrm>
            <a:off x="9345168" y="2980944"/>
            <a:ext cx="188366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관찰값 · 모델 입력 아님</a:t>
            </a:r>
            <a:endParaRPr lang="en-US" sz="800" dirty="0"/>
          </a:p>
        </p:txBody>
      </p:sp>
      <p:sp>
        <p:nvSpPr>
          <p:cNvPr id="34" name="arrow"/>
          <p:cNvSpPr/>
          <p:nvPr/>
        </p:nvSpPr>
        <p:spPr>
          <a:xfrm>
            <a:off x="4791456" y="2971800"/>
            <a:ext cx="2121408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35" name="loss-up"/>
          <p:cNvSpPr/>
          <p:nvPr/>
        </p:nvSpPr>
        <p:spPr>
          <a:xfrm>
            <a:off x="7973568" y="2724912"/>
            <a:ext cx="0" cy="-384048"/>
          </a:xfrm>
          <a:prstGeom prst="line">
            <a:avLst/>
          </a:prstGeom>
          <a:noFill/>
          <a:ln w="1270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36" name="Text 34"/>
          <p:cNvSpPr txBox="1"/>
          <p:nvPr/>
        </p:nvSpPr>
        <p:spPr>
          <a:xfrm>
            <a:off x="4937760" y="2798064"/>
            <a:ext cx="1874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chemeClr val="accent4"/>
                </a:solidFill>
              </a:rPr>
              <a:t>정답 비교 (loss)</a:t>
            </a:r>
            <a:endParaRPr lang="en-US" sz="750" dirty="0"/>
          </a:p>
        </p:txBody>
      </p:sp>
      <p:sp>
        <p:nvSpPr>
          <p:cNvPr id="37" name="Text 35"/>
          <p:cNvSpPr txBox="1"/>
          <p:nvPr/>
        </p:nvSpPr>
        <p:spPr>
          <a:xfrm>
            <a:off x="640080" y="3310128"/>
            <a:ext cx="10881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4"/>
                </a:solidFill>
              </a:rPr>
              <a:t>CSV 결함점의 W/H 값이 비어 있어 면적·외곽선은 가정값. 관측된 결함 형상이 아님.</a:t>
            </a:r>
            <a:endParaRPr lang="en-US" sz="800" dirty="0"/>
          </a:p>
        </p:txBody>
      </p:sp>
      <p:sp>
        <p:nvSpPr>
          <p:cNvPr id="38" name="Text 36"/>
          <p:cNvSpPr txBox="1"/>
          <p:nvPr/>
        </p:nvSpPr>
        <p:spPr>
          <a:xfrm>
            <a:off x="640080" y="3529584"/>
            <a:ext cx="10881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4"/>
                </a:solidFill>
              </a:rPr>
              <a:t>히터 17구역은 실제 발자국 미제공 → CAD X축 균등 배치(임시). 해당 투영은 training_valid = false로 표시됨.</a:t>
            </a:r>
            <a:endParaRPr lang="en-US" sz="800" dirty="0"/>
          </a:p>
        </p:txBody>
      </p:sp>
      <p:sp>
        <p:nvSpPr>
          <p:cNvPr id="39" name="band-infer"/>
          <p:cNvSpPr/>
          <p:nvPr/>
        </p:nvSpPr>
        <p:spPr>
          <a:xfrm>
            <a:off x="457200" y="3950208"/>
            <a:ext cx="11274552" cy="1572768"/>
          </a:xfrm>
          <a:prstGeom prst="roundRect">
            <a:avLst>
              <a:gd name="adj" fmla="val 203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03504" y="4005072"/>
            <a:ext cx="10881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② 추론 단계 — 목표 경로 (현 데이터로는 미검증)</a:t>
            </a:r>
            <a:endParaRPr lang="en-US" sz="1000" dirty="0"/>
          </a:p>
        </p:txBody>
      </p:sp>
      <p:sp>
        <p:nvSpPr>
          <p:cNvPr id="41" name="box-신규 CAD + 공정조"/>
          <p:cNvSpPr/>
          <p:nvPr/>
        </p:nvSpPr>
        <p:spPr>
          <a:xfrm>
            <a:off x="640080" y="4315968"/>
            <a:ext cx="2468880" cy="402336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04088" y="4361688"/>
            <a:ext cx="2340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신규 CAD + 공정조건</a:t>
            </a:r>
            <a:endParaRPr lang="en-US" sz="950" dirty="0"/>
          </a:p>
        </p:txBody>
      </p:sp>
      <p:sp>
        <p:nvSpPr>
          <p:cNvPr id="43" name="Text 41"/>
          <p:cNvSpPr txBox="1"/>
          <p:nvPr/>
        </p:nvSpPr>
        <p:spPr>
          <a:xfrm>
            <a:off x="694944" y="4754880"/>
            <a:ext cx="2359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설계 변경군 · 히터/가압 조건</a:t>
            </a:r>
            <a:endParaRPr lang="en-US" sz="800" dirty="0"/>
          </a:p>
        </p:txBody>
      </p:sp>
      <p:sp>
        <p:nvSpPr>
          <p:cNvPr id="44" name="arrow"/>
          <p:cNvSpPr/>
          <p:nvPr/>
        </p:nvSpPr>
        <p:spPr>
          <a:xfrm>
            <a:off x="3154680" y="4517136"/>
            <a:ext cx="182880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45" name="box-학습된 모델 (고정)"/>
          <p:cNvSpPr/>
          <p:nvPr/>
        </p:nvSpPr>
        <p:spPr>
          <a:xfrm>
            <a:off x="3383280" y="4315968"/>
            <a:ext cx="2468880" cy="402336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3447288" y="4361688"/>
            <a:ext cx="2340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학습된 모델 (고정)</a:t>
            </a:r>
            <a:endParaRPr lang="en-US" sz="950" dirty="0"/>
          </a:p>
        </p:txBody>
      </p:sp>
      <p:sp>
        <p:nvSpPr>
          <p:cNvPr id="47" name="Text 45"/>
          <p:cNvSpPr txBox="1"/>
          <p:nvPr/>
        </p:nvSpPr>
        <p:spPr>
          <a:xfrm>
            <a:off x="3438144" y="4754880"/>
            <a:ext cx="2359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Residual Geo GNN</a:t>
            </a:r>
            <a:endParaRPr lang="en-US" sz="800" dirty="0"/>
          </a:p>
        </p:txBody>
      </p:sp>
      <p:sp>
        <p:nvSpPr>
          <p:cNvPr id="48" name="arrow"/>
          <p:cNvSpPr/>
          <p:nvPr/>
        </p:nvSpPr>
        <p:spPr>
          <a:xfrm>
            <a:off x="5897880" y="4517136"/>
            <a:ext cx="182880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49" name="box-예측 위험지도"/>
          <p:cNvSpPr/>
          <p:nvPr/>
        </p:nvSpPr>
        <p:spPr>
          <a:xfrm>
            <a:off x="6126480" y="4315968"/>
            <a:ext cx="2468880" cy="402336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6190488" y="4361688"/>
            <a:ext cx="23408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예측 위험지도</a:t>
            </a:r>
            <a:endParaRPr lang="en-US" sz="950" dirty="0"/>
          </a:p>
        </p:txBody>
      </p:sp>
      <p:sp>
        <p:nvSpPr>
          <p:cNvPr id="51" name="Text 49"/>
          <p:cNvSpPr txBox="1"/>
          <p:nvPr/>
        </p:nvSpPr>
        <p:spPr>
          <a:xfrm>
            <a:off x="6181344" y="4754880"/>
            <a:ext cx="2359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결함 우려 영역 사전 식별</a:t>
            </a:r>
            <a:endParaRPr lang="en-US" sz="800" dirty="0"/>
          </a:p>
        </p:txBody>
      </p:sp>
      <p:sp>
        <p:nvSpPr>
          <p:cNvPr id="52" name="arrow"/>
          <p:cNvSpPr/>
          <p:nvPr/>
        </p:nvSpPr>
        <p:spPr>
          <a:xfrm>
            <a:off x="8641080" y="4517136"/>
            <a:ext cx="182880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53" name="box-공정조건 조정"/>
          <p:cNvSpPr/>
          <p:nvPr/>
        </p:nvSpPr>
        <p:spPr>
          <a:xfrm>
            <a:off x="8869680" y="4315968"/>
            <a:ext cx="2423160" cy="402336"/>
          </a:xfrm>
          <a:prstGeom prst="roundRect">
            <a:avLst>
              <a:gd name="adj" fmla="val 9091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8933688" y="4361688"/>
            <a:ext cx="229514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공정조건 조정</a:t>
            </a:r>
            <a:endParaRPr lang="en-US" sz="950" dirty="0"/>
          </a:p>
        </p:txBody>
      </p:sp>
      <p:sp>
        <p:nvSpPr>
          <p:cNvPr id="55" name="Text 53"/>
          <p:cNvSpPr txBox="1"/>
          <p:nvPr/>
        </p:nvSpPr>
        <p:spPr>
          <a:xfrm>
            <a:off x="8924544" y="4754880"/>
            <a:ext cx="23134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검증 후 다음 생산 반영</a:t>
            </a:r>
            <a:endParaRPr lang="en-US" sz="800" dirty="0"/>
          </a:p>
        </p:txBody>
      </p:sp>
      <p:sp>
        <p:nvSpPr>
          <p:cNvPr id="56" name="Text 54"/>
          <p:cNvSpPr txBox="1"/>
          <p:nvPr/>
        </p:nvSpPr>
        <p:spPr>
          <a:xfrm>
            <a:off x="640080" y="5074920"/>
            <a:ext cx="10881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4"/>
                </a:solidFill>
              </a:rPr>
              <a:t>현 held-out 결과(IoU 0)로는 이 경로의 정확도를 주장할 수 없음 → 06장 참조</a:t>
            </a:r>
            <a:endParaRPr lang="en-US" sz="800" dirty="0"/>
          </a:p>
        </p:txBody>
      </p:sp>
      <p:sp>
        <p:nvSpPr>
          <p:cNvPr id="57" name="lg0"/>
          <p:cNvSpPr/>
          <p:nvPr/>
        </p:nvSpPr>
        <p:spPr>
          <a:xfrm>
            <a:off x="457200" y="5669280"/>
            <a:ext cx="146304" cy="100584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676656" y="5623560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설계 · CAD</a:t>
            </a:r>
            <a:endParaRPr lang="en-US" sz="800" dirty="0"/>
          </a:p>
        </p:txBody>
      </p:sp>
      <p:sp>
        <p:nvSpPr>
          <p:cNvPr id="59" name="lg1"/>
          <p:cNvSpPr/>
          <p:nvPr/>
        </p:nvSpPr>
        <p:spPr>
          <a:xfrm>
            <a:off x="2194560" y="5669280"/>
            <a:ext cx="146304" cy="10058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2414016" y="5623560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공정 · 모델</a:t>
            </a:r>
            <a:endParaRPr lang="en-US" sz="800" dirty="0"/>
          </a:p>
        </p:txBody>
      </p:sp>
      <p:sp>
        <p:nvSpPr>
          <p:cNvPr id="61" name="lg2"/>
          <p:cNvSpPr/>
          <p:nvPr/>
        </p:nvSpPr>
        <p:spPr>
          <a:xfrm>
            <a:off x="3931920" y="5669280"/>
            <a:ext cx="146304" cy="100584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62" name="Text 60"/>
          <p:cNvSpPr txBox="1"/>
          <p:nvPr/>
        </p:nvSpPr>
        <p:spPr>
          <a:xfrm>
            <a:off x="4151376" y="5623560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측정 · 관찰</a:t>
            </a:r>
            <a:endParaRPr lang="en-US" sz="800" dirty="0"/>
          </a:p>
        </p:txBody>
      </p:sp>
      <p:sp>
        <p:nvSpPr>
          <p:cNvPr id="63" name="lg3"/>
          <p:cNvSpPr/>
          <p:nvPr/>
        </p:nvSpPr>
        <p:spPr>
          <a:xfrm>
            <a:off x="5669280" y="5669280"/>
            <a:ext cx="146304" cy="100584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64" name="Text 62"/>
          <p:cNvSpPr txBox="1"/>
          <p:nvPr/>
        </p:nvSpPr>
        <p:spPr>
          <a:xfrm>
            <a:off x="5888736" y="5623560"/>
            <a:ext cx="146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라벨 · 미검증</a:t>
            </a:r>
            <a:endParaRPr lang="en-US" sz="800" dirty="0"/>
          </a:p>
        </p:txBody>
      </p:sp>
      <p:sp>
        <p:nvSpPr>
          <p:cNvPr id="65" name="Text 63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MP: message passing, 그래프 노드 간 정보 전달.   BCE: binary cross-entropy, 이진 분류 손실.   Dice: 예측과 정답 영역의 겹침 비율 기반 손실.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지오데식: 표면을 따라 잰 거리 (직선거리 아님).   training_valid: 해당 입력을 학습 라벨로 쓸 수 있는지 표시하는 내부 마스크.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02 · 데이터 현황 · 해석 범위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[02] 확보 데이터와 현 해석 범위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모델 성능 수치를 읽기 전에, 현재 데이터가 무엇을 입증할 수 있고 무엇을 입증할 수 없는지 범위를 먼저 고정하기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확보된 3개 생산 run · 2개 설계군의 구성과, 약한 라벨 · 미검증 정합이 결과 해석에 주는 제약을 명시한다.</a:t>
            </a:r>
            <a:endParaRPr lang="en-US" sz="900" dirty="0"/>
          </a:p>
        </p:txBody>
      </p:sp>
      <p:sp>
        <p:nvSpPr>
          <p:cNvPr id="11" name="stat-독립 생산 실행 A"/>
          <p:cNvSpPr/>
          <p:nvPr/>
        </p:nvSpPr>
        <p:spPr>
          <a:xfrm>
            <a:off x="457200" y="1755648"/>
            <a:ext cx="2167128" cy="786384"/>
          </a:xfrm>
          <a:prstGeom prst="roundRect">
            <a:avLst>
              <a:gd name="adj" fmla="val 407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85216" y="1847088"/>
            <a:ext cx="1911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3 run</a:t>
            </a:r>
            <a:endParaRPr lang="en-US" sz="2100" dirty="0"/>
          </a:p>
        </p:txBody>
      </p:sp>
      <p:sp>
        <p:nvSpPr>
          <p:cNvPr id="13" name="Text 11"/>
          <p:cNvSpPr txBox="1"/>
          <p:nvPr/>
        </p:nvSpPr>
        <p:spPr>
          <a:xfrm>
            <a:off x="585216" y="2249424"/>
            <a:ext cx="1911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독립 생산 실행</a:t>
            </a:r>
            <a:endParaRPr lang="en-US" sz="85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AC28 16h · 18h01 · ME1a 14h06</a:t>
            </a:r>
            <a:endParaRPr lang="en-US" sz="850" dirty="0"/>
          </a:p>
        </p:txBody>
      </p:sp>
      <p:sp>
        <p:nvSpPr>
          <p:cNvPr id="14" name="stat-STEP 설계 AC"/>
          <p:cNvSpPr/>
          <p:nvPr/>
        </p:nvSpPr>
        <p:spPr>
          <a:xfrm>
            <a:off x="2734056" y="1755648"/>
            <a:ext cx="2167128" cy="786384"/>
          </a:xfrm>
          <a:prstGeom prst="roundRect">
            <a:avLst>
              <a:gd name="adj" fmla="val 407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862072" y="1847088"/>
            <a:ext cx="1911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2 설계군</a:t>
            </a:r>
            <a:endParaRPr lang="en-US" sz="2100" dirty="0"/>
          </a:p>
        </p:txBody>
      </p:sp>
      <p:sp>
        <p:nvSpPr>
          <p:cNvPr id="16" name="Text 14"/>
          <p:cNvSpPr txBox="1"/>
          <p:nvPr/>
        </p:nvSpPr>
        <p:spPr>
          <a:xfrm>
            <a:off x="2862072" y="2249424"/>
            <a:ext cx="1911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STEP 설계</a:t>
            </a:r>
            <a:endParaRPr lang="en-US" sz="85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AC28_DT · ME1a_DT</a:t>
            </a:r>
            <a:endParaRPr lang="en-US" sz="850" dirty="0"/>
          </a:p>
        </p:txBody>
      </p:sp>
      <p:sp>
        <p:nvSpPr>
          <p:cNvPr id="17" name="stat-XLS 공정 기록 "/>
          <p:cNvSpPr/>
          <p:nvPr/>
        </p:nvSpPr>
        <p:spPr>
          <a:xfrm>
            <a:off x="5010912" y="1755648"/>
            <a:ext cx="2167128" cy="786384"/>
          </a:xfrm>
          <a:prstGeom prst="roundRect">
            <a:avLst>
              <a:gd name="adj" fmla="val 407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138928" y="1847088"/>
            <a:ext cx="1911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50 채널</a:t>
            </a:r>
            <a:endParaRPr lang="en-US" sz="2100" dirty="0"/>
          </a:p>
        </p:txBody>
      </p:sp>
      <p:sp>
        <p:nvSpPr>
          <p:cNvPr id="19" name="Text 17"/>
          <p:cNvSpPr txBox="1"/>
          <p:nvPr/>
        </p:nvSpPr>
        <p:spPr>
          <a:xfrm>
            <a:off x="5138928" y="2249424"/>
            <a:ext cx="1911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XLS 공정 기록</a:t>
            </a:r>
            <a:endParaRPr lang="en-US" sz="85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히터 상/하 17구역 포함</a:t>
            </a:r>
            <a:endParaRPr lang="en-US" sz="850" dirty="0"/>
          </a:p>
        </p:txBody>
      </p:sp>
      <p:sp>
        <p:nvSpPr>
          <p:cNvPr id="20" name="stat-전처리 산출 데이터"/>
          <p:cNvSpPr/>
          <p:nvPr/>
        </p:nvSpPr>
        <p:spPr>
          <a:xfrm>
            <a:off x="7287768" y="1755648"/>
            <a:ext cx="2167128" cy="786384"/>
          </a:xfrm>
          <a:prstGeom prst="roundRect">
            <a:avLst>
              <a:gd name="adj" fmla="val 407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415784" y="1847088"/>
            <a:ext cx="1911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3"/>
                </a:solidFill>
              </a:rPr>
              <a:t>20 NPZ</a:t>
            </a:r>
            <a:endParaRPr lang="en-US" sz="2100" dirty="0"/>
          </a:p>
        </p:txBody>
      </p:sp>
      <p:sp>
        <p:nvSpPr>
          <p:cNvPr id="22" name="Text 20"/>
          <p:cNvSpPr txBox="1"/>
          <p:nvPr/>
        </p:nvSpPr>
        <p:spPr>
          <a:xfrm>
            <a:off x="7415784" y="2249424"/>
            <a:ext cx="1911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전처리 산출 데이터셋</a:t>
            </a:r>
            <a:endParaRPr lang="en-US" sz="85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전건 PNG 미리보기 동반</a:t>
            </a:r>
            <a:endParaRPr lang="en-US" sz="850" dirty="0"/>
          </a:p>
        </p:txBody>
      </p:sp>
      <p:sp>
        <p:nvSpPr>
          <p:cNvPr id="23" name="stat-결함 유형 모두 '"/>
          <p:cNvSpPr/>
          <p:nvPr/>
        </p:nvSpPr>
        <p:spPr>
          <a:xfrm>
            <a:off x="9564624" y="1755648"/>
            <a:ext cx="2167128" cy="786384"/>
          </a:xfrm>
          <a:prstGeom prst="roundRect">
            <a:avLst>
              <a:gd name="adj" fmla="val 4070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692640" y="1847088"/>
            <a:ext cx="19110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4"/>
                </a:solidFill>
              </a:rPr>
              <a:t>전건 NG</a:t>
            </a:r>
            <a:endParaRPr lang="en-US" sz="2100" dirty="0"/>
          </a:p>
        </p:txBody>
      </p:sp>
      <p:sp>
        <p:nvSpPr>
          <p:cNvPr id="25" name="Text 23"/>
          <p:cNvSpPr txBox="1"/>
          <p:nvPr/>
        </p:nvSpPr>
        <p:spPr>
          <a:xfrm>
            <a:off x="9692640" y="2249424"/>
            <a:ext cx="1911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결함 유형 모두 '찍힘'</a:t>
            </a:r>
            <a:endParaRPr lang="en-US" sz="85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유형 분류 학습 불가</a:t>
            </a:r>
            <a:endParaRPr lang="en-US" sz="850" dirty="0"/>
          </a:p>
        </p:txBody>
      </p:sp>
      <p:sp>
        <p:nvSpPr>
          <p:cNvPr id="26" name="card"/>
          <p:cNvSpPr/>
          <p:nvPr/>
        </p:nvSpPr>
        <p:spPr>
          <a:xfrm>
            <a:off x="457200" y="2688336"/>
            <a:ext cx="6812280" cy="3236976"/>
          </a:xfrm>
          <a:prstGeom prst="roundRect">
            <a:avLst>
              <a:gd name="adj" fmla="val 98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85216" y="2743200"/>
            <a:ext cx="65562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데이터 구성과 역할</a:t>
            </a:r>
            <a:endParaRPr lang="en-US" sz="1050" dirty="0"/>
          </a:p>
        </p:txBody>
      </p:sp>
      <p:graphicFrame>
        <p:nvGraphicFramePr>
          <p:cNvPr id="5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5216" y="2980944"/>
          <a:ext cx="6556248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1051560"/>
                <a:gridCol w="2258568"/>
                <a:gridCol w="1645920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자료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형식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역할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현 상태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STEP 설계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B-Rep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모델 입력 (기준 형상)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확정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XLS 공정 기록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50 채널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모델 입력 (조건)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accent2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2값 결측 마스킹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CSV 결함 좌표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점 좌표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약한 라벨 생성 seed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W/H 비어 있음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PLY 융합 스캔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점군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정합 후 형상 잔차 (관찰)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정합 미검증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9" name="Text 26"/>
          <p:cNvSpPr txBox="1"/>
          <p:nvPr/>
        </p:nvSpPr>
        <p:spPr>
          <a:xfrm>
            <a:off x="585216" y="4754880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STEP 테셀레이션 </a:t>
            </a:r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</a:rPr>
              <a:t>332,479 정점 · 663,715 삼각형</a:t>
            </a:r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   ·   B-Rep </a:t>
            </a:r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</a:rPr>
              <a:t>6,564 면 · 36,090 방향성 인접 간선</a:t>
            </a:r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 (59개 협소면은 현 해상도에서 유효 샘플 없음)</a:t>
            </a:r>
            <a:endParaRPr lang="en-US" sz="800" dirty="0"/>
          </a:p>
        </p:txBody>
      </p:sp>
      <p:sp>
        <p:nvSpPr>
          <p:cNvPr id="30" name="Text 27"/>
          <p:cNvSpPr txBox="1"/>
          <p:nvPr/>
        </p:nvSpPr>
        <p:spPr>
          <a:xfrm>
            <a:off x="585216" y="5084064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약한 양성 노드 수 (12k 그래프): </a:t>
            </a:r>
            <a:pPr indent="0" marL="0">
              <a:buNone/>
            </a:pPr>
            <a:r>
              <a:rPr lang="en-US" sz="800" b="1" dirty="0">
                <a:solidFill>
                  <a:schemeClr val="accent4"/>
                </a:solidFill>
              </a:rPr>
              <a:t>AC28 16h 9개 · AC28 18h01 21개 · ME1a 14h06 13개</a:t>
            </a:r>
            <a:endParaRPr lang="en-US" sz="800" dirty="0"/>
          </a:p>
        </p:txBody>
      </p:sp>
      <p:sp>
        <p:nvSpPr>
          <p:cNvPr id="31" name="Text 28"/>
          <p:cNvSpPr txBox="1"/>
          <p:nvPr/>
        </p:nvSpPr>
        <p:spPr>
          <a:xfrm>
            <a:off x="585216" y="5413248"/>
            <a:ext cx="65562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b="1" dirty="0">
                <a:solidFill>
                  <a:schemeClr val="tx1"/>
                </a:solidFill>
              </a:rPr>
              <a:t>대상 식별자  </a:t>
            </a:r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AC28_DT RR UPR STD (16h · 18h01, 2026-08-27)   ·   ME1a_DT FRT UPR LHD (14h06, 2026-06-08)   —   3 run 전건 NG 판정</a:t>
            </a:r>
            <a:endParaRPr lang="en-US" sz="800" dirty="0"/>
          </a:p>
        </p:txBody>
      </p:sp>
      <p:sp>
        <p:nvSpPr>
          <p:cNvPr id="32" name="card"/>
          <p:cNvSpPr/>
          <p:nvPr/>
        </p:nvSpPr>
        <p:spPr>
          <a:xfrm>
            <a:off x="7443216" y="2688336"/>
            <a:ext cx="4288536" cy="3236976"/>
          </a:xfrm>
          <a:prstGeom prst="roundRect">
            <a:avLst>
              <a:gd name="adj" fmla="val 98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7571232" y="2743200"/>
            <a:ext cx="4032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해석 범위 — 현재 단정할 수 없는 것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7589520" y="2962656"/>
            <a:ext cx="3995928" cy="2889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CSV 결함점에서 만든 5/10/20 mm 지오데식 영역은 관측된 결함 형상이 아니라 약한 가정 라벨이다.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히터 물리 발자국, 재료 물성, 두께, 접촉·경계 조건이 없어 물리 기반 잔차를 학습에 걸 수 없다.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스캔–CAD 정합이 확정되지 않아 형상 편차를 변형량으로 단정할 수 없다.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결함 라벨이 전건 '찍힘' 단일 유형이라 유형 분류 성능은 측정 자체가 불가하다.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표본이 3 run이므로 어떤 수치도 생산 배포 판단 근거가 되지 않는다 (production_valid = false).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이미지 곡률은 기하 단서이지 응력 라벨이 아니다. 지배 열전달·열기계 잔차를 걸려면 재료 물성, 히터 형상·시간 이력, 시트 두께, 공구·접촉·경계 조건이 필요하다.</a:t>
            </a:r>
            <a:endParaRPr lang="en-US" sz="850" dirty="0"/>
          </a:p>
        </p:txBody>
      </p:sp>
      <p:sp>
        <p:nvSpPr>
          <p:cNvPr id="35" name="Text 32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B-Rep: Boundary Representation, 면·모서리·꼭짓점으로 형상을 기술하는 CAD 원본 표현.   테셀레이션: 곡면을 삼각형 망으로 근사한 것.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NPZ: NumPy 압축 배열 파일.   약한 양성 노드: CSV 결함점 주변 가정 영역에 포함되어 '결함'으로 라벨된 CAD 그래프 노드.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03 · 현재 달성 수준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[03] 페이즈별 정량지표 종합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7086600" cy="3127248"/>
          </a:xfrm>
          <a:prstGeom prst="roundRect">
            <a:avLst>
              <a:gd name="adj" fmla="val 102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85216" y="987552"/>
            <a:ext cx="6830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전체 흐름 (페이즈별 대표 지표)</a:t>
            </a:r>
            <a:endParaRPr lang="en-US" sz="1050" dirty="0"/>
          </a:p>
        </p:txBody>
      </p:sp>
      <p:sp>
        <p:nvSpPr>
          <p:cNvPr id="6" name="box-Phase 1"/>
          <p:cNvSpPr/>
          <p:nvPr/>
        </p:nvSpPr>
        <p:spPr>
          <a:xfrm>
            <a:off x="603504" y="1481328"/>
            <a:ext cx="1481328" cy="658368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67512" y="1527048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Phase 1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667512" y="1719072"/>
            <a:ext cx="13533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전처리 · 표현 계약</a:t>
            </a:r>
            <a:endParaRPr lang="en-US" sz="800" dirty="0"/>
          </a:p>
        </p:txBody>
      </p:sp>
      <p:sp>
        <p:nvSpPr>
          <p:cNvPr id="9" name="arrow"/>
          <p:cNvSpPr/>
          <p:nvPr/>
        </p:nvSpPr>
        <p:spPr>
          <a:xfrm>
            <a:off x="2130552" y="1810512"/>
            <a:ext cx="182880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0" name="ph-val-0"/>
          <p:cNvSpPr/>
          <p:nvPr/>
        </p:nvSpPr>
        <p:spPr>
          <a:xfrm>
            <a:off x="603504" y="2267712"/>
            <a:ext cx="1481328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67512" y="2322576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4종 확정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67512" y="2615184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chemeClr val="accent5"/>
                </a:solidFill>
              </a:rPr>
              <a:t>50개 후보 측정 후 선정</a:t>
            </a:r>
            <a:endParaRPr lang="en-US" sz="750" dirty="0"/>
          </a:p>
        </p:txBody>
      </p:sp>
      <p:sp>
        <p:nvSpPr>
          <p:cNvPr id="13" name="box-Phase 2"/>
          <p:cNvSpPr/>
          <p:nvPr/>
        </p:nvSpPr>
        <p:spPr>
          <a:xfrm>
            <a:off x="2359152" y="1481328"/>
            <a:ext cx="1481328" cy="658368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423160" y="1527048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Phase 2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2423160" y="1719072"/>
            <a:ext cx="13533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라벨 · 그래프 해상도</a:t>
            </a:r>
            <a:endParaRPr lang="en-US" sz="800" dirty="0"/>
          </a:p>
        </p:txBody>
      </p:sp>
      <p:sp>
        <p:nvSpPr>
          <p:cNvPr id="16" name="arrow"/>
          <p:cNvSpPr/>
          <p:nvPr/>
        </p:nvSpPr>
        <p:spPr>
          <a:xfrm>
            <a:off x="3886200" y="1810512"/>
            <a:ext cx="182880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7" name="ph-val-1"/>
          <p:cNvSpPr/>
          <p:nvPr/>
        </p:nvSpPr>
        <p:spPr>
          <a:xfrm>
            <a:off x="2359152" y="2267712"/>
            <a:ext cx="1481328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2423160" y="2322576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IoU 1.00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2423160" y="2615184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chemeClr val="accent5"/>
                </a:solidFill>
              </a:rPr>
              <a:t>12k 약한 라벨 전달률</a:t>
            </a:r>
            <a:endParaRPr lang="en-US" sz="750" dirty="0"/>
          </a:p>
        </p:txBody>
      </p:sp>
      <p:sp>
        <p:nvSpPr>
          <p:cNvPr id="20" name="box-Phase 3"/>
          <p:cNvSpPr/>
          <p:nvPr/>
        </p:nvSpPr>
        <p:spPr>
          <a:xfrm>
            <a:off x="4114800" y="1481328"/>
            <a:ext cx="1481328" cy="658368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178808" y="1527048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2"/>
                </a:solidFill>
              </a:rPr>
              <a:t>Phase 3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4178808" y="1719072"/>
            <a:ext cx="13533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모델 실험</a:t>
            </a:r>
            <a:endParaRPr lang="en-US" sz="800" dirty="0"/>
          </a:p>
        </p:txBody>
      </p:sp>
      <p:sp>
        <p:nvSpPr>
          <p:cNvPr id="23" name="arrow"/>
          <p:cNvSpPr/>
          <p:nvPr/>
        </p:nvSpPr>
        <p:spPr>
          <a:xfrm>
            <a:off x="5641848" y="1810512"/>
            <a:ext cx="182880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24" name="ph-val-2"/>
          <p:cNvSpPr/>
          <p:nvPr/>
        </p:nvSpPr>
        <p:spPr>
          <a:xfrm>
            <a:off x="4114800" y="2267712"/>
            <a:ext cx="1481328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178808" y="2322576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AP 0.629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4178808" y="2615184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chemeClr val="accent5"/>
                </a:solidFill>
              </a:rPr>
              <a:t>same-run 최고 (ME1a)</a:t>
            </a:r>
            <a:endParaRPr lang="en-US" sz="750" dirty="0"/>
          </a:p>
        </p:txBody>
      </p:sp>
      <p:sp>
        <p:nvSpPr>
          <p:cNvPr id="27" name="box-Phase 4"/>
          <p:cNvSpPr/>
          <p:nvPr/>
        </p:nvSpPr>
        <p:spPr>
          <a:xfrm>
            <a:off x="5870448" y="1481328"/>
            <a:ext cx="1481328" cy="658368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934456" y="1527048"/>
            <a:ext cx="1353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4"/>
                </a:solidFill>
              </a:rPr>
              <a:t>Phase 4</a:t>
            </a:r>
            <a:endParaRPr lang="en-US" sz="950" dirty="0"/>
          </a:p>
        </p:txBody>
      </p:sp>
      <p:sp>
        <p:nvSpPr>
          <p:cNvPr id="29" name="Text 27"/>
          <p:cNvSpPr txBox="1"/>
          <p:nvPr/>
        </p:nvSpPr>
        <p:spPr>
          <a:xfrm>
            <a:off x="5934456" y="1719072"/>
            <a:ext cx="1353312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일반화 검증</a:t>
            </a:r>
            <a:endParaRPr lang="en-US" sz="800" dirty="0"/>
          </a:p>
        </p:txBody>
      </p:sp>
      <p:sp>
        <p:nvSpPr>
          <p:cNvPr id="30" name="ph-val-3"/>
          <p:cNvSpPr/>
          <p:nvPr/>
        </p:nvSpPr>
        <p:spPr>
          <a:xfrm>
            <a:off x="5870448" y="2267712"/>
            <a:ext cx="1481328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934456" y="2322576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accent4"/>
                </a:solidFill>
              </a:rPr>
              <a:t>AP 0.001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5934456" y="2615184"/>
            <a:ext cx="13533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chemeClr val="accent5"/>
                </a:solidFill>
              </a:rPr>
              <a:t>held-out · IoU 전건 0</a:t>
            </a:r>
            <a:endParaRPr lang="en-US" sz="750" dirty="0"/>
          </a:p>
        </p:txBody>
      </p:sp>
      <p:sp>
        <p:nvSpPr>
          <p:cNvPr id="33" name="Text 31"/>
          <p:cNvSpPr txBox="1"/>
          <p:nvPr/>
        </p:nvSpPr>
        <p:spPr>
          <a:xfrm>
            <a:off x="603504" y="3127248"/>
            <a:ext cx="67939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위 칸 = 페이즈별 작업,   아래 칸 = 대표 점수.   Phase 3까지는 진척, Phase 4에서 일반화가 확인되지 않음.</a:t>
            </a:r>
            <a:endParaRPr lang="en-US" sz="800" dirty="0"/>
          </a:p>
        </p:txBody>
      </p:sp>
      <p:sp>
        <p:nvSpPr>
          <p:cNvPr id="34" name="warn"/>
          <p:cNvSpPr/>
          <p:nvPr/>
        </p:nvSpPr>
        <p:spPr>
          <a:xfrm>
            <a:off x="603504" y="3419856"/>
            <a:ext cx="6793992" cy="512064"/>
          </a:xfrm>
          <a:prstGeom prst="roundRect">
            <a:avLst>
              <a:gd name="adj" fmla="val 5357"/>
            </a:avLst>
          </a:prstGeom>
          <a:solidFill>
            <a:srgbClr val="FDECEA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749808" y="3474720"/>
            <a:ext cx="65013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chemeClr val="accent4"/>
                </a:solidFill>
              </a:rPr>
              <a:t>핵심 리스크   </a:t>
            </a:r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same-run AP 0.629와 held-out AP 0.001의 간극은 현 모델이 학습한 run의 약한 라벨에 적합했을 뿐, 새 run을 예측하지 못함을 뜻한다.</a:t>
            </a:r>
            <a:endParaRPr lang="en-US" sz="850" dirty="0"/>
          </a:p>
        </p:txBody>
      </p:sp>
      <p:sp>
        <p:nvSpPr>
          <p:cNvPr id="36" name="card"/>
          <p:cNvSpPr/>
          <p:nvPr/>
        </p:nvSpPr>
        <p:spPr>
          <a:xfrm>
            <a:off x="7717536" y="932688"/>
            <a:ext cx="4014216" cy="3127248"/>
          </a:xfrm>
          <a:prstGeom prst="roundRect">
            <a:avLst>
              <a:gd name="adj" fmla="val 102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7845552" y="987552"/>
            <a:ext cx="37581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정량지표</a:t>
            </a:r>
            <a:endParaRPr lang="en-US" sz="1050" dirty="0"/>
          </a:p>
        </p:txBody>
      </p:sp>
      <p:graphicFrame>
        <p:nvGraphicFramePr>
          <p:cNvPr id="6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845552" y="1243584"/>
          <a:ext cx="3758184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380744"/>
              </a:tblGrid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항목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값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1.1 이미지 표현 (512²)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view IoU 0.9788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1.2 그래프 표현 (5,000)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표면 P95 0.3277 mm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2.1 약한 라벨 전달 (12k)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IoU 1.000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2.2 약한 라벨 전달 (5k)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IoU 0.175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3.1 개별 학습 최고 AP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2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0.6292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3.2 개별 학습 최고 IoU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2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0.4762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4.1 공동 학습 AP (18h01)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0.6714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4.2 held-out AP (3건 평균)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0.0034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4231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4.3 held-out IoU (3건)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0.0000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9" name="card"/>
          <p:cNvSpPr/>
          <p:nvPr/>
        </p:nvSpPr>
        <p:spPr>
          <a:xfrm>
            <a:off x="457200" y="4169664"/>
            <a:ext cx="11274552" cy="1591056"/>
          </a:xfrm>
          <a:prstGeom prst="roundRect">
            <a:avLst>
              <a:gd name="adj" fmla="val 201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585216" y="4224528"/>
            <a:ext cx="11018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설명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603504" y="4462272"/>
            <a:ext cx="10981944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b="1" dirty="0">
                <a:solidFill>
                  <a:schemeClr val="accent1"/>
                </a:solidFill>
              </a:rPr>
              <a:t>Phase 1–2: </a:t>
            </a:r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50개 크기 후보를 AC28·ME1a 양쪽에서 측정해 이미지 512² · 복셀 64 · 그래프 5,000 · 점군 8,192를 표준 입력으로 확정했다. 위험 출력은 12,000 요청 그래프(실제 AC28 11,956 / ME1a 12,324)를 쓴다.</a:t>
            </a:r>
            <a:pPr indent="0" marL="0">
              <a:lnSpc>
                <a:spcPct val="112000"/>
              </a:lnSpc>
              <a:buNone/>
            </a:pPr>
            <a:endParaRPr lang="en-US" sz="8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850" b="1" dirty="0">
                <a:solidFill>
                  <a:schemeClr val="accent2"/>
                </a:solidFill>
              </a:rPr>
              <a:t>Phase 3: </a:t>
            </a:r>
            <a:endParaRPr lang="en-US" sz="8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10개 기존 모델 계열과 최적화 Residual Geo GNN을 동일 CAD 위험장 위에서 실행했다. 개별 학습 최고는 ME1a 14h06의 AP 0.6292 / IoU 0.4762 / Dice 0.6452이나, 이는 같은 run의 약한 라벨 13개 노드에 대한 적합도다.</a:t>
            </a:r>
            <a:pPr indent="0" marL="0">
              <a:lnSpc>
                <a:spcPct val="112000"/>
              </a:lnSpc>
              <a:buNone/>
            </a:pPr>
            <a:endParaRPr lang="en-US" sz="8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850" b="1" dirty="0">
                <a:solidFill>
                  <a:schemeClr val="accent4"/>
                </a:solidFill>
              </a:rPr>
              <a:t>Phase 4: </a:t>
            </a:r>
            <a:endParaRPr lang="en-US" sz="8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Leave-one-run-out에서 AP는 0.0047 / 0.0046 / 0.0010, IoU와 Dice는 3건 모두 0이다. 공동 학습의 이득도 3개 seen run 중 AC28 18h01 한 건에서만 나타나 방향이 일관되지 않는다.</a:t>
            </a:r>
            <a:pPr indent="0" marL="0">
              <a:lnSpc>
                <a:spcPct val="112000"/>
              </a:lnSpc>
              <a:buNone/>
            </a:pPr>
            <a:endParaRPr lang="en-US" sz="8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850" b="1" dirty="0">
                <a:solidFill>
                  <a:schemeClr val="tx1"/>
                </a:solidFill>
              </a:rPr>
              <a:t>판정: </a:t>
            </a:r>
            <a:endParaRPr lang="en-US" sz="8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850" b="1" dirty="0">
                <a:solidFill>
                  <a:schemeClr val="tx1"/>
                </a:solidFill>
              </a:rPr>
              <a:t>현 데이터는 CAD 표현을 만들고 모델 실행을 점검하기에는 충분하지만, 새 공정·새 CAD에 대한 품질예측 성능을 주장하기에는 부족하다.</a:t>
            </a:r>
            <a:endParaRPr lang="en-US" sz="850" dirty="0"/>
          </a:p>
        </p:txBody>
      </p:sp>
      <p:sp>
        <p:nvSpPr>
          <p:cNvPr id="42" name="Text 39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AP: Average Precision, 모든 노드의 위험 확률 순위에 대한 평균정밀도 (1 = 완벽).   IoU: 예측 영역과 정답 영역이 겹치는 정도 (겹친 수 ÷ 합친 수, 1 = 완전 일치).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Dice: 2 × 겹친 수 ÷ (예측 + 정답) 수.   same-run: 학습에 포함된 run에서 잰 적합도.   held-out: 학습에서 제외한 run으로 잰 예측 성능.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04 · 전처리 · 표현 계약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[04] Phase 1 : 입력 표현 계약 결정 (후보 50개)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서로 다른 모델 계열이 같은 CAD·공정 데이터를 동일 조건으로 받도록, 표현별 입력 크기를 하나로 고정하기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이미지·복셀·그래프·점군 각 후보를 AC28·ME1a 양쪽에서 측정하고, 기하 정밀도와 연산 비용 게이트를 함께 통과하는 크기를 선정한다.</a:t>
            </a:r>
            <a:endParaRPr lang="en-US" sz="900" dirty="0"/>
          </a:p>
        </p:txBody>
      </p:sp>
      <p:sp>
        <p:nvSpPr>
          <p:cNvPr id="11" name="rep-이미지"/>
          <p:cNvSpPr/>
          <p:nvPr/>
        </p:nvSpPr>
        <p:spPr>
          <a:xfrm>
            <a:off x="457200" y="1755648"/>
            <a:ext cx="2734056" cy="2249424"/>
          </a:xfrm>
          <a:prstGeom prst="roundRect">
            <a:avLst>
              <a:gd name="adj" fmla="val 142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03504" y="1819656"/>
            <a:ext cx="24414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이미지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603504" y="2066544"/>
            <a:ext cx="2441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512²</a:t>
            </a:r>
            <a:endParaRPr lang="en-US" sz="2400" dirty="0"/>
          </a:p>
        </p:txBody>
      </p:sp>
      <p:sp>
        <p:nvSpPr>
          <p:cNvPr id="14" name="chip-선정 점수 82.50"/>
          <p:cNvSpPr/>
          <p:nvPr/>
        </p:nvSpPr>
        <p:spPr>
          <a:xfrm>
            <a:off x="603504" y="2523744"/>
            <a:ext cx="1298448" cy="182880"/>
          </a:xfrm>
          <a:prstGeom prst="roundRect">
            <a:avLst>
              <a:gd name="adj" fmla="val 1500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03504" y="2523744"/>
            <a:ext cx="1298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선정 점수 82.50</a:t>
            </a:r>
            <a:endParaRPr lang="en-US" sz="750" dirty="0"/>
          </a:p>
        </p:txBody>
      </p:sp>
      <p:sp>
        <p:nvSpPr>
          <p:cNvPr id="16" name="Text 14"/>
          <p:cNvSpPr txBox="1"/>
          <p:nvPr/>
        </p:nvSpPr>
        <p:spPr>
          <a:xfrm>
            <a:off x="603504" y="2798064"/>
            <a:ext cx="24414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6방향 직교 투영 · 17채널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1.918 mm/pixel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2048 참조 view IoU 0.9788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10 mm 폭 ≈ 5.2 pixel</a:t>
            </a:r>
            <a:endParaRPr lang="en-US" sz="800" dirty="0"/>
          </a:p>
        </p:txBody>
      </p:sp>
      <p:sp>
        <p:nvSpPr>
          <p:cNvPr id="17" name="Text 15"/>
          <p:cNvSpPr txBox="1"/>
          <p:nvPr/>
        </p:nvSpPr>
        <p:spPr>
          <a:xfrm>
            <a:off x="603504" y="3584448"/>
            <a:ext cx="2441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chemeClr val="accent5"/>
                </a:solidFill>
              </a:rPr>
              <a:t>후보: 64 · 128 · 256</a:t>
            </a:r>
            <a:endParaRPr lang="en-US" sz="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chemeClr val="accent5"/>
                </a:solidFill>
              </a:rPr>
              <a:t>512 · 1,024 · 2,048</a:t>
            </a:r>
            <a:endParaRPr lang="en-US" sz="700" dirty="0"/>
          </a:p>
        </p:txBody>
      </p:sp>
      <p:sp>
        <p:nvSpPr>
          <p:cNvPr id="18" name="rep-복셀"/>
          <p:cNvSpPr/>
          <p:nvPr/>
        </p:nvSpPr>
        <p:spPr>
          <a:xfrm>
            <a:off x="3300984" y="1755648"/>
            <a:ext cx="2734056" cy="2249424"/>
          </a:xfrm>
          <a:prstGeom prst="roundRect">
            <a:avLst>
              <a:gd name="adj" fmla="val 142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447288" y="1819656"/>
            <a:ext cx="24414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복셀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3447288" y="2066544"/>
            <a:ext cx="2441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64</a:t>
            </a:r>
            <a:endParaRPr lang="en-US" sz="2400" dirty="0"/>
          </a:p>
        </p:txBody>
      </p:sp>
      <p:sp>
        <p:nvSpPr>
          <p:cNvPr id="21" name="chip-선정 점수 87.07"/>
          <p:cNvSpPr/>
          <p:nvPr/>
        </p:nvSpPr>
        <p:spPr>
          <a:xfrm>
            <a:off x="3447288" y="2523744"/>
            <a:ext cx="1298448" cy="182880"/>
          </a:xfrm>
          <a:prstGeom prst="roundRect">
            <a:avLst>
              <a:gd name="adj" fmla="val 1500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447288" y="2523744"/>
            <a:ext cx="1298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선정 점수 87.07</a:t>
            </a:r>
            <a:endParaRPr lang="en-US" sz="750" dirty="0"/>
          </a:p>
        </p:txBody>
      </p:sp>
      <p:sp>
        <p:nvSpPr>
          <p:cNvPr id="23" name="Text 21"/>
          <p:cNvSpPr txBox="1"/>
          <p:nvPr/>
        </p:nvSpPr>
        <p:spPr>
          <a:xfrm>
            <a:off x="3447288" y="2798064"/>
            <a:ext cx="24414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표면 점유 전용 (solid 아님)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등방 피치 15 mm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점유 중심 최악 P95 10.43 mm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거친 3D 형상 문맥용</a:t>
            </a:r>
            <a:endParaRPr lang="en-US" sz="800" dirty="0"/>
          </a:p>
        </p:txBody>
      </p:sp>
      <p:sp>
        <p:nvSpPr>
          <p:cNvPr id="24" name="Text 22"/>
          <p:cNvSpPr txBox="1"/>
          <p:nvPr/>
        </p:nvSpPr>
        <p:spPr>
          <a:xfrm>
            <a:off x="3447288" y="3584448"/>
            <a:ext cx="2441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chemeClr val="accent5"/>
                </a:solidFill>
              </a:rPr>
              <a:t>후보: 32 · 64 · 128</a:t>
            </a:r>
            <a:endParaRPr lang="en-US" sz="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chemeClr val="accent5"/>
                </a:solidFill>
              </a:rPr>
              <a:t>256 · 512 · 1,024</a:t>
            </a:r>
            <a:endParaRPr lang="en-US" sz="700" dirty="0"/>
          </a:p>
        </p:txBody>
      </p:sp>
      <p:sp>
        <p:nvSpPr>
          <p:cNvPr id="25" name="rep-CAD 그래프"/>
          <p:cNvSpPr/>
          <p:nvPr/>
        </p:nvSpPr>
        <p:spPr>
          <a:xfrm>
            <a:off x="6144768" y="1755648"/>
            <a:ext cx="2734056" cy="2249424"/>
          </a:xfrm>
          <a:prstGeom prst="roundRect">
            <a:avLst>
              <a:gd name="adj" fmla="val 142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291072" y="1819656"/>
            <a:ext cx="24414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CAD 그래프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6291072" y="2066544"/>
            <a:ext cx="2441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5,000</a:t>
            </a:r>
            <a:endParaRPr lang="en-US" sz="2400" dirty="0"/>
          </a:p>
        </p:txBody>
      </p:sp>
      <p:sp>
        <p:nvSpPr>
          <p:cNvPr id="28" name="chip-선정 점수 95.05"/>
          <p:cNvSpPr/>
          <p:nvPr/>
        </p:nvSpPr>
        <p:spPr>
          <a:xfrm>
            <a:off x="6291072" y="2523744"/>
            <a:ext cx="1298448" cy="182880"/>
          </a:xfrm>
          <a:prstGeom prst="roundRect">
            <a:avLst>
              <a:gd name="adj" fmla="val 1500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291072" y="2523744"/>
            <a:ext cx="1298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선정 점수 95.05</a:t>
            </a:r>
            <a:endParaRPr lang="en-US" sz="750" dirty="0"/>
          </a:p>
        </p:txBody>
      </p:sp>
      <p:sp>
        <p:nvSpPr>
          <p:cNvPr id="30" name="Text 28"/>
          <p:cNvSpPr txBox="1"/>
          <p:nvPr/>
        </p:nvSpPr>
        <p:spPr>
          <a:xfrm>
            <a:off x="6291072" y="2798064"/>
            <a:ext cx="24414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실제 AC28 4,920 / ME1a 5,132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표면 최악 P95 0.3277 mm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view IoU 0.9929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요청 예산이며 고정 정점수 아님</a:t>
            </a:r>
            <a:endParaRPr lang="en-US" sz="800" dirty="0"/>
          </a:p>
        </p:txBody>
      </p:sp>
      <p:sp>
        <p:nvSpPr>
          <p:cNvPr id="31" name="Text 29"/>
          <p:cNvSpPr txBox="1"/>
          <p:nvPr/>
        </p:nvSpPr>
        <p:spPr>
          <a:xfrm>
            <a:off x="6291072" y="3584448"/>
            <a:ext cx="2441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chemeClr val="accent5"/>
                </a:solidFill>
              </a:rPr>
              <a:t>후보: 3,000 · 5,000 · 6,000 · 12,000</a:t>
            </a:r>
            <a:endParaRPr lang="en-US" sz="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chemeClr val="accent5"/>
                </a:solidFill>
              </a:rPr>
              <a:t>24,000 · 48,000 · 96,000</a:t>
            </a:r>
            <a:endParaRPr lang="en-US" sz="700" dirty="0"/>
          </a:p>
        </p:txBody>
      </p:sp>
      <p:sp>
        <p:nvSpPr>
          <p:cNvPr id="32" name="rep-점군"/>
          <p:cNvSpPr/>
          <p:nvPr/>
        </p:nvSpPr>
        <p:spPr>
          <a:xfrm>
            <a:off x="8988552" y="1755648"/>
            <a:ext cx="2734056" cy="2249424"/>
          </a:xfrm>
          <a:prstGeom prst="roundRect">
            <a:avLst>
              <a:gd name="adj" fmla="val 142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9134856" y="1819656"/>
            <a:ext cx="24414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점군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9134856" y="2066544"/>
            <a:ext cx="24414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8,192</a:t>
            </a:r>
            <a:endParaRPr lang="en-US" sz="2400" dirty="0"/>
          </a:p>
        </p:txBody>
      </p:sp>
      <p:sp>
        <p:nvSpPr>
          <p:cNvPr id="35" name="chip-선정 점수 90.00"/>
          <p:cNvSpPr/>
          <p:nvPr/>
        </p:nvSpPr>
        <p:spPr>
          <a:xfrm>
            <a:off x="9134856" y="2523744"/>
            <a:ext cx="1298448" cy="182880"/>
          </a:xfrm>
          <a:prstGeom prst="roundRect">
            <a:avLst>
              <a:gd name="adj" fmla="val 1500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9134856" y="2523744"/>
            <a:ext cx="12984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선정 점수 90.00</a:t>
            </a:r>
            <a:endParaRPr lang="en-US" sz="750" dirty="0"/>
          </a:p>
        </p:txBody>
      </p:sp>
      <p:sp>
        <p:nvSpPr>
          <p:cNvPr id="37" name="Text 35"/>
          <p:cNvSpPr txBox="1"/>
          <p:nvPr/>
        </p:nvSpPr>
        <p:spPr>
          <a:xfrm>
            <a:off x="9134856" y="2798064"/>
            <a:ext cx="24414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CAD 표면 면적 균일 샘플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CAD 노드 커버리지 최악 P95 7.74 mm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PointNet 계열 입력</a:t>
            </a:r>
            <a:endParaRPr lang="en-US" sz="800" dirty="0"/>
          </a:p>
          <a:p>
            <a:pPr marL="342900" indent="-3429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스캔별 8,192 진단 표현 별도</a:t>
            </a:r>
            <a:endParaRPr lang="en-US" sz="800" dirty="0"/>
          </a:p>
        </p:txBody>
      </p:sp>
      <p:sp>
        <p:nvSpPr>
          <p:cNvPr id="38" name="Text 36"/>
          <p:cNvSpPr txBox="1"/>
          <p:nvPr/>
        </p:nvSpPr>
        <p:spPr>
          <a:xfrm>
            <a:off x="9134856" y="3584448"/>
            <a:ext cx="2441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chemeClr val="accent5"/>
                </a:solidFill>
              </a:rPr>
              <a:t>후보: 2,048 · 4,096 · 8,192</a:t>
            </a:r>
            <a:endParaRPr lang="en-US" sz="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chemeClr val="accent5"/>
                </a:solidFill>
              </a:rPr>
              <a:t>16,384 · 32,768 · 65,536</a:t>
            </a:r>
            <a:endParaRPr lang="en-US" sz="700" dirty="0"/>
          </a:p>
        </p:txBody>
      </p:sp>
      <p:sp>
        <p:nvSpPr>
          <p:cNvPr id="39" name="card"/>
          <p:cNvSpPr/>
          <p:nvPr/>
        </p:nvSpPr>
        <p:spPr>
          <a:xfrm>
            <a:off x="457200" y="4133088"/>
            <a:ext cx="5623560" cy="1389888"/>
          </a:xfrm>
          <a:prstGeom prst="roundRect">
            <a:avLst>
              <a:gd name="adj" fmla="val 230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85216" y="4187952"/>
            <a:ext cx="53675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선정 방법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603504" y="4407408"/>
            <a:ext cx="5330952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총 50개 후보를 AC28·ME1a 두 부품에서 각각 측정하고, 두 부품 중 최악 조건을 기준으로 점수화했다.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이미지에는 2,048 실제 래스터를 참조로 쓰고, 10 mm 약한 anchor 길이의 최소 5 pixel 및 view IoU 0.975 게이트를 적용했다.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독립 재구성 검사에서 픽셀–표면 최대 산술 오차는 0.000259 mm로, 저장된 대응관계의 일관성을 확인했다 (스캐너 정밀도가 아님).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점수는 기하·비용 결정용이며 모델 정확도가 아니다.</a:t>
            </a:r>
            <a:endParaRPr lang="en-US" sz="850" dirty="0"/>
          </a:p>
        </p:txBody>
      </p:sp>
      <p:sp>
        <p:nvSpPr>
          <p:cNvPr id="42" name="card"/>
          <p:cNvSpPr/>
          <p:nvPr/>
        </p:nvSpPr>
        <p:spPr>
          <a:xfrm>
            <a:off x="6217920" y="4133088"/>
            <a:ext cx="5513832" cy="1389888"/>
          </a:xfrm>
          <a:prstGeom prst="roundRect">
            <a:avLst>
              <a:gd name="adj" fmla="val 230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345936" y="4187952"/>
            <a:ext cx="5257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5k 입력 계약과 12k 위험 출력의 역할 구분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6364224" y="4407408"/>
            <a:ext cx="5221224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그래프의 '5,000'은 정확히 5,000개 정점을 강제하는 값이 아니라 mesh simplification의 요청 예산이다.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graph message passing은 공유 feature schema로 서로 다른 실제 노드 수를 처리한다. 반면 이미지·복셀·점군은 고정 tensor 크기를 쓴다.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5k는 제안된 문맥 입력 계약이고, 현 위험 예측 GNN은 12k 그래프를 직접 사용한다.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5k → 12k 다중해상도 decoder는 아직 구현·검증되지 않았다.</a:t>
            </a:r>
            <a:endParaRPr lang="en-US" sz="850" dirty="0"/>
          </a:p>
        </p:txBody>
      </p:sp>
      <p:sp>
        <p:nvSpPr>
          <p:cNvPr id="45" name="Text 43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P95: 측정값을 작은 순으로 줄 세웠을 때 95% 지점의 값 (최악에 가까운 대표값).   view IoU: 선택 해상도의 투영과 고해상도 참조 투영이 겹치는 정도.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mm/pixel: 픽셀 1칸이 대응하는 실제 길이.   mesh simplification: 삼각형 망을 줄여 계산량을 낮추는 처리.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04 · 전처리 · 표현 계약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[04] Phase 1 : CAD 그래프 해상도와 약한 라벨 전달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작은 결함 영역이 그래프 단순화 과정에서 사라지지 않도록, 해상도별 기하 손실과 라벨 전달률을 함께 확인하기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요청 노드 수별 실제 노드·표면 오차·면적 변화를 측정하고, 약한 라벨이 각 해상도에서 얼마나 보존되는지 비교한다.</a:t>
            </a:r>
            <a:endParaRPr lang="en-US" sz="900" dirty="0"/>
          </a:p>
        </p:txBody>
      </p:sp>
      <p:sp>
        <p:nvSpPr>
          <p:cNvPr id="11" name="card"/>
          <p:cNvSpPr/>
          <p:nvPr/>
        </p:nvSpPr>
        <p:spPr>
          <a:xfrm>
            <a:off x="457200" y="1755648"/>
            <a:ext cx="6812280" cy="3017520"/>
          </a:xfrm>
          <a:prstGeom prst="roundRect">
            <a:avLst>
              <a:gd name="adj" fmla="val 106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85216" y="1810512"/>
            <a:ext cx="65562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그래프 해상도별 기하 손실 (AC28 기준)</a:t>
            </a:r>
            <a:endParaRPr lang="en-US" sz="1050" dirty="0"/>
          </a:p>
        </p:txBody>
      </p:sp>
      <p:graphicFrame>
        <p:nvGraphicFramePr>
          <p:cNvPr id="8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5216" y="2066544"/>
          <a:ext cx="6556248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298448"/>
                <a:gridCol w="960120"/>
                <a:gridCol w="960120"/>
                <a:gridCol w="1005840"/>
                <a:gridCol w="914400"/>
              </a:tblGrid>
              <a:tr h="2514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요청 노드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실제 노드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P95 (mm)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최대 (mm)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면적 변화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성분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12,000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11,956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accent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0.075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0.704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+0.17%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6,000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5,925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0.252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1.534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-0.23%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5,000 (입력 계약)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4,920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0.328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—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—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3,000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2,906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0.613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3.485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-2.70%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1,500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1,393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1.488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8.930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-7.26%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750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634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3.552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15.427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-14.27%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300 / 100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329 (QEM 하한)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20.535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34.881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-47.92%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Text 11"/>
          <p:cNvSpPr txBox="1"/>
          <p:nvPr/>
        </p:nvSpPr>
        <p:spPr>
          <a:xfrm>
            <a:off x="585216" y="4151376"/>
            <a:ext cx="6556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원 테셀레이션 332,479 정점 · 663,715 삼각형. 거리값은 20,000개 결정적 면적 균일 샘플을 단순화 삼각형에 질의한 샘플 오차이며, 엄밀한 Hausdorff 상한이 아니다.</a:t>
            </a:r>
            <a:endParaRPr lang="en-US" sz="750" dirty="0"/>
          </a:p>
        </p:txBody>
      </p:sp>
      <p:sp>
        <p:nvSpPr>
          <p:cNvPr id="15" name="Text 12"/>
          <p:cNvSpPr txBox="1"/>
          <p:nvPr/>
        </p:nvSpPr>
        <p:spPr>
          <a:xfrm>
            <a:off x="585216" y="4462272"/>
            <a:ext cx="6556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750" dirty="0">
                <a:solidFill>
                  <a:schemeClr val="accent4"/>
                </a:solidFill>
              </a:rPr>
              <a:t>300 / 100 요청은 동일한 329 노드 QEM 하한에 도달했다. 300·100 노드 그래프가 아니며, 면적의 절반 가까이와 연결 성분 하나를 잃는다.</a:t>
            </a:r>
            <a:endParaRPr lang="en-US" sz="750" dirty="0"/>
          </a:p>
        </p:txBody>
      </p:sp>
      <p:sp>
        <p:nvSpPr>
          <p:cNvPr id="16" name="card"/>
          <p:cNvSpPr/>
          <p:nvPr/>
        </p:nvSpPr>
        <p:spPr>
          <a:xfrm>
            <a:off x="7443216" y="1755648"/>
            <a:ext cx="4288536" cy="1389888"/>
          </a:xfrm>
          <a:prstGeom prst="roundRect">
            <a:avLst>
              <a:gd name="adj" fmla="val 230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571232" y="1810512"/>
            <a:ext cx="4032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약한 라벨 전달률 (ME1a 14h06)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7589520" y="2066544"/>
            <a:ext cx="3995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12k 그래프</a:t>
            </a:r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   label-transfer IoU </a:t>
            </a:r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1.000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7589520" y="2414016"/>
            <a:ext cx="3995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5k 그래프</a:t>
            </a:r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   label-transfer IoU </a:t>
            </a:r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0.175</a:t>
            </a:r>
            <a:endParaRPr lang="en-US" sz="900" dirty="0"/>
          </a:p>
        </p:txBody>
      </p:sp>
      <p:sp>
        <p:nvSpPr>
          <p:cNvPr id="20" name="Text 17"/>
          <p:cNvSpPr txBox="1"/>
          <p:nvPr/>
        </p:nvSpPr>
        <p:spPr>
          <a:xfrm>
            <a:off x="7589520" y="2761488"/>
            <a:ext cx="39959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12k는 약한 영역을 finest graph에서 직접 평가하므로 전달 손실이 없다. 5k에서는 작은 마스크가 격자에서 크게 손실된다.</a:t>
            </a:r>
            <a:endParaRPr lang="en-US" sz="800" dirty="0"/>
          </a:p>
        </p:txBody>
      </p:sp>
      <p:sp>
        <p:nvSpPr>
          <p:cNvPr id="21" name="card"/>
          <p:cNvSpPr/>
          <p:nvPr/>
        </p:nvSpPr>
        <p:spPr>
          <a:xfrm>
            <a:off x="7443216" y="3236976"/>
            <a:ext cx="4288536" cy="1536192"/>
          </a:xfrm>
          <a:prstGeom prst="roundRect">
            <a:avLst>
              <a:gd name="adj" fmla="val 208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571232" y="3291840"/>
            <a:ext cx="4032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결론 — 해상도 선택 기준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589520" y="3511296"/>
            <a:ext cx="39959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문맥 입력은 공간·비용 점수가 가장 높은 5,000을 유지한다.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위험 위치결정 출력은 라벨 전달 손실이 없는 12,000을 유지한다.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해상도는 가장 작은 결함 형상과 검증된 공차 기준으로 선택해야 하며, 국소 최악 오차가 중요하다.</a:t>
            </a:r>
            <a:endParaRPr lang="en-US" sz="850" dirty="0"/>
          </a:p>
        </p:txBody>
      </p:sp>
      <p:sp>
        <p:nvSpPr>
          <p:cNvPr id="24" name="card"/>
          <p:cNvSpPr/>
          <p:nvPr/>
        </p:nvSpPr>
        <p:spPr>
          <a:xfrm>
            <a:off x="457200" y="4864608"/>
            <a:ext cx="11274552" cy="1060704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585216" y="4919472"/>
            <a:ext cx="11018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설명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603504" y="5157216"/>
            <a:ext cx="1098194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· 2,906 노드 그래프는 유용한 중간 비교군이지만, 그 오차가 작은 결함 위치결정에 자동으로 허용된다는 뜻은 아니다.
</a:t>
            </a:r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· 5k와 12k를 비교할 때 run · 모델 · 손실 · 180 epoch는 같지만 </a:t>
            </a:r>
            <a:pPr indent="0" marL="0">
              <a:lnSpc>
                <a:spcPct val="110000"/>
              </a:lnSpc>
              <a:buNone/>
            </a:pPr>
            <a:r>
              <a:rPr lang="en-US" sz="850" b="1" dirty="0">
                <a:solidFill>
                  <a:schemeClr val="accent4"/>
                </a:solidFill>
              </a:rPr>
              <a:t>그래프 노드 배치와 재생성된 약한 마스크가 함께 바뀐다</a:t>
            </a:r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. 따라서 노드 수, 라벨 전달, 구조, 손실 중 한 요소만을 성능 차이의 원인으로 분리할 수 없다 (ablation 미수행).</a:t>
            </a:r>
            <a:endParaRPr lang="en-US" sz="850" dirty="0"/>
          </a:p>
        </p:txBody>
      </p:sp>
      <p:sp>
        <p:nvSpPr>
          <p:cNvPr id="27" name="Text 24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QEM: Quadric Error Metric, 삼각형 망 단순화 알고리즘.   label-transfer IoU: 원 라벨 영역이 해당 해상도 그래프로 옮겨졌을 때 보존되는 정도.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Hausdorff: 두 형상 사이 최대 거리.   연결 성분: 서로 이어져 있는 망 덩어리의 개수.   ablation: 요소를 하나씩 제거해 기여도를 분리하는 실험.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04 · 전처리 · 표현 계약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[04] Phase 1 : 실측 검증 — 이미지 해상도 결정 원본 실행 결과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앞 장의 '이미지 512² 선정' 숫자가 실제로 어떤 측정 곡선에서 나왔는지, 스키마가 아닌 원본 실행 결과로 직접 보여주기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AC28 · ME1a 두 부품에서 6방향 CAD 이미지를 64~2,048 픽셀로 래스터화해 2,048 참조 대비 실루엣 IoU와 17채널 float32 텐서 메모리를 함께 측정한다.</a:t>
            </a:r>
            <a:endParaRPr lang="en-US" sz="900" dirty="0"/>
          </a:p>
        </p:txBody>
      </p:sp>
      <p:sp>
        <p:nvSpPr>
          <p:cNvPr id="11" name="img-frame"/>
          <p:cNvSpPr/>
          <p:nvPr/>
        </p:nvSpPr>
        <p:spPr>
          <a:xfrm>
            <a:off x="785731" y="1764792"/>
            <a:ext cx="10617490" cy="373989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12" name="img-image_high_resolution_reference.png" descr="/Users/bsk/Downloads/몰텍스/experiments/preprocess_size_desicisions/image_high_resolution_refere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019" y="1783080"/>
            <a:ext cx="10580914" cy="370332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804019" y="5559552"/>
            <a:ext cx="1058091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원본: experiments/preprocess_size_desicisions/image_high_resolution_reference.png  (build.py 로 재생성)</a:t>
            </a:r>
            <a:endParaRPr lang="en-US" sz="750" dirty="0"/>
          </a:p>
        </p:txBody>
      </p:sp>
      <p:sp>
        <p:nvSpPr>
          <p:cNvPr id="14" name="reso-note"/>
          <p:cNvSpPr/>
          <p:nvPr/>
        </p:nvSpPr>
        <p:spPr>
          <a:xfrm>
            <a:off x="457200" y="5815584"/>
            <a:ext cx="11274552" cy="493776"/>
          </a:xfrm>
          <a:prstGeom prst="roundRect">
            <a:avLst>
              <a:gd name="adj" fmla="val 6481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03504" y="5870448"/>
            <a:ext cx="10981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b="1" dirty="0">
                <a:solidFill>
                  <a:schemeClr val="tx1"/>
                </a:solidFill>
              </a:rPr>
              <a:t>읽는 법   </a:t>
            </a:r>
            <a:pPr indent="0" marL="0">
              <a:lnSpc>
                <a:spcPct val="105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왼쪽: 해상도별 실루엣 IoU(2,048 래스터 기준) — 점선은 결정 게이트 0.975. 256의 최악 IoU는 0.9526로 게이트 미달, 512는 0.9788로 게이트를 넘는 첫 지점이다 (1.918 mm/pixel). 오른쪽: 같은 해상도의 17채널 float32 텐서 메모리(로그축) — 512는 약 107 MB, 2,048은 약 1.71 GB로 16배 차이가 난다.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05 · 모델 실험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[05] Phase 2 : 모델 계열 10종 실행 결과 비교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어떤 입력 표현과 구조가 이 과제의 CAD 위험장에 적합한지 판단 근거를 얻기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동일한 CAD 노드·카메라·0–1 스케일 위에서 10개 기존 계열의 약한 라벨 AP를 실행·비교하고, 비교 가능 범위를 명시한다.</a:t>
            </a:r>
            <a:endParaRPr lang="en-US" sz="900" dirty="0"/>
          </a:p>
        </p:txBody>
      </p:sp>
      <p:graphicFrame>
        <p:nvGraphicFramePr>
          <p:cNvPr id="11" name="chart-model-families" descr=""/>
          <p:cNvGraphicFramePr/>
          <p:nvPr/>
        </p:nvGraphicFramePr>
        <p:xfrm>
          <a:off x="457200" y="1755648"/>
          <a:ext cx="7178040" cy="416966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card"/>
          <p:cNvSpPr/>
          <p:nvPr/>
        </p:nvSpPr>
        <p:spPr>
          <a:xfrm>
            <a:off x="7818120" y="1755648"/>
            <a:ext cx="3913632" cy="1389888"/>
          </a:xfrm>
          <a:prstGeom prst="roundRect">
            <a:avLst>
              <a:gd name="adj" fmla="val 230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946136" y="1810512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해석 주의 — 절대 순위로 읽지 말 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964424" y="2029968"/>
            <a:ext cx="3621024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입력 해상도·학습 epoch·훈련 실행이 모델마다 동일하지 않다. 같은 조건의 벤치마크가 아니다.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모든 값은 약한 CSV 기반 라벨에 대한 same-run 적합도다.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Sparse 3D U-Net은 현 환경에서 MinkowskiEngine backend를 쓸 수 없어 대체 경로로 실행했다.</a:t>
            </a:r>
            <a:endParaRPr lang="en-US" sz="850" dirty="0"/>
          </a:p>
        </p:txBody>
      </p:sp>
      <p:sp>
        <p:nvSpPr>
          <p:cNvPr id="15" name="card"/>
          <p:cNvSpPr/>
          <p:nvPr/>
        </p:nvSpPr>
        <p:spPr>
          <a:xfrm>
            <a:off x="7818120" y="3255264"/>
            <a:ext cx="3913632" cy="1371600"/>
          </a:xfrm>
          <a:prstGeom prst="roundRect">
            <a:avLst>
              <a:gd name="adj" fmla="val 233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946136" y="3310128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IoU@0.5 상위 계열</a:t>
            </a:r>
            <a:endParaRPr lang="en-US" sz="1050" dirty="0"/>
          </a:p>
        </p:txBody>
      </p:sp>
      <p:graphicFrame>
        <p:nvGraphicFramePr>
          <p:cNvPr id="10" name="tbl-iou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946136" y="3547872"/>
          <a:ext cx="36576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960120"/>
                <a:gridCol w="960120"/>
              </a:tblGrid>
              <a:tr h="1920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모델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AC28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ME1a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2D CNN/U-Net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0.3333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0.1429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Risk GNN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0.3088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0.0360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FNO2d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0.2963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0.1429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20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Mesh GNN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0.1469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0.0206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8" name="card"/>
          <p:cNvSpPr/>
          <p:nvPr/>
        </p:nvSpPr>
        <p:spPr>
          <a:xfrm>
            <a:off x="7818120" y="4736592"/>
            <a:ext cx="3913632" cy="1188720"/>
          </a:xfrm>
          <a:prstGeom prst="roundRect">
            <a:avLst>
              <a:gd name="adj" fmla="val 2692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7946136" y="4791456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관찰</a:t>
            </a:r>
            <a:endParaRPr lang="en-US" sz="1050" dirty="0"/>
          </a:p>
        </p:txBody>
      </p:sp>
      <p:sp>
        <p:nvSpPr>
          <p:cNvPr id="20" name="Text 16"/>
          <p:cNvSpPr txBox="1"/>
          <p:nvPr/>
        </p:nvSpPr>
        <p:spPr>
          <a:xfrm>
            <a:off x="7964424" y="5029200"/>
            <a:ext cx="362102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tx1"/>
                </a:solidFill>
              </a:rPr>
              <a:t>AC28에서 높은 계열(Mesh GNN · Risk GNN)이 ME1a에서는 하위권이다. 어떤 계열도 두 제품에서 동시에 안정적이지 않으며, GNN이 모든 조건에서 우세하다는 증거는 없다.</a:t>
            </a:r>
            <a:endParaRPr lang="en-US" sz="800" dirty="0"/>
          </a:p>
        </p:txBody>
      </p:sp>
      <p:sp>
        <p:nvSpPr>
          <p:cNvPr id="21" name="Text 17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AP: Average Precision (1 = 완벽).   IoU@0.5: 확률 0.5를 기준으로 이진화했을 때의 겹침 정도.   FNO: Fourier Neural Operator.   DGCNN: Dynamic Graph CNN.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UV-Net: B-Rep의 UV 파라미터 격자를 직접 쓰는 구조.   MinkowskiEngine: 희소 3D 합성곱 라이브러리.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05 · 모델 실험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[05] Phase 2 : 실측 산출물 — 기존 10계열 + Residual Geo GNN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앞 장의 10계열 차트에는 없던 최적화 Residual Geo GNN(개별·공동)을 같은 기준에 추가해, 전체 계열 안에서의 위치를 원본 실행 결과로 보여주기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AC28 18h01 · ME1a 14h06 각각에 대해 AP·IoU@0.5를 12개 계열(10 baseline + Residual Geo GNN 개별/공동) 기준으로 나란히 비교한다.</a:t>
            </a:r>
            <a:endParaRPr lang="en-US" sz="900" dirty="0"/>
          </a:p>
        </p:txBody>
      </p:sp>
      <p:sp>
        <p:nvSpPr>
          <p:cNvPr id="11" name="img-frame"/>
          <p:cNvSpPr/>
          <p:nvPr/>
        </p:nvSpPr>
        <p:spPr>
          <a:xfrm>
            <a:off x="935597" y="1719072"/>
            <a:ext cx="5398285" cy="396849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12" name="img-model_comparison.png" descr="/Users/bsk/Downloads/몰텍스/experiments/together/results/models/comparison/model_comparis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885" y="1737360"/>
            <a:ext cx="5361709" cy="393192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953885" y="5733288"/>
            <a:ext cx="5361709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원본: experiments/together/results/models/comparison/model_comparison.png</a:t>
            </a:r>
            <a:endParaRPr lang="en-US" sz="750" dirty="0"/>
          </a:p>
        </p:txBody>
      </p:sp>
      <p:sp>
        <p:nvSpPr>
          <p:cNvPr id="14" name="card"/>
          <p:cNvSpPr/>
          <p:nvPr/>
        </p:nvSpPr>
        <p:spPr>
          <a:xfrm>
            <a:off x="6967728" y="1737360"/>
            <a:ext cx="4764024" cy="2697480"/>
          </a:xfrm>
          <a:prstGeom prst="roundRect">
            <a:avLst>
              <a:gd name="adj" fmla="val 1186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095744" y="1792224"/>
            <a:ext cx="4507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읽는 법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7114032" y="2011680"/>
            <a:ext cx="4471416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주황 막대 = Risk GNN (기존 baseline). 파랑 막대 두 개 = Residual Geo GNN 개별 / 공동.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AC28 18h01: Risk GNN AP 0.764로 최상위, Residual Geo GNN 개별은 0.446으로 중위권이나 공동 학습 시 0.671로 상승.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ME1a 14h06: 순위가 반대로 뒤집힌다 — Residual Geo GNN 개별이 AP 0.629로 전 계열 1위, Risk GNN은 0.253에 그친다.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같은 모델이라도 제품에 따라 순위가 뒤집히는 것이 이 비교의 핵심 관찰이다.</a:t>
            </a:r>
            <a:endParaRPr lang="en-US" sz="850" dirty="0"/>
          </a:p>
        </p:txBody>
      </p:sp>
      <p:sp>
        <p:nvSpPr>
          <p:cNvPr id="17" name="card"/>
          <p:cNvSpPr/>
          <p:nvPr/>
        </p:nvSpPr>
        <p:spPr>
          <a:xfrm>
            <a:off x="6967728" y="4526280"/>
            <a:ext cx="4764024" cy="1463040"/>
          </a:xfrm>
          <a:prstGeom prst="roundRect">
            <a:avLst>
              <a:gd name="adj" fmla="val 2188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095744" y="4581144"/>
            <a:ext cx="45079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다시 한 번: same-run 적합도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114032" y="4818888"/>
            <a:ext cx="447141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이 차트의 모든 막대는 same-run 약한 라벨 적합도다. 입력 해상도·학습 epoch·훈련 실행이 계열마다 다르므로 절대 순위로 읽지 않는다. 새 run에 대한 예측 성능은 이 장이 아니라 06장의 Leave-one-run-out 결과를 본다.</a:t>
            </a:r>
            <a:endParaRPr lang="en-US" sz="850" dirty="0"/>
          </a:p>
        </p:txBody>
      </p:sp>
      <p:sp>
        <p:nvSpPr>
          <p:cNvPr id="20" name="Text 17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같은-run: 학습에 포함된 run에서 잰 값, 예측 성능이 아님.   공동(joint): AC28 16h · 18h01 · ME1a 14h06 세 run을 한 모델로 함께 학습.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이 차트는 05장 10계열 비교와 같은 원본 실행 결과이며, 여기에만 Residual Geo GNN 개별/공동 막대가 추가되어 있다.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05 · 모델 실험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[05] Phase 2 : Residual Geo GNN 개별 학습 결과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표현 계약과 약한 라벨 설정을 고정했을 때, 단일 run에 대해 모델이 어디까지 적합할 수 있는지 상한을 확인하기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12k 위험 출력 그래프에서 run별 개별 학습을 수행하고, 최고 수치가 어떤 계산에서 나왔는지 분해해 과대해석을 차단한다.</a:t>
            </a:r>
            <a:endParaRPr lang="en-US" sz="900" dirty="0"/>
          </a:p>
        </p:txBody>
      </p:sp>
      <p:sp>
        <p:nvSpPr>
          <p:cNvPr id="11" name="card"/>
          <p:cNvSpPr/>
          <p:nvPr/>
        </p:nvSpPr>
        <p:spPr>
          <a:xfrm>
            <a:off x="457200" y="1755648"/>
            <a:ext cx="5623560" cy="1883664"/>
          </a:xfrm>
          <a:prstGeom prst="roundRect">
            <a:avLst>
              <a:gd name="adj" fmla="val 169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85216" y="1810512"/>
            <a:ext cx="53675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run별 개별 학습 (12k · hard 라벨 · 180 epoch)</a:t>
            </a:r>
            <a:endParaRPr lang="en-US" sz="1050" dirty="0"/>
          </a:p>
        </p:txBody>
      </p:sp>
      <p:graphicFrame>
        <p:nvGraphicFramePr>
          <p:cNvPr id="12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5216" y="2066544"/>
          <a:ext cx="5367528" cy="914400"/>
        </p:xfrm>
        <a:graphic>
          <a:graphicData uri="http://schemas.openxmlformats.org/drawingml/2006/table">
            <a:tbl>
              <a:tblPr/>
              <a:tblGrid>
                <a:gridCol w="1490472"/>
                <a:gridCol w="969264"/>
                <a:gridCol w="969264"/>
                <a:gridCol w="969264"/>
                <a:gridCol w="969264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대상 run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AP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IoU@0.5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Dice@0.5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약한 양성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AC28 16h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0.3849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0.2000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0.3333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9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AC28 18h01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0.4455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0.1364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0.2400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21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ME1a 14h06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2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0.6292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2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0.4762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2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0.6452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13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Text 11"/>
          <p:cNvSpPr txBox="1"/>
          <p:nvPr/>
        </p:nvSpPr>
        <p:spPr>
          <a:xfrm>
            <a:off x="585216" y="3127248"/>
            <a:ext cx="53675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ME1a의 0.6292 / 0.4762는 현 개별 약한 라벨 진단에서 가장 높은 최적화 모델 수치다. 표본 하나에 맞춘 값이므로 다른 제품·공정에서 재현될 것으로 해석할 수 없다.</a:t>
            </a:r>
            <a:endParaRPr lang="en-US" sz="800" dirty="0"/>
          </a:p>
        </p:txBody>
      </p:sp>
      <p:sp>
        <p:nvSpPr>
          <p:cNvPr id="15" name="card"/>
          <p:cNvSpPr/>
          <p:nvPr/>
        </p:nvSpPr>
        <p:spPr>
          <a:xfrm>
            <a:off x="6217920" y="1755648"/>
            <a:ext cx="5513832" cy="1883664"/>
          </a:xfrm>
          <a:prstGeom prst="roundRect">
            <a:avLst>
              <a:gd name="adj" fmla="val 169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345936" y="1810512"/>
            <a:ext cx="5257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ME1a 0.6292 / 0.4762 / 0.6452 분해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6345936" y="2066544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12,324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6345936" y="2359152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실제 그래프 노드</a:t>
            </a:r>
            <a:endParaRPr lang="en-US" sz="750" dirty="0"/>
          </a:p>
        </p:txBody>
      </p:sp>
      <p:sp>
        <p:nvSpPr>
          <p:cNvPr id="19" name="Text 16"/>
          <p:cNvSpPr txBox="1"/>
          <p:nvPr/>
        </p:nvSpPr>
        <p:spPr>
          <a:xfrm>
            <a:off x="7680960" y="2066544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13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7680960" y="2359152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약한 양성 노드</a:t>
            </a:r>
            <a:endParaRPr lang="en-US" sz="750" dirty="0"/>
          </a:p>
        </p:txBody>
      </p:sp>
      <p:sp>
        <p:nvSpPr>
          <p:cNvPr id="21" name="Text 18"/>
          <p:cNvSpPr txBox="1"/>
          <p:nvPr/>
        </p:nvSpPr>
        <p:spPr>
          <a:xfrm>
            <a:off x="9015984" y="2066544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18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9015984" y="2359152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임계 0.5 예측 양성</a:t>
            </a:r>
            <a:endParaRPr lang="en-US" sz="750" dirty="0"/>
          </a:p>
        </p:txBody>
      </p:sp>
      <p:sp>
        <p:nvSpPr>
          <p:cNvPr id="23" name="Text 20"/>
          <p:cNvSpPr txBox="1"/>
          <p:nvPr/>
        </p:nvSpPr>
        <p:spPr>
          <a:xfrm>
            <a:off x="10351008" y="2066544"/>
            <a:ext cx="12618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10 / 8 / 3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10351008" y="2359152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TP / FP / FN</a:t>
            </a:r>
            <a:endParaRPr lang="en-US" sz="750" dirty="0"/>
          </a:p>
        </p:txBody>
      </p:sp>
      <p:sp>
        <p:nvSpPr>
          <p:cNvPr id="25" name="Text 22"/>
          <p:cNvSpPr txBox="1"/>
          <p:nvPr/>
        </p:nvSpPr>
        <p:spPr>
          <a:xfrm>
            <a:off x="6345936" y="2724912"/>
            <a:ext cx="5257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b="1" dirty="0">
                <a:solidFill>
                  <a:schemeClr val="tx1"/>
                </a:solidFill>
              </a:rPr>
              <a:t>IoU = 10 / (10 + 8 + 3) = 0.4762      Dice = 20 / (20 + 8 + 3) = 0.6452      top-k recall = 0.6923
</a:t>
            </a:r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AP 0.6292는 임계값의 비율이 아니라 모든 노드 확률 순위의 평균정밀도다. 180 epoch 중 별도 검증셋이 아닌 학습 손실 최저값 0.4774를 기록한 epoch 170 체크포인트가 선택되었다.</a:t>
            </a:r>
            <a:endParaRPr lang="en-US" sz="800" dirty="0"/>
          </a:p>
        </p:txBody>
      </p:sp>
      <p:sp>
        <p:nvSpPr>
          <p:cNvPr id="26" name="card"/>
          <p:cNvSpPr/>
          <p:nvPr/>
        </p:nvSpPr>
        <p:spPr>
          <a:xfrm>
            <a:off x="457200" y="3749040"/>
            <a:ext cx="5623560" cy="1874520"/>
          </a:xfrm>
          <a:prstGeom prst="roundRect">
            <a:avLst>
              <a:gd name="adj" fmla="val 170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85216" y="3803904"/>
            <a:ext cx="53675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학습 설정 (최적화 실험)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603504" y="4023360"/>
            <a:ext cx="5330952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약한 타깃: CSV anchor 기준 10 mm 지오데식 영역을 hard binary 라벨로 사용.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손실: run별 class-balanced BCE (양성 가중치 상한 1,000) + soft Dice 결합.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입력 특성: 정규화 노드 특성 · 유효성 마스크 · edge 특성 · 공정/형상 전역 특성 · CAD 좌표 Fourier feature.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구조: 2단계 residual edge message passing.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최적화: AdamW (lr 0.003, weight decay 1e-5), 180 epoch.</a:t>
            </a:r>
            <a:endParaRPr lang="en-US" sz="850" dirty="0"/>
          </a:p>
        </p:txBody>
      </p:sp>
      <p:sp>
        <p:nvSpPr>
          <p:cNvPr id="29" name="card"/>
          <p:cNvSpPr/>
          <p:nvPr/>
        </p:nvSpPr>
        <p:spPr>
          <a:xfrm>
            <a:off x="6217920" y="3749040"/>
            <a:ext cx="5513832" cy="1874520"/>
          </a:xfrm>
          <a:prstGeom prst="roundRect">
            <a:avLst>
              <a:gd name="adj" fmla="val 170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6345936" y="3803904"/>
            <a:ext cx="5257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이 수치를 그대로 믿으면 안 되는 이유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6364224" y="4023360"/>
            <a:ext cx="5221224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별도 검증셋 없이 학습 손실 최저 epoch를 선택했다 — 선택 자체가 같은 run에 적합되어 있다.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평가 대상이 약한 양성 13개 노드다. 노드 몇 개의 변화가 IoU를 크게 흔든다.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같은 설정의 5k 개별 실험은 AP 0.0685 / IoU 0.0547 / Dice 0.1037로 크게 낮다 (label-transfer IoU 0.175).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ME1a를 제외하고 AC28 두 run으로 학습한 held-out 모델의 ME1a AP는 0.0010, IoU·Dice는 0이다.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즉 0.6292는 same-run 약한 라벨 적합도이며, 새 run 예측 근거가 아니다.</a:t>
            </a:r>
            <a:endParaRPr lang="en-US" sz="850" dirty="0"/>
          </a:p>
        </p:txBody>
      </p:sp>
      <p:sp>
        <p:nvSpPr>
          <p:cNvPr id="32" name="Text 29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TP/FP/FN: 맞게 찾은 수 / 잘못 찾은 수 / 놓친 수.   top-k recall: 상위 k개 예측 안에 실제 양성이 포함된 비율.   hard binary 라벨: 영역 안이면 1, 밖이면 0으로 자른 라벨.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class-balanced BCE: 양성이 희소할 때 양성 쪽 가중치를 올린 이진 교차엔트로피.   AdamW: 가중치 감쇠를 분리한 최적화 기법.   epoch: 학습 데이터 전체 1회 통과.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05 · 모델 실험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[05] Phase 2 : 실측 CAD 위험장 — 약한 타깃 vs 예측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앞 장의 AP·IoU 숫자 뒤에 있는 실제 CAD 노드 분포를 직접 눈으로 확인하기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ME1a 14h06과 AC28 18h01 각각에서, 약한 타깃(빨강)의 실제 CAD 위치와 Residual Geo GNN이 예측한 위험 확률을 같은 좌표계에 그려 비교한다.</a:t>
            </a:r>
            <a:endParaRPr lang="en-US" sz="900" dirty="0"/>
          </a:p>
        </p:txBody>
      </p:sp>
      <p:sp>
        <p:nvSpPr>
          <p:cNvPr id="11" name="img-frame"/>
          <p:cNvSpPr/>
          <p:nvPr/>
        </p:nvSpPr>
        <p:spPr>
          <a:xfrm>
            <a:off x="438912" y="1826057"/>
            <a:ext cx="5522976" cy="188000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12" name="img-prediction.png" descr="/Users/bsk/Downloads/몰텍스/experiments/ME1a_DT/results/models/residual_gnn_12000/14h06/predic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44345"/>
            <a:ext cx="5486400" cy="184343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57200" y="3742639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원본: experiments/ME1a_DT/results/models/residual_gnn_12000/14h06/prediction.png</a:t>
            </a:r>
            <a:endParaRPr lang="en-US" sz="750" dirty="0"/>
          </a:p>
        </p:txBody>
      </p:sp>
      <p:sp>
        <p:nvSpPr>
          <p:cNvPr id="14" name="img-frame"/>
          <p:cNvSpPr/>
          <p:nvPr/>
        </p:nvSpPr>
        <p:spPr>
          <a:xfrm>
            <a:off x="6199632" y="1821448"/>
            <a:ext cx="5550408" cy="1889224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15" name="img-prediction.png" descr="/Users/bsk/Downloads/몰텍스/experiments/AC28/results/models/residual_gnn_12000/18h01/predicti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839736"/>
            <a:ext cx="5513832" cy="1852648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6217920" y="3747248"/>
            <a:ext cx="55138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원본: experiments/AC28/results/models/residual_gnn_12000/18h01/prediction.png</a:t>
            </a:r>
            <a:endParaRPr lang="en-US" sz="750" dirty="0"/>
          </a:p>
        </p:txBody>
      </p:sp>
      <p:sp>
        <p:nvSpPr>
          <p:cNvPr id="17" name="card"/>
          <p:cNvSpPr/>
          <p:nvPr/>
        </p:nvSpPr>
        <p:spPr>
          <a:xfrm>
            <a:off x="457200" y="4005072"/>
            <a:ext cx="11274552" cy="1426464"/>
          </a:xfrm>
          <a:prstGeom prst="roundRect">
            <a:avLst>
              <a:gd name="adj" fmla="val 2244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585216" y="4059936"/>
            <a:ext cx="11018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읽는 법</a:t>
            </a:r>
            <a:endParaRPr lang="en-US" sz="1050" dirty="0"/>
          </a:p>
        </p:txBody>
      </p:sp>
      <p:sp>
        <p:nvSpPr>
          <p:cNvPr id="19" name="Text 15"/>
          <p:cNvSpPr txBox="1"/>
          <p:nvPr/>
        </p:nvSpPr>
        <p:spPr>
          <a:xfrm>
            <a:off x="603504" y="4297680"/>
            <a:ext cx="10981944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· 왼쪽 패널(두 이미지 공통) = 약한 타깃: </a:t>
            </a:r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빨간 점이 CSV 결함 좌표 주변 10 mm 지오데식 영역에 포함된 '약한 양성' 노드다 — ME1a 13개, AC28 18h01 21개로 앞 장 표와 일치한다.
</a:t>
            </a:r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· 오른쪽 패널 = Residual Geo GNN 예측: </a:t>
            </a:r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검정 점은 전체 CAD 노드, 색이 칠해진 작은 점·원이 모델이 위험하다고 예측한 위치다. ME1a에서는 코너부 양성 영역을 고확률(밝은 색)로 되짚었고(IoU 0.476), AC28 18h01은 겹침이 더 약하다(IoU 0.136).
</a:t>
            </a:r>
            <a:pPr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chemeClr val="accent4"/>
                </a:solidFill>
              </a:rPr>
              <a:t>· 두 그림 모두 같은-run 학습 결과를 같은-run에 평가한 것이다 — 새 run에 대한 예측이 아니다 (06장 held-out 참조).</a:t>
            </a:r>
            <a:endParaRPr lang="en-US" sz="850" dirty="0"/>
          </a:p>
        </p:txBody>
      </p:sp>
      <p:sp>
        <p:nvSpPr>
          <p:cNvPr id="20" name="Text 16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지오데식: 표면을 따라 잰 거리 (직선거리 아님).   IoU: 예측과 정답 영역이 겹치는 정도 (1 = 완전 일치).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이 두 그림은 09장 표의 ME1a AP 0.6292/IoU 0.4762, AC28 18h01 AP 0.4455/IoU 0.1364와 같은 실행의 원본 산출물이다.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06 · 일반화 검증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[06] Phase 3 : 공동 학습(3-run) vs 개별 학습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run을 모아 학습하면 예측력이 올라가는지 확인해, 데이터 추가가 유효한 전략인지 판단하기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AC28 16h · AC28 18h01 · ME1a 14h06을 함께 학습한 모델을 개별 모델과 동일한 12k hard 설정에서 run별로 비교한다.</a:t>
            </a:r>
            <a:endParaRPr lang="en-US" sz="900" dirty="0"/>
          </a:p>
        </p:txBody>
      </p:sp>
      <p:sp>
        <p:nvSpPr>
          <p:cNvPr id="11" name="card"/>
          <p:cNvSpPr/>
          <p:nvPr/>
        </p:nvSpPr>
        <p:spPr>
          <a:xfrm>
            <a:off x="457200" y="1755648"/>
            <a:ext cx="6812280" cy="2103120"/>
          </a:xfrm>
          <a:prstGeom prst="roundRect">
            <a:avLst>
              <a:gd name="adj" fmla="val 1522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85216" y="1810512"/>
            <a:ext cx="65562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seen run 비교 (공동 모델 best epoch 136 · 개별 180 epoch)</a:t>
            </a:r>
            <a:endParaRPr lang="en-US" sz="1050" dirty="0"/>
          </a:p>
        </p:txBody>
      </p:sp>
      <p:graphicFrame>
        <p:nvGraphicFramePr>
          <p:cNvPr id="14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5216" y="2066544"/>
          <a:ext cx="6556248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1828800"/>
                <a:gridCol w="1828800"/>
                <a:gridCol w="1298448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평가 run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개별 AP / IoU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공동 AP / IoU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IoU 변화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AC28 16h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0.3849 / 0.2000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0.1474 / 0.1452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▼ 낮아짐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AC28 18h01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0.4455 / 0.1364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0.6714 / 0.4651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3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▲ 높아짐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ME1a 14h06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0.6292 / 0.4762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0.4765 / 0.0535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▼ 낮아짐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Text 11"/>
          <p:cNvSpPr txBox="1"/>
          <p:nvPr/>
        </p:nvSpPr>
        <p:spPr>
          <a:xfrm>
            <a:off x="585216" y="3291840"/>
            <a:ext cx="6556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공동 학습은 3개 seen run 중 AC28 18h01 한 건에서만 IoU를 개선했다. 이 표만으로 공동 학습이 개별 예측성을 전반적으로 개선한다고 결론 낼 수 없다.</a:t>
            </a:r>
            <a:endParaRPr lang="en-US" sz="850" dirty="0"/>
          </a:p>
        </p:txBody>
      </p:sp>
      <p:sp>
        <p:nvSpPr>
          <p:cNvPr id="15" name="card"/>
          <p:cNvSpPr/>
          <p:nvPr/>
        </p:nvSpPr>
        <p:spPr>
          <a:xfrm>
            <a:off x="7443216" y="1755648"/>
            <a:ext cx="4288536" cy="2103120"/>
          </a:xfrm>
          <a:prstGeom prst="roundRect">
            <a:avLst>
              <a:gd name="adj" fmla="val 1522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571232" y="1810512"/>
            <a:ext cx="4032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방향이 일관되지 않는다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7589520" y="2066544"/>
            <a:ext cx="1005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5"/>
          <p:cNvSpPr txBox="1"/>
          <p:nvPr/>
        </p:nvSpPr>
        <p:spPr>
          <a:xfrm>
            <a:off x="7589520" y="248716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seen run</a:t>
            </a:r>
            <a:endParaRPr lang="en-US" sz="800" dirty="0"/>
          </a:p>
        </p:txBody>
      </p:sp>
      <p:sp>
        <p:nvSpPr>
          <p:cNvPr id="19" name="Text 16"/>
          <p:cNvSpPr txBox="1"/>
          <p:nvPr/>
        </p:nvSpPr>
        <p:spPr>
          <a:xfrm>
            <a:off x="8778240" y="2066544"/>
            <a:ext cx="1005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1</a:t>
            </a:r>
            <a:endParaRPr lang="en-US" sz="2600" dirty="0"/>
          </a:p>
        </p:txBody>
      </p:sp>
      <p:sp>
        <p:nvSpPr>
          <p:cNvPr id="20" name="Text 17"/>
          <p:cNvSpPr txBox="1"/>
          <p:nvPr/>
        </p:nvSpPr>
        <p:spPr>
          <a:xfrm>
            <a:off x="8778240" y="248716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IoU 상승</a:t>
            </a:r>
            <a:endParaRPr lang="en-US" sz="800" dirty="0"/>
          </a:p>
        </p:txBody>
      </p:sp>
      <p:sp>
        <p:nvSpPr>
          <p:cNvPr id="21" name="Text 18"/>
          <p:cNvSpPr txBox="1"/>
          <p:nvPr/>
        </p:nvSpPr>
        <p:spPr>
          <a:xfrm>
            <a:off x="9966960" y="2066544"/>
            <a:ext cx="1005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4"/>
                </a:solidFill>
              </a:rPr>
              <a:t>2</a:t>
            </a:r>
            <a:endParaRPr lang="en-US" sz="2600" dirty="0"/>
          </a:p>
        </p:txBody>
      </p:sp>
      <p:sp>
        <p:nvSpPr>
          <p:cNvPr id="22" name="Text 19"/>
          <p:cNvSpPr txBox="1"/>
          <p:nvPr/>
        </p:nvSpPr>
        <p:spPr>
          <a:xfrm>
            <a:off x="9966960" y="248716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IoU 하락</a:t>
            </a:r>
            <a:endParaRPr lang="en-US" sz="800" dirty="0"/>
          </a:p>
        </p:txBody>
      </p:sp>
      <p:sp>
        <p:nvSpPr>
          <p:cNvPr id="23" name="Text 20"/>
          <p:cNvSpPr txBox="1"/>
          <p:nvPr/>
        </p:nvSpPr>
        <p:spPr>
          <a:xfrm>
            <a:off x="7589520" y="2834640"/>
            <a:ext cx="39959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AC28 16h도 개별 0.2000에서 공동 0.1452로 낮아졌다. 더 많은 실행 없이는 joint를 기본 선택으로 정할 수 없다.</a:t>
            </a:r>
            <a:endParaRPr lang="en-US" sz="850" dirty="0"/>
          </a:p>
        </p:txBody>
      </p:sp>
      <p:sp>
        <p:nvSpPr>
          <p:cNvPr id="24" name="Text 21"/>
          <p:cNvSpPr txBox="1"/>
          <p:nvPr/>
        </p:nvSpPr>
        <p:spPr>
          <a:xfrm>
            <a:off x="7589520" y="3291840"/>
            <a:ext cx="39959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ME1a는 공동 학습에서 IoU 0.4762 → 0.0535로 크게 떨어졌다. 소수 run의 약한 라벨이 서로 상쇄되는 것으로 보인다.</a:t>
            </a:r>
            <a:endParaRPr lang="en-US" sz="850" dirty="0"/>
          </a:p>
        </p:txBody>
      </p:sp>
      <p:sp>
        <p:nvSpPr>
          <p:cNvPr id="25" name="card"/>
          <p:cNvSpPr/>
          <p:nvPr/>
        </p:nvSpPr>
        <p:spPr>
          <a:xfrm>
            <a:off x="457200" y="3968496"/>
            <a:ext cx="11274552" cy="1956816"/>
          </a:xfrm>
          <a:prstGeom prst="roundRect">
            <a:avLst>
              <a:gd name="adj" fmla="val 1636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585216" y="4023360"/>
            <a:ext cx="11018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5k 표현 상한 분석 — 12k 수치를 5k에서 재현할 수 있는가</a:t>
            </a:r>
            <a:endParaRPr lang="en-US" sz="1050" dirty="0"/>
          </a:p>
        </p:txBody>
      </p:sp>
      <p:graphicFrame>
        <p:nvGraphicFramePr>
          <p:cNvPr id="27" name="tbl-orac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" y="4279392"/>
          <a:ext cx="5120640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1371600"/>
                <a:gridCol w="1298448"/>
                <a:gridCol w="1307592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지표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5k 투영 상한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5k 실제 학습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12k 실제 학습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AP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accent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0.6261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0.0685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2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0.6292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IoU@0.5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accent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0.4583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0.0547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2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0.4762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Dice@0.5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accent5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0.6286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4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0.1037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accent2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0.6452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8" name="Text 24"/>
          <p:cNvSpPr txBox="1"/>
          <p:nvPr/>
        </p:nvSpPr>
        <p:spPr>
          <a:xfrm>
            <a:off x="5907024" y="4279392"/>
            <a:ext cx="5678424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현재의 최근접 노드 투영과 고정된 5,132개 ME1a 노드에서는, 어떤 5k 노드 점수를 주더라도 AP 순위와 0.5 이진 마스크를 각각 최적으로 고른 fine-grid 상한이 AP 0.6261 / IoU 0.4583 / Dice 0.6286이다.
</a:t>
            </a:r>
            <a:pPr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chemeClr val="tx1"/>
                </a:solidFill>
              </a:rPr>
              <a:t>따라서 12k의 same-run 수치를 5k에서 정확히 맞출 수 없다</a:t>
            </a:r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chemeClr val="accent5"/>
                </a:solidFill>
              </a:rPr>
              <a:t>. 실제 5k 학습값(0.0685 / 0.0547)은 이 상한보다도 한참 낮다. 다른 5k 노드 배치나 learned decoder에는 이 상한을 적용할 수 없다.</a:t>
            </a:r>
            <a:endParaRPr lang="en-US" sz="850" dirty="0"/>
          </a:p>
        </p:txBody>
      </p:sp>
      <p:sp>
        <p:nvSpPr>
          <p:cNvPr id="29" name="Text 25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seen run: 학습에 포함된 run.   joint(공동) 학습: 여러 run을 한 모델로 함께 학습.   투영 상한(projection oracle): 저해상도 점수를 고해상도로 옮길 때 이론적으로 달성 가능한 최대치.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learned decoder: 저해상도 출력을 고해상도로 복원하도록 학습시킨 디코더 (현재 미구현).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06 · 일반화 검증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[06] Phase 3 : Leave-one-run-out — 일반화 증거 부재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'새로운 생산 run의 결함 위치를 맞출 수 있는가'라는 본 과제의 실제 질문에 직접 답하기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각 run을 한 번씩 학습에서 완전히 제외하고 나머지로 학습한 뒤, 제외된 run에서 예측 성능을 측정한다.</a:t>
            </a:r>
            <a:endParaRPr lang="en-US" sz="900" dirty="0"/>
          </a:p>
        </p:txBody>
      </p:sp>
      <p:sp>
        <p:nvSpPr>
          <p:cNvPr id="11" name="ho-0"/>
          <p:cNvSpPr/>
          <p:nvPr/>
        </p:nvSpPr>
        <p:spPr>
          <a:xfrm>
            <a:off x="457200" y="1755648"/>
            <a:ext cx="3602736" cy="2066544"/>
          </a:xfrm>
          <a:prstGeom prst="roundRect">
            <a:avLst>
              <a:gd name="adj" fmla="val 154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03504" y="1819656"/>
            <a:ext cx="33101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AC28 16h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603504" y="2057400"/>
            <a:ext cx="3310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학습: AC28 18h01 + ME1a 14h06</a:t>
            </a:r>
            <a:endParaRPr lang="en-US" sz="800" dirty="0"/>
          </a:p>
        </p:txBody>
      </p:sp>
      <p:sp>
        <p:nvSpPr>
          <p:cNvPr id="14" name="Text 12"/>
          <p:cNvSpPr txBox="1"/>
          <p:nvPr/>
        </p:nvSpPr>
        <p:spPr>
          <a:xfrm>
            <a:off x="603504" y="2304288"/>
            <a:ext cx="1600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4"/>
                </a:solidFill>
              </a:rPr>
              <a:t>0.0047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" y="2779776"/>
            <a:ext cx="1600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AP</a:t>
            </a:r>
            <a:endParaRPr lang="en-US" sz="800" dirty="0"/>
          </a:p>
        </p:txBody>
      </p:sp>
      <p:sp>
        <p:nvSpPr>
          <p:cNvPr id="16" name="Text 14"/>
          <p:cNvSpPr txBox="1"/>
          <p:nvPr/>
        </p:nvSpPr>
        <p:spPr>
          <a:xfrm>
            <a:off x="2331720" y="2304288"/>
            <a:ext cx="15819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4"/>
                </a:solidFill>
              </a:rPr>
              <a:t>0</a:t>
            </a:r>
            <a:endParaRPr lang="en-US" sz="2800" dirty="0"/>
          </a:p>
        </p:txBody>
      </p:sp>
      <p:sp>
        <p:nvSpPr>
          <p:cNvPr id="17" name="Text 15"/>
          <p:cNvSpPr txBox="1"/>
          <p:nvPr/>
        </p:nvSpPr>
        <p:spPr>
          <a:xfrm>
            <a:off x="2331720" y="2779776"/>
            <a:ext cx="1581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IoU@0.5 = Dice@0.5 = 0</a:t>
            </a:r>
            <a:endParaRPr lang="en-US" sz="800" dirty="0"/>
          </a:p>
        </p:txBody>
      </p:sp>
      <p:sp>
        <p:nvSpPr>
          <p:cNvPr id="18" name="Text 16"/>
          <p:cNvSpPr txBox="1"/>
          <p:nvPr/>
        </p:nvSpPr>
        <p:spPr>
          <a:xfrm>
            <a:off x="603504" y="3090672"/>
            <a:ext cx="33101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약한 양성 9개   ·   임계 0.5 예측 양성 5개   ·   best epoch 134</a:t>
            </a:r>
            <a:endParaRPr lang="en-US" sz="800" dirty="0"/>
          </a:p>
        </p:txBody>
      </p:sp>
      <p:sp>
        <p:nvSpPr>
          <p:cNvPr id="19" name="Text 17"/>
          <p:cNvSpPr txBox="1"/>
          <p:nvPr/>
        </p:nvSpPr>
        <p:spPr>
          <a:xfrm>
            <a:off x="603504" y="3328416"/>
            <a:ext cx="3310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4"/>
                </a:solidFill>
              </a:rPr>
              <a:t>top-k recall 0.0000 — 상위 예측 안에 실제 결함 노드가 하나도 들어오지 않았다.</a:t>
            </a:r>
            <a:endParaRPr lang="en-US" sz="800" dirty="0"/>
          </a:p>
        </p:txBody>
      </p:sp>
      <p:sp>
        <p:nvSpPr>
          <p:cNvPr id="20" name="ho-1"/>
          <p:cNvSpPr/>
          <p:nvPr/>
        </p:nvSpPr>
        <p:spPr>
          <a:xfrm>
            <a:off x="4261104" y="1755648"/>
            <a:ext cx="3602736" cy="2066544"/>
          </a:xfrm>
          <a:prstGeom prst="roundRect">
            <a:avLst>
              <a:gd name="adj" fmla="val 154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407408" y="1819656"/>
            <a:ext cx="33101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AC28 18h01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4407408" y="2057400"/>
            <a:ext cx="3310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학습: AC28 16h + ME1a 14h06</a:t>
            </a:r>
            <a:endParaRPr lang="en-US" sz="800" dirty="0"/>
          </a:p>
        </p:txBody>
      </p:sp>
      <p:sp>
        <p:nvSpPr>
          <p:cNvPr id="23" name="Text 21"/>
          <p:cNvSpPr txBox="1"/>
          <p:nvPr/>
        </p:nvSpPr>
        <p:spPr>
          <a:xfrm>
            <a:off x="4407408" y="2304288"/>
            <a:ext cx="1600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4"/>
                </a:solidFill>
              </a:rPr>
              <a:t>0.0046</a:t>
            </a:r>
            <a:endParaRPr lang="en-US" sz="2800" dirty="0"/>
          </a:p>
        </p:txBody>
      </p:sp>
      <p:sp>
        <p:nvSpPr>
          <p:cNvPr id="24" name="Text 22"/>
          <p:cNvSpPr txBox="1"/>
          <p:nvPr/>
        </p:nvSpPr>
        <p:spPr>
          <a:xfrm>
            <a:off x="4407408" y="2779776"/>
            <a:ext cx="1600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AP</a:t>
            </a:r>
            <a:endParaRPr lang="en-US" sz="800" dirty="0"/>
          </a:p>
        </p:txBody>
      </p:sp>
      <p:sp>
        <p:nvSpPr>
          <p:cNvPr id="25" name="Text 23"/>
          <p:cNvSpPr txBox="1"/>
          <p:nvPr/>
        </p:nvSpPr>
        <p:spPr>
          <a:xfrm>
            <a:off x="6135624" y="2304288"/>
            <a:ext cx="15819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4"/>
                </a:solidFill>
              </a:rPr>
              <a:t>0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6135624" y="2779776"/>
            <a:ext cx="1581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IoU@0.5 = Dice@0.5 = 0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4407408" y="3090672"/>
            <a:ext cx="33101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약한 양성 21개   ·   임계 0.5 예측 양성 72개   ·   best epoch 177</a:t>
            </a:r>
            <a:endParaRPr lang="en-US" sz="800" dirty="0"/>
          </a:p>
        </p:txBody>
      </p:sp>
      <p:sp>
        <p:nvSpPr>
          <p:cNvPr id="28" name="Text 26"/>
          <p:cNvSpPr txBox="1"/>
          <p:nvPr/>
        </p:nvSpPr>
        <p:spPr>
          <a:xfrm>
            <a:off x="4407408" y="3328416"/>
            <a:ext cx="3310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4"/>
                </a:solidFill>
              </a:rPr>
              <a:t>top-k recall 0.0000 — 상위 예측 안에 실제 결함 노드가 하나도 들어오지 않았다.</a:t>
            </a:r>
            <a:endParaRPr lang="en-US" sz="800" dirty="0"/>
          </a:p>
        </p:txBody>
      </p:sp>
      <p:sp>
        <p:nvSpPr>
          <p:cNvPr id="29" name="ho-2"/>
          <p:cNvSpPr/>
          <p:nvPr/>
        </p:nvSpPr>
        <p:spPr>
          <a:xfrm>
            <a:off x="8065008" y="1755648"/>
            <a:ext cx="3602736" cy="2066544"/>
          </a:xfrm>
          <a:prstGeom prst="roundRect">
            <a:avLst>
              <a:gd name="adj" fmla="val 154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211312" y="1819656"/>
            <a:ext cx="33101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ME1a 14h06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8211312" y="2057400"/>
            <a:ext cx="3310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학습: AC28 16h + AC28 18h01</a:t>
            </a:r>
            <a:endParaRPr lang="en-US" sz="800" dirty="0"/>
          </a:p>
        </p:txBody>
      </p:sp>
      <p:sp>
        <p:nvSpPr>
          <p:cNvPr id="32" name="Text 30"/>
          <p:cNvSpPr txBox="1"/>
          <p:nvPr/>
        </p:nvSpPr>
        <p:spPr>
          <a:xfrm>
            <a:off x="8211312" y="2304288"/>
            <a:ext cx="1600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4"/>
                </a:solidFill>
              </a:rPr>
              <a:t>0.0010</a:t>
            </a:r>
            <a:endParaRPr lang="en-US" sz="2800" dirty="0"/>
          </a:p>
        </p:txBody>
      </p:sp>
      <p:sp>
        <p:nvSpPr>
          <p:cNvPr id="33" name="Text 31"/>
          <p:cNvSpPr txBox="1"/>
          <p:nvPr/>
        </p:nvSpPr>
        <p:spPr>
          <a:xfrm>
            <a:off x="8211312" y="2779776"/>
            <a:ext cx="1600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AP</a:t>
            </a:r>
            <a:endParaRPr lang="en-US" sz="800" dirty="0"/>
          </a:p>
        </p:txBody>
      </p:sp>
      <p:sp>
        <p:nvSpPr>
          <p:cNvPr id="34" name="Text 32"/>
          <p:cNvSpPr txBox="1"/>
          <p:nvPr/>
        </p:nvSpPr>
        <p:spPr>
          <a:xfrm>
            <a:off x="9939528" y="2304288"/>
            <a:ext cx="15819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4"/>
                </a:solidFill>
              </a:rPr>
              <a:t>0</a:t>
            </a:r>
            <a:endParaRPr lang="en-US" sz="2800" dirty="0"/>
          </a:p>
        </p:txBody>
      </p:sp>
      <p:sp>
        <p:nvSpPr>
          <p:cNvPr id="35" name="Text 33"/>
          <p:cNvSpPr txBox="1"/>
          <p:nvPr/>
        </p:nvSpPr>
        <p:spPr>
          <a:xfrm>
            <a:off x="9939528" y="2779776"/>
            <a:ext cx="15819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IoU@0.5 = Dice@0.5 = 0</a:t>
            </a:r>
            <a:endParaRPr lang="en-US" sz="800" dirty="0"/>
          </a:p>
        </p:txBody>
      </p:sp>
      <p:sp>
        <p:nvSpPr>
          <p:cNvPr id="36" name="Text 34"/>
          <p:cNvSpPr txBox="1"/>
          <p:nvPr/>
        </p:nvSpPr>
        <p:spPr>
          <a:xfrm>
            <a:off x="8211312" y="3090672"/>
            <a:ext cx="33101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약한 양성 13개   ·   임계 0.5 예측 양성 0개   ·   best epoch 154</a:t>
            </a:r>
            <a:endParaRPr lang="en-US" sz="800" dirty="0"/>
          </a:p>
        </p:txBody>
      </p:sp>
      <p:sp>
        <p:nvSpPr>
          <p:cNvPr id="37" name="Text 35"/>
          <p:cNvSpPr txBox="1"/>
          <p:nvPr/>
        </p:nvSpPr>
        <p:spPr>
          <a:xfrm>
            <a:off x="8211312" y="3328416"/>
            <a:ext cx="3310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4"/>
                </a:solidFill>
              </a:rPr>
              <a:t>top-k recall 0.0000 — 상위 예측 안에 실제 결함 노드가 하나도 들어오지 않았다.</a:t>
            </a:r>
            <a:endParaRPr lang="en-US" sz="800" dirty="0"/>
          </a:p>
        </p:txBody>
      </p:sp>
      <p:sp>
        <p:nvSpPr>
          <p:cNvPr id="38" name="verdict"/>
          <p:cNvSpPr/>
          <p:nvPr/>
        </p:nvSpPr>
        <p:spPr>
          <a:xfrm>
            <a:off x="457200" y="3950208"/>
            <a:ext cx="11274552" cy="768096"/>
          </a:xfrm>
          <a:prstGeom prst="roundRect">
            <a:avLst>
              <a:gd name="adj" fmla="val 4762"/>
            </a:avLst>
          </a:prstGeom>
          <a:solidFill>
            <a:srgbClr val="FDECEA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58368" y="4041648"/>
            <a:ext cx="10872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b="1" dirty="0">
                <a:solidFill>
                  <a:schemeClr val="accent4"/>
                </a:solidFill>
              </a:rPr>
              <a:t>결론   </a:t>
            </a:r>
            <a:pPr indent="0" marL="0">
              <a:lnSpc>
                <a:spcPct val="110000"/>
              </a:lnSpc>
              <a:buNone/>
            </a:pPr>
            <a:r>
              <a:rPr lang="en-US" sz="1000" b="1" dirty="0">
                <a:solidFill>
                  <a:schemeClr val="tx1"/>
                </a:solidFill>
              </a:rPr>
              <a:t>세 건 모두 IoU · Dice가 0이다. 현재 모델은 학습에 포함되지 않은 run의 결함 위치를 전혀 찾아내지 못한다.
</a:t>
            </a:r>
            <a:pPr indent="0" marL="0">
              <a:lnSpc>
                <a:spcPct val="110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같은 모델의 same-run 수치(최고 AP 0.6292)와 held-out 수치(최고 AP 0.0047)의 간극이 이 POC의 가장 중요한 발견이며, 새 run 추천이나 품질 판정에 사용할 수 없다는 근거다.</a:t>
            </a:r>
            <a:endParaRPr lang="en-US" sz="1100" dirty="0"/>
          </a:p>
        </p:txBody>
      </p:sp>
      <p:sp>
        <p:nvSpPr>
          <p:cNvPr id="40" name="card"/>
          <p:cNvSpPr/>
          <p:nvPr/>
        </p:nvSpPr>
        <p:spPr>
          <a:xfrm>
            <a:off x="457200" y="4828032"/>
            <a:ext cx="5623560" cy="1097280"/>
          </a:xfrm>
          <a:prstGeom prst="roundRect">
            <a:avLst>
              <a:gd name="adj" fmla="val 291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585216" y="4882896"/>
            <a:ext cx="53675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왜 이런 결과가 나오는가 (가설)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603504" y="5102352"/>
            <a:ext cx="533095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학습 run 2개로는 설계·공정 변화의 분포를 담을 수 없다.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약한 양성이 run당 9~21개 노드로 극단적으로 희소하다.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라벨 자체가 CSV 점 주변 가정 영역이라 run 간 일관된 신호가 아닐 수 있다.</a:t>
            </a:r>
            <a:endParaRPr lang="en-US" sz="850" dirty="0"/>
          </a:p>
        </p:txBody>
      </p:sp>
      <p:sp>
        <p:nvSpPr>
          <p:cNvPr id="43" name="card"/>
          <p:cNvSpPr/>
          <p:nvPr/>
        </p:nvSpPr>
        <p:spPr>
          <a:xfrm>
            <a:off x="6217920" y="4828032"/>
            <a:ext cx="5513832" cy="1097280"/>
          </a:xfrm>
          <a:prstGeom prst="roundRect">
            <a:avLst>
              <a:gd name="adj" fmla="val 291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6345936" y="4882896"/>
            <a:ext cx="5257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무엇을 확인해야 결론이 바뀌는가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6364224" y="5102352"/>
            <a:ext cx="52212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라벨을 실제 결함 외곽선·면적으로 보강하고 생성 규칙을 독립 검토한다.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반복 생산 run과 설계 변경군을 늘려 분포를 확보한다.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고정된 train/validation/test 분할과 완전한 held-out CAD 평가를 먼저 정의한다.</a:t>
            </a:r>
            <a:endParaRPr lang="en-US" sz="850" dirty="0"/>
          </a:p>
        </p:txBody>
      </p:sp>
      <p:sp>
        <p:nvSpPr>
          <p:cNvPr id="46" name="Text 44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Leave-one-run-out: 전체 run 중 하나를 평가용으로 빼고 나머지로 학습하는 검증 방식.   held-out: 학습에서 제외된 평가 대상.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임계 0.5 예측 양성: 모델이 위험 확률 0.5 이상으로 판정한 노드 수.   top-k recall: 상위 k개 예측이 실제 양성을 잡아낸 비율.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06 · 일반화 검증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[06] Phase 3 : 정합 · 라벨 검증 상태와 리스크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모델 성능 이전에, 입력과 정답 자체가 물리적으로 확정되지 않은 구간을 분리해 다음 작업 순서를 정하기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CAD–스캔 정합, 히터 구역 투영, 결함 주석 매핑의 현 상태와 미해결 전제를 항목별로 명시한다.</a:t>
            </a:r>
            <a:endParaRPr lang="en-US" sz="900" dirty="0"/>
          </a:p>
        </p:txBody>
      </p:sp>
      <p:sp>
        <p:nvSpPr>
          <p:cNvPr id="11" name="risk-0"/>
          <p:cNvSpPr/>
          <p:nvPr/>
        </p:nvSpPr>
        <p:spPr>
          <a:xfrm>
            <a:off x="457200" y="1755648"/>
            <a:ext cx="3602736" cy="2651760"/>
          </a:xfrm>
          <a:prstGeom prst="roundRect">
            <a:avLst>
              <a:gd name="adj" fmla="val 120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2" name="rdot0"/>
          <p:cNvSpPr/>
          <p:nvPr/>
        </p:nvSpPr>
        <p:spPr>
          <a:xfrm>
            <a:off x="603504" y="1847088"/>
            <a:ext cx="146304" cy="100584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1801368"/>
            <a:ext cx="3090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CAD–스캔 정합 (핸디드니스)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603504" y="2103120"/>
            <a:ext cx="3310128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16:00 배치는 24개 proper-rotation 시작 프레임보다 determinant -1(반사) 변환에서 CAD와 훨씬 잘 맞는다.</a:t>
            </a:r>
            <a:endParaRPr lang="en-US" sz="800" dirty="0"/>
          </a:p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이는 진단 가설이며 검증된 물리 자세가 아니다.</a:t>
            </a:r>
            <a:endParaRPr lang="en-US" sz="800" dirty="0"/>
          </a:p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스캐너 축 규약과 부품 좌/우 식별을 먼저 확정해야 변형 타깃을 수용할 수 있다.</a:t>
            </a:r>
            <a:endParaRPr lang="en-US" sz="800" dirty="0"/>
          </a:p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거친 정합 6 mm 스캔 / 4 mm CAD 복셀 · 48개 PCA 프레임, 정밀 정합 12 mm 게이트.</a:t>
            </a:r>
            <a:endParaRPr lang="en-US" sz="800" dirty="0"/>
          </a:p>
        </p:txBody>
      </p:sp>
      <p:sp>
        <p:nvSpPr>
          <p:cNvPr id="15" name="risk-1"/>
          <p:cNvSpPr/>
          <p:nvPr/>
        </p:nvSpPr>
        <p:spPr>
          <a:xfrm>
            <a:off x="4261104" y="1755648"/>
            <a:ext cx="3602736" cy="2651760"/>
          </a:xfrm>
          <a:prstGeom prst="roundRect">
            <a:avLst>
              <a:gd name="adj" fmla="val 120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6" name="rdot1"/>
          <p:cNvSpPr/>
          <p:nvPr/>
        </p:nvSpPr>
        <p:spPr>
          <a:xfrm>
            <a:off x="4407408" y="1847088"/>
            <a:ext cx="146304" cy="100584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626864" y="1801368"/>
            <a:ext cx="3090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히터 구역 투영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4407408" y="2103120"/>
            <a:ext cx="3310128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상/하 17구역 히터 행렬의 물리 발자국이 제공되지 않았다.</a:t>
            </a:r>
            <a:endParaRPr lang="en-US" sz="800" dirty="0"/>
          </a:p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현재는 CAD X축을 따라 균등 배치한 임시 투영이며 training_valid = false로 표시되어 있다.</a:t>
            </a:r>
            <a:endParaRPr lang="en-US" sz="800" dirty="0"/>
          </a:p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구역 내부 결측값은 유효 이웃 구역 사이에서만 선형 보간하고 * 로 표기했다.</a:t>
            </a:r>
            <a:endParaRPr lang="en-US" sz="800" dirty="0"/>
          </a:p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원본 NaN과 보간 마스크는 NPZ에 그대로 보존된다.</a:t>
            </a:r>
            <a:endParaRPr lang="en-US" sz="800" dirty="0"/>
          </a:p>
        </p:txBody>
      </p:sp>
      <p:sp>
        <p:nvSpPr>
          <p:cNvPr id="19" name="risk-2"/>
          <p:cNvSpPr/>
          <p:nvPr/>
        </p:nvSpPr>
        <p:spPr>
          <a:xfrm>
            <a:off x="8065008" y="1755648"/>
            <a:ext cx="3602736" cy="2651760"/>
          </a:xfrm>
          <a:prstGeom prst="roundRect">
            <a:avLst>
              <a:gd name="adj" fmla="val 1207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0" name="rdot2"/>
          <p:cNvSpPr/>
          <p:nvPr/>
        </p:nvSpPr>
        <p:spPr>
          <a:xfrm>
            <a:off x="8211312" y="1847088"/>
            <a:ext cx="146304" cy="100584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430768" y="1801368"/>
            <a:ext cx="3090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결함 주석 → 3D 매핑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8211312" y="2103120"/>
            <a:ext cx="3310128" cy="2212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샘플 PLY 점 61,700개 중 48,234개가 유효 높이 픽셀로 매핑된다.</a:t>
            </a:r>
            <a:endParaRPr lang="en-US" sz="800" dirty="0"/>
          </a:p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높이 불일치 중앙값은 16:00 / 18:01 각각 0.0076 / 0 mm.</a:t>
            </a:r>
            <a:endParaRPr lang="en-US" sz="800" dirty="0"/>
          </a:p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CSV의 좌상단 픽셀 원점 규약은 아직 확인되지 않았다.</a:t>
            </a:r>
            <a:endParaRPr lang="en-US" sz="800" dirty="0"/>
          </a:p>
          <a:p>
            <a:pPr marL="342900" indent="-3429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800" dirty="0">
                <a:solidFill>
                  <a:schemeClr val="tx1"/>
                </a:solidFill>
              </a:rPr>
              <a:t>주석은 활성 스캔 자세로 변환될 뿐 GNN 라벨에 기록되지 않는다 — 탐색용 참조다.</a:t>
            </a:r>
            <a:endParaRPr lang="en-US" sz="800" dirty="0"/>
          </a:p>
        </p:txBody>
      </p:sp>
      <p:sp>
        <p:nvSpPr>
          <p:cNvPr id="23" name="card"/>
          <p:cNvSpPr/>
          <p:nvPr/>
        </p:nvSpPr>
        <p:spPr>
          <a:xfrm>
            <a:off x="457200" y="4535424"/>
            <a:ext cx="11274552" cy="1389888"/>
          </a:xfrm>
          <a:prstGeom prst="roundRect">
            <a:avLst>
              <a:gd name="adj" fmla="val 230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85216" y="4590288"/>
            <a:ext cx="11018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현 상태 요약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603504" y="4846320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확정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603504" y="5157216"/>
            <a:ext cx="1700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표현 계약</a:t>
            </a:r>
            <a:endParaRPr lang="en-US" sz="850" dirty="0"/>
          </a:p>
        </p:txBody>
      </p:sp>
      <p:sp>
        <p:nvSpPr>
          <p:cNvPr id="27" name="Text 25"/>
          <p:cNvSpPr txBox="1"/>
          <p:nvPr/>
        </p:nvSpPr>
        <p:spPr>
          <a:xfrm>
            <a:off x="2432304" y="4846320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</a:rPr>
              <a:t>확인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2432304" y="5157216"/>
            <a:ext cx="1700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모델 실행 경로</a:t>
            </a:r>
            <a:endParaRPr lang="en-US" sz="850" dirty="0"/>
          </a:p>
        </p:txBody>
      </p:sp>
      <p:sp>
        <p:nvSpPr>
          <p:cNvPr id="29" name="Text 27"/>
          <p:cNvSpPr txBox="1"/>
          <p:nvPr/>
        </p:nvSpPr>
        <p:spPr>
          <a:xfrm>
            <a:off x="4261104" y="4846320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미확정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4261104" y="5157216"/>
            <a:ext cx="1700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라벨 형상</a:t>
            </a:r>
            <a:endParaRPr lang="en-US" sz="850" dirty="0"/>
          </a:p>
        </p:txBody>
      </p:sp>
      <p:sp>
        <p:nvSpPr>
          <p:cNvPr id="31" name="Text 29"/>
          <p:cNvSpPr txBox="1"/>
          <p:nvPr/>
        </p:nvSpPr>
        <p:spPr>
          <a:xfrm>
            <a:off x="6089904" y="4846320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미확정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6089904" y="5157216"/>
            <a:ext cx="1700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스캔–CAD 정합</a:t>
            </a:r>
            <a:endParaRPr lang="en-US" sz="850" dirty="0"/>
          </a:p>
        </p:txBody>
      </p:sp>
      <p:sp>
        <p:nvSpPr>
          <p:cNvPr id="33" name="Text 31"/>
          <p:cNvSpPr txBox="1"/>
          <p:nvPr/>
        </p:nvSpPr>
        <p:spPr>
          <a:xfrm>
            <a:off x="7918704" y="4846320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미제공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7918704" y="5157216"/>
            <a:ext cx="1700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히터 발자국</a:t>
            </a:r>
            <a:endParaRPr lang="en-US" sz="850" dirty="0"/>
          </a:p>
        </p:txBody>
      </p:sp>
      <p:sp>
        <p:nvSpPr>
          <p:cNvPr id="35" name="Text 33"/>
          <p:cNvSpPr txBox="1"/>
          <p:nvPr/>
        </p:nvSpPr>
        <p:spPr>
          <a:xfrm>
            <a:off x="9747504" y="4846320"/>
            <a:ext cx="17007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미입증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9747504" y="5157216"/>
            <a:ext cx="1700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accent5"/>
                </a:solidFill>
              </a:rPr>
              <a:t>일반화 성능</a:t>
            </a:r>
            <a:endParaRPr lang="en-US" sz="850" dirty="0"/>
          </a:p>
        </p:txBody>
      </p:sp>
      <p:sp>
        <p:nvSpPr>
          <p:cNvPr id="37" name="Text 35"/>
          <p:cNvSpPr txBox="1"/>
          <p:nvPr/>
        </p:nvSpPr>
        <p:spPr>
          <a:xfrm>
            <a:off x="603504" y="5449824"/>
            <a:ext cx="10981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4"/>
                </a:solidFill>
              </a:rPr>
              <a:t>모든 실측 training_valid 마스크는 현재 false다. 근접 커버리지는 가시성 검사가 아니며, 최근접 거리는 추적된 변위 벡터가 아니다.</a:t>
            </a:r>
            <a:endParaRPr lang="en-US" sz="800" dirty="0"/>
          </a:p>
        </p:txBody>
      </p:sp>
      <p:sp>
        <p:nvSpPr>
          <p:cNvPr id="38" name="Text 36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핸디드니스: 좌우 반전 여부. determinant -1은 반사가 포함된 변환.   proper rotation: 반사 없는 순수 회전 (determinant +1).   PCA 프레임: 주성분 분석으로 잡은 초기 자세 후보.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게이트: 대응점을 받아들이는 최대 거리 한계.   NaN: 값 없음.   근접 커버리지: 스캔점이 CAD 표면 가까이에 존재하는 비율.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07 · 향후 추진 계획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[07] 5대 검증 요건과 다음 단계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현 POC 결과를 생산 적용 가능한 예측 모델로 진전시키기 위해, 모델 개선보다 선행해야 할 작업을 순서대로 확정하기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라벨·정합 확정 → 데이터 확대 → 평가 프로토콜 정의 → 동일 조건 재학습의 4단계로 묶어 책임과 산출물을 명시한다.</a:t>
            </a:r>
            <a:endParaRPr lang="en-US" sz="900" dirty="0"/>
          </a:p>
        </p:txBody>
      </p:sp>
      <p:sp>
        <p:nvSpPr>
          <p:cNvPr id="11" name="req-1"/>
          <p:cNvSpPr/>
          <p:nvPr/>
        </p:nvSpPr>
        <p:spPr>
          <a:xfrm>
            <a:off x="457200" y="1755648"/>
            <a:ext cx="11274552" cy="585216"/>
          </a:xfrm>
          <a:prstGeom prst="roundRect">
            <a:avLst>
              <a:gd name="adj" fmla="val 546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2" name="reqnum1"/>
          <p:cNvSpPr/>
          <p:nvPr/>
        </p:nvSpPr>
        <p:spPr>
          <a:xfrm>
            <a:off x="603504" y="1874520"/>
            <a:ext cx="365760" cy="36576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03504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1865376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결함 라벨 실체화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1865376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결함 CSV의 점을 실제 결함 외곽선·면적으로 보강하고, 라벨 생성 규칙을 독립 검토한다.</a:t>
            </a:r>
            <a:endParaRPr lang="en-US" sz="850" dirty="0"/>
          </a:p>
        </p:txBody>
      </p:sp>
      <p:sp>
        <p:nvSpPr>
          <p:cNvPr id="16" name="Text 14"/>
          <p:cNvSpPr txBox="1"/>
          <p:nvPr/>
        </p:nvSpPr>
        <p:spPr>
          <a:xfrm>
            <a:off x="8778240" y="1865376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산출물  검증된 결함 영역 정의서</a:t>
            </a:r>
            <a:endParaRPr lang="en-US" sz="800" dirty="0"/>
          </a:p>
        </p:txBody>
      </p:sp>
      <p:sp>
        <p:nvSpPr>
          <p:cNvPr id="17" name="req-2"/>
          <p:cNvSpPr/>
          <p:nvPr/>
        </p:nvSpPr>
        <p:spPr>
          <a:xfrm>
            <a:off x="457200" y="2414016"/>
            <a:ext cx="11274552" cy="585216"/>
          </a:xfrm>
          <a:prstGeom prst="roundRect">
            <a:avLst>
              <a:gd name="adj" fmla="val 546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reqnum2"/>
          <p:cNvSpPr/>
          <p:nvPr/>
        </p:nvSpPr>
        <p:spPr>
          <a:xfrm>
            <a:off x="603504" y="2532888"/>
            <a:ext cx="365760" cy="36576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03504" y="25328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2523744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정합 · 좌표계 확정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3566160" y="2523744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스캔–CAD registration, 센서 좌표계, 히터 구역의 실제 발자국을 계측으로 확정한다.</a:t>
            </a:r>
            <a:endParaRPr lang="en-US" sz="850" dirty="0"/>
          </a:p>
        </p:txBody>
      </p:sp>
      <p:sp>
        <p:nvSpPr>
          <p:cNvPr id="22" name="Text 20"/>
          <p:cNvSpPr txBox="1"/>
          <p:nvPr/>
        </p:nvSpPr>
        <p:spPr>
          <a:xfrm>
            <a:off x="8778240" y="2523744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산출물  확정 변환 행렬 · 히터 발자국 도면</a:t>
            </a:r>
            <a:endParaRPr lang="en-US" sz="800" dirty="0"/>
          </a:p>
        </p:txBody>
      </p:sp>
      <p:sp>
        <p:nvSpPr>
          <p:cNvPr id="23" name="req-3"/>
          <p:cNvSpPr/>
          <p:nvPr/>
        </p:nvSpPr>
        <p:spPr>
          <a:xfrm>
            <a:off x="457200" y="3072384"/>
            <a:ext cx="11274552" cy="585216"/>
          </a:xfrm>
          <a:prstGeom prst="roundRect">
            <a:avLst>
              <a:gd name="adj" fmla="val 546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4" name="reqnum3"/>
          <p:cNvSpPr/>
          <p:nvPr/>
        </p:nvSpPr>
        <p:spPr>
          <a:xfrm>
            <a:off x="603504" y="3191256"/>
            <a:ext cx="365760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03504" y="31912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3182112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데이터 확대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3566160" y="3182112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반복 생산 run, 여러 CAD/설계 변경군, 공정조건 변화와 정상·불량 사례를 늘린다.</a:t>
            </a:r>
            <a:endParaRPr lang="en-US" sz="850" dirty="0"/>
          </a:p>
        </p:txBody>
      </p:sp>
      <p:sp>
        <p:nvSpPr>
          <p:cNvPr id="28" name="Text 26"/>
          <p:cNvSpPr txBox="1"/>
          <p:nvPr/>
        </p:nvSpPr>
        <p:spPr>
          <a:xfrm>
            <a:off x="8778240" y="3182112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산출물  run 수 확대 · 정상(OK) 사례 확보</a:t>
            </a:r>
            <a:endParaRPr lang="en-US" sz="800" dirty="0"/>
          </a:p>
        </p:txBody>
      </p:sp>
      <p:sp>
        <p:nvSpPr>
          <p:cNvPr id="29" name="req-4"/>
          <p:cNvSpPr/>
          <p:nvPr/>
        </p:nvSpPr>
        <p:spPr>
          <a:xfrm>
            <a:off x="457200" y="3730752"/>
            <a:ext cx="11274552" cy="585216"/>
          </a:xfrm>
          <a:prstGeom prst="roundRect">
            <a:avLst>
              <a:gd name="adj" fmla="val 546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30" name="reqnum4"/>
          <p:cNvSpPr/>
          <p:nvPr/>
        </p:nvSpPr>
        <p:spPr>
          <a:xfrm>
            <a:off x="603504" y="3849624"/>
            <a:ext cx="365760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03504" y="3849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1097280" y="384048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평가 프로토콜 정의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3566160" y="384048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고정된 train/validation/test 분할과 완전한 held-out CAD 평가를 정의한다.</a:t>
            </a:r>
            <a:endParaRPr lang="en-US" sz="850" dirty="0"/>
          </a:p>
        </p:txBody>
      </p:sp>
      <p:sp>
        <p:nvSpPr>
          <p:cNvPr id="34" name="Text 32"/>
          <p:cNvSpPr txBox="1"/>
          <p:nvPr/>
        </p:nvSpPr>
        <p:spPr>
          <a:xfrm>
            <a:off x="8778240" y="384048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산출물  평가 프로토콜 문서 · 기준 지표</a:t>
            </a:r>
            <a:endParaRPr lang="en-US" sz="800" dirty="0"/>
          </a:p>
        </p:txBody>
      </p:sp>
      <p:sp>
        <p:nvSpPr>
          <p:cNvPr id="35" name="req-5"/>
          <p:cNvSpPr/>
          <p:nvPr/>
        </p:nvSpPr>
        <p:spPr>
          <a:xfrm>
            <a:off x="457200" y="4389120"/>
            <a:ext cx="11274552" cy="585216"/>
          </a:xfrm>
          <a:prstGeom prst="roundRect">
            <a:avLst>
              <a:gd name="adj" fmla="val 546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36" name="reqnum5"/>
          <p:cNvSpPr/>
          <p:nvPr/>
        </p:nvSpPr>
        <p:spPr>
          <a:xfrm>
            <a:off x="603504" y="4507992"/>
            <a:ext cx="365760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03504" y="45079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1097280" y="449884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동일 조건 재학습 · 비교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3566160" y="4498848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chemeClr val="tx1"/>
                </a:solidFill>
              </a:rPr>
              <a:t>선택된 512 이미지 · 64 복셀 계약으로 재학습한 뒤, 기존 128/32 baseline과 동일 조건에서 비교한다.</a:t>
            </a:r>
            <a:endParaRPr lang="en-US" sz="850" dirty="0"/>
          </a:p>
        </p:txBody>
      </p:sp>
      <p:sp>
        <p:nvSpPr>
          <p:cNvPr id="40" name="Text 38"/>
          <p:cNvSpPr txBox="1"/>
          <p:nvPr/>
        </p:nvSpPr>
        <p:spPr>
          <a:xfrm>
            <a:off x="8778240" y="4498848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산출물  조건 통일 벤치마크 결과</a:t>
            </a:r>
            <a:endParaRPr lang="en-US" sz="800" dirty="0"/>
          </a:p>
        </p:txBody>
      </p:sp>
      <p:sp>
        <p:nvSpPr>
          <p:cNvPr id="41" name="seq"/>
          <p:cNvSpPr/>
          <p:nvPr/>
        </p:nvSpPr>
        <p:spPr>
          <a:xfrm>
            <a:off x="457200" y="5102352"/>
            <a:ext cx="11274552" cy="822960"/>
          </a:xfrm>
          <a:prstGeom prst="roundRect">
            <a:avLst>
              <a:gd name="adj" fmla="val 388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603504" y="5175504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권고 수행 순서</a:t>
            </a:r>
            <a:endParaRPr lang="en-US" sz="900" dirty="0"/>
          </a:p>
        </p:txBody>
      </p:sp>
      <p:sp>
        <p:nvSpPr>
          <p:cNvPr id="43" name="box-① 라벨·정합 확정"/>
          <p:cNvSpPr/>
          <p:nvPr/>
        </p:nvSpPr>
        <p:spPr>
          <a:xfrm>
            <a:off x="2240280" y="5358384"/>
            <a:ext cx="2103120" cy="329184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2304288" y="5404104"/>
            <a:ext cx="1975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4"/>
                </a:solidFill>
              </a:rPr>
              <a:t>① 라벨·정합 확정</a:t>
            </a:r>
            <a:endParaRPr lang="en-US" sz="950" dirty="0"/>
          </a:p>
        </p:txBody>
      </p:sp>
      <p:sp>
        <p:nvSpPr>
          <p:cNvPr id="45" name="arrow"/>
          <p:cNvSpPr/>
          <p:nvPr/>
        </p:nvSpPr>
        <p:spPr>
          <a:xfrm>
            <a:off x="4370832" y="5522976"/>
            <a:ext cx="173736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46" name="box-② 데이터 확대"/>
          <p:cNvSpPr/>
          <p:nvPr/>
        </p:nvSpPr>
        <p:spPr>
          <a:xfrm>
            <a:off x="4572000" y="5358384"/>
            <a:ext cx="1783080" cy="329184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636008" y="5404104"/>
            <a:ext cx="1655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2"/>
                </a:solidFill>
              </a:rPr>
              <a:t>② 데이터 확대</a:t>
            </a:r>
            <a:endParaRPr lang="en-US" sz="950" dirty="0"/>
          </a:p>
        </p:txBody>
      </p:sp>
      <p:sp>
        <p:nvSpPr>
          <p:cNvPr id="48" name="arrow"/>
          <p:cNvSpPr/>
          <p:nvPr/>
        </p:nvSpPr>
        <p:spPr>
          <a:xfrm>
            <a:off x="6382512" y="5522976"/>
            <a:ext cx="173736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49" name="box-③ 평가 프로토콜"/>
          <p:cNvSpPr/>
          <p:nvPr/>
        </p:nvSpPr>
        <p:spPr>
          <a:xfrm>
            <a:off x="6583680" y="5358384"/>
            <a:ext cx="1783080" cy="329184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6647688" y="5404104"/>
            <a:ext cx="1655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③ 평가 프로토콜</a:t>
            </a:r>
            <a:endParaRPr lang="en-US" sz="950" dirty="0"/>
          </a:p>
        </p:txBody>
      </p:sp>
      <p:sp>
        <p:nvSpPr>
          <p:cNvPr id="51" name="arrow"/>
          <p:cNvSpPr/>
          <p:nvPr/>
        </p:nvSpPr>
        <p:spPr>
          <a:xfrm>
            <a:off x="8394192" y="5522976"/>
            <a:ext cx="173736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52" name="box-④ 재학습·비교"/>
          <p:cNvSpPr/>
          <p:nvPr/>
        </p:nvSpPr>
        <p:spPr>
          <a:xfrm>
            <a:off x="8595360" y="5358384"/>
            <a:ext cx="1783080" cy="329184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8659368" y="5404104"/>
            <a:ext cx="1655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④ 재학습·비교</a:t>
            </a:r>
            <a:endParaRPr lang="en-US" sz="950" dirty="0"/>
          </a:p>
        </p:txBody>
      </p:sp>
      <p:sp>
        <p:nvSpPr>
          <p:cNvPr id="54" name="arrow"/>
          <p:cNvSpPr/>
          <p:nvPr/>
        </p:nvSpPr>
        <p:spPr>
          <a:xfrm>
            <a:off x="10405872" y="5522976"/>
            <a:ext cx="173736" cy="0"/>
          </a:xfrm>
          <a:prstGeom prst="line">
            <a:avLst/>
          </a:prstGeom>
          <a:noFill/>
          <a:ln w="1270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55" name="box-⑤ 독립 평가"/>
          <p:cNvSpPr/>
          <p:nvPr/>
        </p:nvSpPr>
        <p:spPr>
          <a:xfrm>
            <a:off x="10607040" y="5358384"/>
            <a:ext cx="1005840" cy="329184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10671048" y="5404104"/>
            <a:ext cx="8778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3"/>
                </a:solidFill>
              </a:rPr>
              <a:t>⑤ 독립 평가</a:t>
            </a:r>
            <a:endParaRPr lang="en-US" sz="950" dirty="0"/>
          </a:p>
        </p:txBody>
      </p:sp>
      <p:sp>
        <p:nvSpPr>
          <p:cNvPr id="57" name="Text 55"/>
          <p:cNvSpPr txBox="1"/>
          <p:nvPr/>
        </p:nvSpPr>
        <p:spPr>
          <a:xfrm>
            <a:off x="603504" y="5724144"/>
            <a:ext cx="1098194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chemeClr val="accent5"/>
                </a:solidFill>
              </a:rPr>
              <a:t>요건 1·2가 끝나기 전의 모델 성능 개선 작업은 측정 기준 자체가 흔들리므로 투자 효율이 낮다.</a:t>
            </a:r>
            <a:endParaRPr lang="en-US" sz="800" dirty="0"/>
          </a:p>
        </p:txBody>
      </p:sp>
      <p:sp>
        <p:nvSpPr>
          <p:cNvPr id="58" name="Text 56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registration(정합): 측정 좌표계를 설계 좌표계에 맞추는 작업.   train/validation/test 분할: 학습 · 모델 선택 · 최종 평가에 쓰는 데이터를 미리 분리해 두는 것.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baseline: 비교 기준이 되는 기존 모델.   OK 사례: 양품 생산 run (현재 확보된 3 run은 모두 NG).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731520" y="685800"/>
            <a:ext cx="10058400" cy="201168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E8893F"/>
                </a:solidFill>
              </a:rPr>
              <a:t>CONCLUSION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9601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현 시점 판정</a:t>
            </a:r>
            <a:endParaRPr lang="en-US" sz="2400" dirty="0"/>
          </a:p>
        </p:txBody>
      </p:sp>
      <p:sp>
        <p:nvSpPr>
          <p:cNvPr id="4" name="conc0"/>
          <p:cNvSpPr/>
          <p:nvPr/>
        </p:nvSpPr>
        <p:spPr>
          <a:xfrm>
            <a:off x="731520" y="1828800"/>
            <a:ext cx="3410712" cy="2798064"/>
          </a:xfrm>
          <a:prstGeom prst="roundRect">
            <a:avLst>
              <a:gd name="adj" fmla="val 1307"/>
            </a:avLst>
          </a:prstGeom>
          <a:solidFill>
            <a:srgbClr val="263544"/>
          </a:solidFill>
          <a:ln w="9525">
            <a:solidFill>
              <a:srgbClr val="3A4A5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1993392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BFAE"/>
                </a:solidFill>
              </a:rPr>
              <a:t>확보한 것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359152"/>
            <a:ext cx="3008376" cy="2139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000" dirty="0">
                <a:solidFill>
                  <a:srgbClr val="D9DEE4"/>
                </a:solidFill>
              </a:rPr>
              <a:t>STEP·XLS·PLY·CSV를 하나의 전처리 파이프라인으로 묶고 20개 NPZ 데이터셋과 전건 미리보기를 산출했다.</a:t>
            </a:r>
            <a:endParaRPr lang="en-US" sz="10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000" dirty="0">
                <a:solidFill>
                  <a:srgbClr val="D9DEE4"/>
                </a:solidFill>
              </a:rPr>
              <a:t>이미지 512² · 복셀 64 · 그래프 5,000 · 점군 8,192의 표준 입력 계약을 기하·비용 게이트로 확정했다.</a:t>
            </a:r>
            <a:endParaRPr lang="en-US" sz="10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000" dirty="0">
                <a:solidFill>
                  <a:srgbClr val="D9DEE4"/>
                </a:solidFill>
              </a:rPr>
              <a:t>10개 모델 계열 + 최적화 Residual Geo GNN을 동일 CAD 위험장 위에서 실행 가능함을 확인했다 (실입력 forward/backward 19건 통과).</a:t>
            </a:r>
            <a:endParaRPr lang="en-US" sz="1000" dirty="0"/>
          </a:p>
        </p:txBody>
      </p:sp>
      <p:sp>
        <p:nvSpPr>
          <p:cNvPr id="7" name="conc1"/>
          <p:cNvSpPr/>
          <p:nvPr/>
        </p:nvSpPr>
        <p:spPr>
          <a:xfrm>
            <a:off x="4389120" y="1828800"/>
            <a:ext cx="3410712" cy="2798064"/>
          </a:xfrm>
          <a:prstGeom prst="roundRect">
            <a:avLst>
              <a:gd name="adj" fmla="val 1307"/>
            </a:avLst>
          </a:prstGeom>
          <a:solidFill>
            <a:srgbClr val="263544"/>
          </a:solidFill>
          <a:ln w="9525">
            <a:solidFill>
              <a:srgbClr val="3A4A5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90288" y="1993392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893F"/>
                </a:solidFill>
              </a:rPr>
              <a:t>확보하지 못한 것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90288" y="2359152"/>
            <a:ext cx="3008376" cy="2139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000" dirty="0">
                <a:solidFill>
                  <a:srgbClr val="D9DEE4"/>
                </a:solidFill>
              </a:rPr>
              <a:t>새 run·새 CAD에 대한 예측 성능. Leave-one-run-out AP 0.0047 / 0.0046 / 0.0010, IoU는 3건 모두 0이다.</a:t>
            </a:r>
            <a:endParaRPr lang="en-US" sz="10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000" dirty="0">
                <a:solidFill>
                  <a:srgbClr val="D9DEE4"/>
                </a:solidFill>
              </a:rPr>
              <a:t>검증된 결함 형상과 스캔–CAD 정합. 라벨은 CSV 점 주변 가정 영역이며 16:00 정합은 반사 가설 상태다.</a:t>
            </a:r>
            <a:endParaRPr lang="en-US" sz="10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000" dirty="0">
                <a:solidFill>
                  <a:srgbClr val="D9DEE4"/>
                </a:solidFill>
              </a:rPr>
              <a:t>공동 학습의 일관된 이득. 3개 seen run 중 1건만 개선되었다.</a:t>
            </a:r>
            <a:endParaRPr lang="en-US" sz="1000" dirty="0"/>
          </a:p>
        </p:txBody>
      </p:sp>
      <p:sp>
        <p:nvSpPr>
          <p:cNvPr id="10" name="conc2"/>
          <p:cNvSpPr/>
          <p:nvPr/>
        </p:nvSpPr>
        <p:spPr>
          <a:xfrm>
            <a:off x="8046720" y="1828800"/>
            <a:ext cx="3410712" cy="2798064"/>
          </a:xfrm>
          <a:prstGeom prst="roundRect">
            <a:avLst>
              <a:gd name="adj" fmla="val 1307"/>
            </a:avLst>
          </a:prstGeom>
          <a:solidFill>
            <a:srgbClr val="263544"/>
          </a:solidFill>
          <a:ln w="9525">
            <a:solidFill>
              <a:srgbClr val="3A4A5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47888" y="1993392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따라서 이 POC의 용도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8247888" y="2359152"/>
            <a:ext cx="3008376" cy="2139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000" dirty="0">
                <a:solidFill>
                  <a:srgbClr val="D9DEE4"/>
                </a:solidFill>
              </a:rPr>
              <a:t>전처리 파이프라인과 모델 실행 가능성의 증거로 사용한다.</a:t>
            </a:r>
            <a:endParaRPr lang="en-US" sz="10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000" dirty="0">
                <a:solidFill>
                  <a:srgbClr val="D9DEE4"/>
                </a:solidFill>
              </a:rPr>
              <a:t>정량 정확도나 최적 공정조건 권고로 제시하지 않는다.</a:t>
            </a:r>
            <a:endParaRPr lang="en-US" sz="1000" dirty="0"/>
          </a:p>
          <a:p>
            <a:pPr marL="342900" indent="-342900">
              <a:lnSpc>
                <a:spcPct val="120000"/>
              </a:lnSpc>
              <a:spcAft>
                <a:spcPts val="900"/>
              </a:spcAft>
              <a:buSzPct val="100000"/>
              <a:buChar char="•"/>
            </a:pPr>
            <a:r>
              <a:rPr lang="en-US" sz="1000" dirty="0">
                <a:solidFill>
                  <a:srgbClr val="D9DEE4"/>
                </a:solidFill>
              </a:rPr>
              <a:t>다음 단계는 라벨·정합 확정과 데이터 확대이며, 그 뒤에 독립 평가를 수행한다.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4956048"/>
            <a:ext cx="10725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현 데이터는 CAD 표현을 만들고 입력 실행을 점검하기에는 충분하지만, 새 공정·새 CAD에 대한 품질예측 성능을 주장하기에는 부족하다.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5358384"/>
            <a:ext cx="10725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F8C9B"/>
                </a:solidFill>
              </a:rPr>
              <a:t>보고일 2026.10.14   ·   근거: reports/260929 기술보고서, results/ 실행 산출물, experiments/ 크기결정 실험, analysis/ 정합 감사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>
            <p:ph idx="100" type="body" hasCustomPrompt="1"/>
          </p:nvPr>
        </p:nvSpPr>
        <p:spPr>
          <a:xfrm>
            <a:off x="731520" y="24688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4400" b="1" dirty="0">
                <a:solidFill>
                  <a:srgbClr val="E8893F"/>
                </a:solidFill>
              </a:rPr>
              <a:t>08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3200400"/>
            <a:ext cx="969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별첨 자료</a:t>
            </a:r>
            <a:endParaRPr lang="en-US" sz="2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31520" y="384048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accent6"/>
                </a:solidFill>
              </a:rPr>
              <a:t>조건부 확산 생성 진단   ·   합성 베이지안 최적화 데모   ·   산출물 색인과 재현 절차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08 · 별첨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[08] 별첨 A : 조건부 확산 생성 진단 (gen_models)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CAD 표현과 공정 조건으로부터 변형 점군을 직접 생성할 수 있는지, 네 가지 표현에서 동일 조건으로 가늠하기 위함.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2D 이미지격자 · 희소 3D 복셀이웃 · PointNet 지역/전역 풀링 · CAD 그래프 간선 메시지를 각 denoising 단계에 적용해 비교한다.</a:t>
            </a:r>
            <a:endParaRPr lang="en-US" sz="900" dirty="0"/>
          </a:p>
        </p:txBody>
      </p:sp>
      <p:sp>
        <p:nvSpPr>
          <p:cNvPr id="11" name="card"/>
          <p:cNvSpPr/>
          <p:nvPr/>
        </p:nvSpPr>
        <p:spPr>
          <a:xfrm>
            <a:off x="457200" y="1755648"/>
            <a:ext cx="6812280" cy="2139696"/>
          </a:xfrm>
          <a:prstGeom prst="roundRect">
            <a:avLst>
              <a:gd name="adj" fmla="val 1496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85216" y="1810512"/>
            <a:ext cx="65562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4개 변형 (공통: 6,000 노드 · 조건 194차원)</a:t>
            </a:r>
            <a:endParaRPr lang="en-US" sz="1050" dirty="0"/>
          </a:p>
        </p:txBody>
      </p:sp>
      <p:graphicFrame>
        <p:nvGraphicFramePr>
          <p:cNvPr id="20" name="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5216" y="2066544"/>
          <a:ext cx="6556248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1920240"/>
                <a:gridCol w="3035808"/>
              </a:tblGrid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변형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표현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denoiser 어댑터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image_2d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6방향 CAD 직교 뷰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같은 뷰 내 최근접 4픽셀 집계 (CNN 아님)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voxel_3d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희소 표면 복셀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복셀 이웃 메시지 집계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point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CAD 표면 점군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PointNet 방식 지역/전역 풀링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graph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CAD 문맥 그래프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CAD 그래프 간선 메시지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50" b="1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graph_unet_6000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TAG Graph U-Net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kd-tree 3단 풀링 · EdgeConv max 메시지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Text 11"/>
          <p:cNvSpPr txBox="1"/>
          <p:nvPr/>
        </p:nvSpPr>
        <p:spPr>
          <a:xfrm>
            <a:off x="585216" y="3529584"/>
            <a:ext cx="6556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생성 점은 CAD 위치 + CAD 법선 × 부호 변형으로 구성된다. 산출물은 변형량, 위험, 약한 라벨 손실, MAE/RMSE, 두 종류 Chamfer 거리, 샘플링 불확실성을 보고한다.</a:t>
            </a:r>
            <a:endParaRPr lang="en-US" sz="800" dirty="0"/>
          </a:p>
        </p:txBody>
      </p:sp>
      <p:sp>
        <p:nvSpPr>
          <p:cNvPr id="15" name="card"/>
          <p:cNvSpPr/>
          <p:nvPr/>
        </p:nvSpPr>
        <p:spPr>
          <a:xfrm>
            <a:off x="7443216" y="1755648"/>
            <a:ext cx="4288536" cy="2139696"/>
          </a:xfrm>
          <a:prstGeom prst="roundRect">
            <a:avLst>
              <a:gd name="adj" fmla="val 1496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571232" y="1810512"/>
            <a:ext cx="40325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해석 한계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7589520" y="2029968"/>
            <a:ext cx="3995928" cy="1792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약한 라벨 진단이며 검증된 생산 모델이 아니다 (production_valid = false).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공급된 두 run 모두 NG이고 관측 유형은 '찍힘' 하나뿐이다.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쌍 정합과 결함 범위가 검증되지 않았다.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히터–CAD 투영 유효성 마스크는 false다.</a:t>
            </a:r>
            <a:endParaRPr lang="en-US" sz="850" dirty="0"/>
          </a:p>
          <a:p>
            <a:pPr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chemeClr val="tx1"/>
                </a:solidFill>
              </a:rPr>
              <a:t>특성 기여도 도면은 원본 XLS 한글 특성명을 유지하지만, 인과적 공정 기여도가 아니다.</a:t>
            </a:r>
            <a:endParaRPr lang="en-US" sz="850" dirty="0"/>
          </a:p>
        </p:txBody>
      </p:sp>
      <p:sp>
        <p:nvSpPr>
          <p:cNvPr id="18" name="card"/>
          <p:cNvSpPr/>
          <p:nvPr/>
        </p:nvSpPr>
        <p:spPr>
          <a:xfrm>
            <a:off x="457200" y="4005072"/>
            <a:ext cx="11274552" cy="1719072"/>
          </a:xfrm>
          <a:prstGeom prst="roundRect">
            <a:avLst>
              <a:gd name="adj" fmla="val 1862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85216" y="4059936"/>
            <a:ext cx="11018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TAG Graph U-Net 적용 (논문 기반 각색)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603504" y="4297680"/>
            <a:ext cx="109819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Ferguson 등의 Topology-Agnostic Graph U-Net을 조건부 DDPM denoiser로 각색했다. 균형 kd-tree 3단 풀링, 최대 8개 3D 노드 그룹, mean pool, 복사 unpool, 12-최근접 coarse 그래프, EdgeConv 방식 max 메시지, 각 합성곱에서의 좌표 입력, 인코더 skip 연결을 사용한다. 상대 간선 델타와 유클리드 길이는 매 해상도에서 다시 계산한다.
</a:t>
            </a:r>
            <a:pPr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chemeClr val="accent4"/>
                </a:solidFill>
              </a:rPr>
              <a:t>정확한 재현이 아니라 논문 기반 각색이다. </a:t>
            </a:r>
            <a:pPr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chemeClr val="tx1"/>
                </a:solidFill>
              </a:rPr>
              <a:t>원 논문은 스칼라장 직접 회귀를 수행하지만, 본 실험은 그 backbone으로 DDPM 노이즈와 기존 약한 위험 헤드를 함께 예측한다.</a:t>
            </a:r>
            <a:endParaRPr lang="en-US" sz="850" dirty="0"/>
          </a:p>
        </p:txBody>
      </p:sp>
      <p:sp>
        <p:nvSpPr>
          <p:cNvPr id="21" name="Text 18"/>
          <p:cNvSpPr txBox="1"/>
          <p:nvPr/>
        </p:nvSpPr>
        <p:spPr>
          <a:xfrm>
            <a:off x="603504" y="5084064"/>
            <a:ext cx="10981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재현: .venv/bin/python -m gen_models.models.four_conditional_diffusion --allow-diagnostic-weak-labels --epochs 120 --diffusion-steps 30 --sample-steps 12 --samples 4</a:t>
            </a:r>
            <a:endParaRPr lang="en-US" sz="750" dirty="0"/>
          </a:p>
        </p:txBody>
      </p:sp>
      <p:sp>
        <p:nvSpPr>
          <p:cNvPr id="22" name="Text 19"/>
          <p:cNvSpPr txBox="1"/>
          <p:nvPr/>
        </p:nvSpPr>
        <p:spPr>
          <a:xfrm>
            <a:off x="603504" y="5321808"/>
            <a:ext cx="10981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재현: .venv/bin/python -m gen_models.models.graph_unet_conditional_diffusion --allow-diagnostic-weak-labels --epochs 24 --diffusion-steps 30 --sample-steps 12 --samples 4</a:t>
            </a:r>
            <a:endParaRPr lang="en-US" sz="750" dirty="0"/>
          </a:p>
        </p:txBody>
      </p:sp>
      <p:sp>
        <p:nvSpPr>
          <p:cNvPr id="23" name="Text 20"/>
          <p:cNvSpPr txBox="1"/>
          <p:nvPr/>
        </p:nvSpPr>
        <p:spPr>
          <a:xfrm>
            <a:off x="457200" y="605332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DDPM: Denoising Diffusion Probabilistic Model, 노이즈를 단계적으로 제거해 데이터를 생성하는 모델.   denoiser: 각 단계의 노이즈를 추정하는 신경망.</a:t>
            </a:r>
            <a:endParaRPr lang="en-US" sz="7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chemeClr val="accent5"/>
                </a:solidFill>
              </a:rPr>
              <a:t>Chamfer 거리: 두 점군이 서로 얼마나 가까운지 재는 지표.   MAE/RMSE: 평균 절대 오차 / 제곱근 평균 제곱 오차.   EdgeConv: 간선 단위 특성을 모으는 그래프 합성곱.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08 · 별첨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[08] 별첨 B : 합성 베이지안 최적화 데모 (API 시연)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11274552" cy="694944"/>
          </a:xfrm>
          <a:prstGeom prst="roundRect">
            <a:avLst>
              <a:gd name="adj" fmla="val 4605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chip-목적"/>
          <p:cNvSpPr/>
          <p:nvPr/>
        </p:nvSpPr>
        <p:spPr>
          <a:xfrm>
            <a:off x="585216" y="1024128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85216" y="1024128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목적</a:t>
            </a:r>
            <a:endParaRPr lang="en-US" sz="750" dirty="0"/>
          </a:p>
        </p:txBody>
      </p:sp>
      <p:sp>
        <p:nvSpPr>
          <p:cNvPr id="7" name="Text 5"/>
          <p:cNvSpPr txBox="1"/>
          <p:nvPr/>
        </p:nvSpPr>
        <p:spPr>
          <a:xfrm>
            <a:off x="1517904" y="1005840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POC 요구사항에 적힌 'Tabular surrogate + constrained Bayesian optimization' 구성요소가 실제로 동작하는 코드임을 보이기 위함 (전처리/POC_REQUIREMENTS.md).</a:t>
            </a:r>
            <a:endParaRPr lang="en-US" sz="900" dirty="0"/>
          </a:p>
        </p:txBody>
      </p:sp>
      <p:sp>
        <p:nvSpPr>
          <p:cNvPr id="8" name="chip-목표"/>
          <p:cNvSpPr/>
          <p:nvPr/>
        </p:nvSpPr>
        <p:spPr>
          <a:xfrm>
            <a:off x="585216" y="1316736"/>
            <a:ext cx="841248" cy="182880"/>
          </a:xfrm>
          <a:prstGeom prst="roundRect">
            <a:avLst>
              <a:gd name="adj" fmla="val 15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85216" y="1316736"/>
            <a:ext cx="8412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chemeClr val="bg1"/>
                </a:solidFill>
              </a:rPr>
              <a:t>목표</a:t>
            </a:r>
            <a:endParaRPr lang="en-US" sz="750" dirty="0"/>
          </a:p>
        </p:txBody>
      </p:sp>
      <p:sp>
        <p:nvSpPr>
          <p:cNvPr id="10" name="Text 8"/>
          <p:cNvSpPr txBox="1"/>
          <p:nvPr/>
        </p:nvSpPr>
        <p:spPr>
          <a:xfrm>
            <a:off x="1517904" y="1298448"/>
            <a:ext cx="10058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sklearn GaussianProcessRegressor(Matern 5/2 + White) 로 2차원 합성 목적함수를 적합하고, Expected Improvement 로 하드 실현가능 경계 안에서 다음 후보를 고른다.</a:t>
            </a:r>
            <a:endParaRPr lang="en-US" sz="900" dirty="0"/>
          </a:p>
        </p:txBody>
      </p:sp>
      <p:sp>
        <p:nvSpPr>
          <p:cNvPr id="11" name="img-frame"/>
          <p:cNvSpPr/>
          <p:nvPr/>
        </p:nvSpPr>
        <p:spPr>
          <a:xfrm>
            <a:off x="2194683" y="1737360"/>
            <a:ext cx="7799586" cy="360273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12" name="img-bo_synthetic_demo.png" descr="/Users/bsk/Downloads/몰텍스/reports/261014/ppt/assets/bo_synthetic_dem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2971" y="1755648"/>
            <a:ext cx="7763010" cy="356616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2212971" y="5376672"/>
            <a:ext cx="776301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accent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재현: .venv/bin/python -m models.runner --all  (synthetic_bo(), 시드 17 고정 — 이 그림의 로직·수치와 100% 동일)</a:t>
            </a:r>
            <a:endParaRPr lang="en-US" sz="750" dirty="0"/>
          </a:p>
        </p:txBody>
      </p:sp>
      <p:sp>
        <p:nvSpPr>
          <p:cNvPr id="14" name="bo-warn"/>
          <p:cNvSpPr/>
          <p:nvPr/>
        </p:nvSpPr>
        <p:spPr>
          <a:xfrm>
            <a:off x="457200" y="5724144"/>
            <a:ext cx="11274552" cy="365760"/>
          </a:xfrm>
          <a:prstGeom prst="roundRect">
            <a:avLst>
              <a:gd name="adj" fmla="val 8750"/>
            </a:avLst>
          </a:prstGeom>
          <a:solidFill>
            <a:srgbClr val="FDECEA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03504" y="5779008"/>
            <a:ext cx="109819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accent4"/>
                </a:solidFill>
              </a:rPr>
              <a:t>합성 전용   </a:t>
            </a:r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AC28 · ME1a 어떤 실측 데이터도 쓰지 않는다. 관측 28개·후보 2,000개는 y = (p0-0.62)^2 + 1.4(p1-0.42)^2 라는 임의의 2차원 함수에 대한 알고리즘 시연이며, 공정조건 권고·정확도·실현가능성 추론이 아니다 (models/runner.py 주석 원문).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74320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chemeClr val="accent5"/>
                </a:solidFill>
              </a:rPr>
              <a:t>08 · 별첨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475488"/>
            <a:ext cx="112745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[08] 별첨 C : 산출물 색인 · 재현 절차 · 용어</a:t>
            </a:r>
            <a:endParaRPr lang="en-US" sz="1800" dirty="0"/>
          </a:p>
        </p:txBody>
      </p:sp>
      <p:sp>
        <p:nvSpPr>
          <p:cNvPr id="4" name="card"/>
          <p:cNvSpPr/>
          <p:nvPr/>
        </p:nvSpPr>
        <p:spPr>
          <a:xfrm>
            <a:off x="457200" y="932688"/>
            <a:ext cx="5623560" cy="2834640"/>
          </a:xfrm>
          <a:prstGeom prst="roundRect">
            <a:avLst>
              <a:gd name="adj" fmla="val 112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85216" y="987552"/>
            <a:ext cx="53675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주요 산출물</a:t>
            </a:r>
            <a:endParaRPr lang="en-US" sz="1050" dirty="0"/>
          </a:p>
        </p:txBody>
      </p:sp>
      <p:graphicFrame>
        <p:nvGraphicFramePr>
          <p:cNvPr id="22" name="tbl-index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5216" y="1243584"/>
          <a:ext cx="5367528" cy="914400"/>
        </p:xfrm>
        <a:graphic>
          <a:graphicData uri="http://schemas.openxmlformats.org/drawingml/2006/table">
            <a:tbl>
              <a:tblPr/>
              <a:tblGrid>
                <a:gridCol w="2880360"/>
                <a:gridCol w="2487168"/>
              </a:tblGrid>
              <a:tr h="23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경로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b="1" dirty="0">
                          <a:solidFill>
                            <a:schemeClr val="bg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내용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reports/260929/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기술보고서 5종 (개요·전처리·모델·비교·결론)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results/SUMMARY.md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실행 결과 종합 · 그래프 해상도 표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results/models/report.json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실입력 forward/backward 실행 기록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results/together/models/heldout/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Leave-one-run-out 결과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experiments/preprocess_size_desicisions/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50개 크기 후보 측정 · 점수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analysis/results/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정합 감사 · 수치/UI 검증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data_processed/index.html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전처리 데이터 갤러리 (20 NPZ)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gen_models/outputs/index.html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조건부 확산 생성 갤러리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3591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datas_2/viewer/explorer.html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50" dirty="0">
                          <a:solidFill>
                            <a:schemeClr val="tx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AC28 정합 탐색기</a:t>
                      </a:r>
                      <a:endParaRPr lang="en-US" sz="7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card"/>
          <p:cNvSpPr/>
          <p:nvPr/>
        </p:nvSpPr>
        <p:spPr>
          <a:xfrm>
            <a:off x="6217920" y="932688"/>
            <a:ext cx="5513832" cy="2834640"/>
          </a:xfrm>
          <a:prstGeom prst="roundRect">
            <a:avLst>
              <a:gd name="adj" fmla="val 1129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345936" y="987552"/>
            <a:ext cx="5257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재현 절차 (workspace 루트 기준 · Python 3.12)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6364224" y="1261872"/>
            <a:ext cx="5221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analysis/ac28_audit.py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analysis/register_ac28.py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analysis/prepare_design.py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analysis/export_explorer.py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analysis/cad_curvature.py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analysis/finalize_analysis.py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analysis/prepare_viewer_annotations.py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-m http.server 8743 --bind 127.0.0.1 \</a:t>
            </a:r>
            <a:endParaRPr lang="en-US" sz="8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--directory datas_2/viewer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6364224" y="2798064"/>
            <a:ext cx="5221224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chemeClr val="accent5"/>
                </a:solidFill>
              </a:rPr>
              <a:t>실행 순서를 유지해야 한다. 곡률 보강은 기본 설계/그래프 내보내기 이후에 수행된다. 스크립트는 analysis/results 와 datas_2/viewer/explorer_data 아래 파생 산출물만 기록하며, 원본 STEP·PLY·XLS·CSV는 변경하지 않는다. 원본 치수 단위는 mm이고 STEP SI 단위 엔티티로 확인했다.</a:t>
            </a:r>
            <a:endParaRPr lang="en-US" sz="800" dirty="0"/>
          </a:p>
        </p:txBody>
      </p:sp>
      <p:sp>
        <p:nvSpPr>
          <p:cNvPr id="11" name="card"/>
          <p:cNvSpPr/>
          <p:nvPr/>
        </p:nvSpPr>
        <p:spPr>
          <a:xfrm>
            <a:off x="457200" y="3877056"/>
            <a:ext cx="11274552" cy="2048256"/>
          </a:xfrm>
          <a:prstGeom prst="roundRect">
            <a:avLst>
              <a:gd name="adj" fmla="val 1563"/>
            </a:avLst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85216" y="3931920"/>
            <a:ext cx="11018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용어 정리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603504" y="418795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chemeClr val="accent1"/>
                </a:solidFill>
              </a:rPr>
              <a:t>AP</a:t>
            </a:r>
            <a:endParaRPr lang="en-US" sz="850" dirty="0"/>
          </a:p>
        </p:txBody>
      </p:sp>
      <p:sp>
        <p:nvSpPr>
          <p:cNvPr id="14" name="Text 11"/>
          <p:cNvSpPr txBox="1"/>
          <p:nvPr/>
        </p:nvSpPr>
        <p:spPr>
          <a:xfrm>
            <a:off x="2066544" y="418795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chemeClr val="tx1"/>
                </a:solidFill>
              </a:rPr>
              <a:t>Average Precision. 모든 노드의 위험 확률 순위에 대한 평균정밀도 (1 = 완벽).</a:t>
            </a:r>
            <a:endParaRPr lang="en-US" sz="800" dirty="0"/>
          </a:p>
        </p:txBody>
      </p:sp>
      <p:sp>
        <p:nvSpPr>
          <p:cNvPr id="15" name="Text 12"/>
          <p:cNvSpPr txBox="1"/>
          <p:nvPr/>
        </p:nvSpPr>
        <p:spPr>
          <a:xfrm>
            <a:off x="6163056" y="418795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chemeClr val="accent1"/>
                </a:solidFill>
              </a:rPr>
              <a:t>IoU@0.5</a:t>
            </a:r>
            <a:endParaRPr lang="en-US" sz="850" dirty="0"/>
          </a:p>
        </p:txBody>
      </p:sp>
      <p:sp>
        <p:nvSpPr>
          <p:cNvPr id="16" name="Text 13"/>
          <p:cNvSpPr txBox="1"/>
          <p:nvPr/>
        </p:nvSpPr>
        <p:spPr>
          <a:xfrm>
            <a:off x="7626096" y="418795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chemeClr val="tx1"/>
                </a:solidFill>
              </a:rPr>
              <a:t>확률 0.5 기준 이진화 후, 예측과 정답 영역이 겹치는 정도. 겹친 수 ÷ 합친 수.</a:t>
            </a:r>
            <a:endParaRPr lang="en-US" sz="800" dirty="0"/>
          </a:p>
        </p:txBody>
      </p:sp>
      <p:sp>
        <p:nvSpPr>
          <p:cNvPr id="17" name="Text 14"/>
          <p:cNvSpPr txBox="1"/>
          <p:nvPr/>
        </p:nvSpPr>
        <p:spPr>
          <a:xfrm>
            <a:off x="603504" y="4590288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chemeClr val="accent1"/>
                </a:solidFill>
              </a:rPr>
              <a:t>Dice@0.5</a:t>
            </a:r>
            <a:endParaRPr lang="en-US" sz="850" dirty="0"/>
          </a:p>
        </p:txBody>
      </p:sp>
      <p:sp>
        <p:nvSpPr>
          <p:cNvPr id="18" name="Text 15"/>
          <p:cNvSpPr txBox="1"/>
          <p:nvPr/>
        </p:nvSpPr>
        <p:spPr>
          <a:xfrm>
            <a:off x="2066544" y="459028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chemeClr val="tx1"/>
                </a:solidFill>
              </a:rPr>
              <a:t>2 × 겹친 수 ÷ (예측 수 + 정답 수). IoU보다 작은 영역에 관대하다.</a:t>
            </a:r>
            <a:endParaRPr lang="en-US" sz="800" dirty="0"/>
          </a:p>
        </p:txBody>
      </p:sp>
      <p:sp>
        <p:nvSpPr>
          <p:cNvPr id="19" name="Text 16"/>
          <p:cNvSpPr txBox="1"/>
          <p:nvPr/>
        </p:nvSpPr>
        <p:spPr>
          <a:xfrm>
            <a:off x="6163056" y="4590288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chemeClr val="accent1"/>
                </a:solidFill>
              </a:rPr>
              <a:t>약한 라벨</a:t>
            </a:r>
            <a:endParaRPr lang="en-US" sz="850" dirty="0"/>
          </a:p>
        </p:txBody>
      </p:sp>
      <p:sp>
        <p:nvSpPr>
          <p:cNvPr id="20" name="Text 17"/>
          <p:cNvSpPr txBox="1"/>
          <p:nvPr/>
        </p:nvSpPr>
        <p:spPr>
          <a:xfrm>
            <a:off x="7626096" y="459028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chemeClr val="tx1"/>
                </a:solidFill>
              </a:rPr>
              <a:t>CSV 결함점 주변 5/10/20 mm 지오데식 영역. 관측된 결함 형상이 아닌 가정값.</a:t>
            </a:r>
            <a:endParaRPr lang="en-US" sz="800" dirty="0"/>
          </a:p>
        </p:txBody>
      </p:sp>
      <p:sp>
        <p:nvSpPr>
          <p:cNvPr id="21" name="Text 18"/>
          <p:cNvSpPr txBox="1"/>
          <p:nvPr/>
        </p:nvSpPr>
        <p:spPr>
          <a:xfrm>
            <a:off x="603504" y="4992624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chemeClr val="accent1"/>
                </a:solidFill>
              </a:rPr>
              <a:t>same-run</a:t>
            </a:r>
            <a:endParaRPr lang="en-US" sz="850" dirty="0"/>
          </a:p>
        </p:txBody>
      </p:sp>
      <p:sp>
        <p:nvSpPr>
          <p:cNvPr id="22" name="Text 19"/>
          <p:cNvSpPr txBox="1"/>
          <p:nvPr/>
        </p:nvSpPr>
        <p:spPr>
          <a:xfrm>
            <a:off x="2066544" y="499262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chemeClr val="tx1"/>
                </a:solidFill>
              </a:rPr>
              <a:t>학습에 포함된 run에서 잰 적합도. 예측 성능이 아니다.</a:t>
            </a:r>
            <a:endParaRPr lang="en-US" sz="800" dirty="0"/>
          </a:p>
        </p:txBody>
      </p:sp>
      <p:sp>
        <p:nvSpPr>
          <p:cNvPr id="23" name="Text 20"/>
          <p:cNvSpPr txBox="1"/>
          <p:nvPr/>
        </p:nvSpPr>
        <p:spPr>
          <a:xfrm>
            <a:off x="6163056" y="4992624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chemeClr val="accent1"/>
                </a:solidFill>
              </a:rPr>
              <a:t>held-out</a:t>
            </a:r>
            <a:endParaRPr lang="en-US" sz="850" dirty="0"/>
          </a:p>
        </p:txBody>
      </p:sp>
      <p:sp>
        <p:nvSpPr>
          <p:cNvPr id="24" name="Text 21"/>
          <p:cNvSpPr txBox="1"/>
          <p:nvPr/>
        </p:nvSpPr>
        <p:spPr>
          <a:xfrm>
            <a:off x="7626096" y="4992624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chemeClr val="tx1"/>
                </a:solidFill>
              </a:rPr>
              <a:t>학습에서 완전히 제외한 run으로 잰 값. 일반화 판단의 직접 근거.</a:t>
            </a:r>
            <a:endParaRPr lang="en-US" sz="800" dirty="0"/>
          </a:p>
        </p:txBody>
      </p:sp>
      <p:sp>
        <p:nvSpPr>
          <p:cNvPr id="25" name="Text 22"/>
          <p:cNvSpPr txBox="1"/>
          <p:nvPr/>
        </p:nvSpPr>
        <p:spPr>
          <a:xfrm>
            <a:off x="603504" y="539496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chemeClr val="accent1"/>
                </a:solidFill>
              </a:rPr>
              <a:t>label-transfer IoU</a:t>
            </a:r>
            <a:endParaRPr lang="en-US" sz="850" dirty="0"/>
          </a:p>
        </p:txBody>
      </p:sp>
      <p:sp>
        <p:nvSpPr>
          <p:cNvPr id="26" name="Text 23"/>
          <p:cNvSpPr txBox="1"/>
          <p:nvPr/>
        </p:nvSpPr>
        <p:spPr>
          <a:xfrm>
            <a:off x="2066544" y="53949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chemeClr val="tx1"/>
                </a:solidFill>
              </a:rPr>
              <a:t>원 라벨 영역이 해당 해상도 그래프로 옮겨질 때 보존되는 정도.</a:t>
            </a:r>
            <a:endParaRPr lang="en-US" sz="800" dirty="0"/>
          </a:p>
        </p:txBody>
      </p:sp>
      <p:sp>
        <p:nvSpPr>
          <p:cNvPr id="27" name="Text 24"/>
          <p:cNvSpPr txBox="1"/>
          <p:nvPr/>
        </p:nvSpPr>
        <p:spPr>
          <a:xfrm>
            <a:off x="6163056" y="539496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chemeClr val="accent1"/>
                </a:solidFill>
              </a:rPr>
              <a:t>production_valid</a:t>
            </a:r>
            <a:endParaRPr lang="en-US" sz="850" dirty="0"/>
          </a:p>
        </p:txBody>
      </p:sp>
      <p:sp>
        <p:nvSpPr>
          <p:cNvPr id="28" name="Text 25"/>
          <p:cNvSpPr txBox="1"/>
          <p:nvPr/>
        </p:nvSpPr>
        <p:spPr>
          <a:xfrm>
            <a:off x="7626096" y="53949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chemeClr val="tx1"/>
                </a:solidFill>
              </a:rPr>
              <a:t>생산 적용 가능 여부 플래그. 현 전건 false.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73952"/>
            <a:ext cx="36576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ltex POC">
  <a:themeElements>
    <a:clrScheme name="Moltex POC">
      <a:dk1>
        <a:srgbClr val="24292F"/>
      </a:dk1>
      <a:lt1>
        <a:srgbClr val="FFFFFF"/>
      </a:lt1>
      <a:dk2>
        <a:srgbClr val="1C2733"/>
      </a:dk2>
      <a:lt2>
        <a:srgbClr val="F4F6F8"/>
      </a:lt2>
      <a:accent1>
        <a:srgbClr val="2A5C8A"/>
      </a:accent1>
      <a:accent2>
        <a:srgbClr val="C2641F"/>
      </a:accent2>
      <a:accent3>
        <a:srgbClr val="2A7F74"/>
      </a:accent3>
      <a:accent4>
        <a:srgbClr val="B3261E"/>
      </a:accent4>
      <a:accent5>
        <a:srgbClr val="606B7A"/>
      </a:accent5>
      <a:accent6>
        <a:srgbClr val="C6CCD3"/>
      </a:accent6>
      <a:hlink>
        <a:srgbClr val="2A5C8A"/>
      </a:hlink>
      <a:folHlink>
        <a:srgbClr val="606B7A"/>
      </a:folHlink>
    </a:clrScheme>
    <a:fontScheme name="Moltex POC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Moltex POC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몰텍스 AC28 · ME1a 품질위험 예측 POC 중간보고</dc:title>
  <dc:subject>CAD 설계 + 공정 기록 기반 결함위험 예측 POC 중간보고</dc:subject>
  <dc:creator>원프레딕트</dc:creator>
  <cp:lastModifiedBy>원프레딕트</cp:lastModifiedBy>
  <cp:revision>1</cp:revision>
  <dcterms:created xsi:type="dcterms:W3CDTF">2026-10-14T03:24:25Z</dcterms:created>
  <dcterms:modified xsi:type="dcterms:W3CDTF">2026-10-14T03:24:25Z</dcterms:modified>
</cp:coreProperties>
</file>