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7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85.xml"/>
  <Override ContentType="application/vnd.openxmlformats-officedocument.presentationml.slideLayout+xml" PartName="/ppt/slideLayouts/slideLayout72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7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1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4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83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7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7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7.xml"/>
  <Override ContentType="application/vnd.openxmlformats-officedocument.presentationml.slideLayout+xml" PartName="/ppt/slideLayouts/slideLayout82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73.xml"/>
  <Override ContentType="application/vnd.openxmlformats-officedocument.presentationml.slideLayout+xml" PartName="/ppt/slideLayouts/slideLayout86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81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8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75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34" r:id="rId4"/>
    <p:sldMasterId id="2147483735" r:id="rId5"/>
    <p:sldMasterId id="2147483736" r:id="rId6"/>
    <p:sldMasterId id="2147483737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</p:sldIdLst>
  <p:sldSz cy="6858000" cx="12192000"/>
  <p:notesSz cx="6858000" cy="9144000"/>
  <p:embeddedFontLst>
    <p:embeddedFont>
      <p:font typeface="Noto Sans"/>
      <p:regular r:id="rId34"/>
      <p:bold r:id="rId35"/>
      <p:italic r:id="rId36"/>
      <p:bold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3792">
          <p15:clr>
            <a:srgbClr val="747775"/>
          </p15:clr>
        </p15:guide>
        <p15:guide id="2" pos="288">
          <p15:clr>
            <a:srgbClr val="747775"/>
          </p15:clr>
        </p15:guide>
        <p15:guide id="3" pos="7313">
          <p15:clr>
            <a:srgbClr val="747775"/>
          </p15:clr>
        </p15:guide>
        <p15:guide id="4" orient="horz" pos="534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792"/>
        <p:guide pos="288"/>
        <p:guide pos="7313"/>
        <p:guide pos="534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2.xml"/><Relationship Id="rId22" Type="http://schemas.openxmlformats.org/officeDocument/2006/relationships/slide" Target="slides/slide14.xml"/><Relationship Id="rId21" Type="http://schemas.openxmlformats.org/officeDocument/2006/relationships/slide" Target="slides/slide13.xml"/><Relationship Id="rId24" Type="http://schemas.openxmlformats.org/officeDocument/2006/relationships/slide" Target="slides/slide16.xml"/><Relationship Id="rId23" Type="http://schemas.openxmlformats.org/officeDocument/2006/relationships/slide" Target="slides/slide1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26" Type="http://schemas.openxmlformats.org/officeDocument/2006/relationships/slide" Target="slides/slide18.xml"/><Relationship Id="rId25" Type="http://schemas.openxmlformats.org/officeDocument/2006/relationships/slide" Target="slides/slide17.xml"/><Relationship Id="rId28" Type="http://schemas.openxmlformats.org/officeDocument/2006/relationships/slide" Target="slides/slide20.xml"/><Relationship Id="rId27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slide" Target="slides/slide21.xml"/><Relationship Id="rId7" Type="http://schemas.openxmlformats.org/officeDocument/2006/relationships/slideMaster" Target="slideMasters/slideMaster4.xml"/><Relationship Id="rId8" Type="http://schemas.openxmlformats.org/officeDocument/2006/relationships/notesMaster" Target="notesMasters/notesMaster1.xml"/><Relationship Id="rId31" Type="http://schemas.openxmlformats.org/officeDocument/2006/relationships/slide" Target="slides/slide23.xml"/><Relationship Id="rId30" Type="http://schemas.openxmlformats.org/officeDocument/2006/relationships/slide" Target="slides/slide22.xml"/><Relationship Id="rId11" Type="http://schemas.openxmlformats.org/officeDocument/2006/relationships/slide" Target="slides/slide3.xml"/><Relationship Id="rId33" Type="http://schemas.openxmlformats.org/officeDocument/2006/relationships/slide" Target="slides/slide25.xml"/><Relationship Id="rId10" Type="http://schemas.openxmlformats.org/officeDocument/2006/relationships/slide" Target="slides/slide2.xml"/><Relationship Id="rId32" Type="http://schemas.openxmlformats.org/officeDocument/2006/relationships/slide" Target="slides/slide24.xml"/><Relationship Id="rId13" Type="http://schemas.openxmlformats.org/officeDocument/2006/relationships/slide" Target="slides/slide5.xml"/><Relationship Id="rId35" Type="http://schemas.openxmlformats.org/officeDocument/2006/relationships/font" Target="fonts/NotoSans-bold.fntdata"/><Relationship Id="rId12" Type="http://schemas.openxmlformats.org/officeDocument/2006/relationships/slide" Target="slides/slide4.xml"/><Relationship Id="rId34" Type="http://schemas.openxmlformats.org/officeDocument/2006/relationships/font" Target="fonts/NotoSans-regular.fntdata"/><Relationship Id="rId15" Type="http://schemas.openxmlformats.org/officeDocument/2006/relationships/slide" Target="slides/slide7.xml"/><Relationship Id="rId37" Type="http://schemas.openxmlformats.org/officeDocument/2006/relationships/font" Target="fonts/NotoSans-boldItalic.fntdata"/><Relationship Id="rId14" Type="http://schemas.openxmlformats.org/officeDocument/2006/relationships/slide" Target="slides/slide6.xml"/><Relationship Id="rId36" Type="http://schemas.openxmlformats.org/officeDocument/2006/relationships/font" Target="fonts/NotoSans-italic.fntdata"/><Relationship Id="rId17" Type="http://schemas.openxmlformats.org/officeDocument/2006/relationships/slide" Target="slides/slide9.xml"/><Relationship Id="rId16" Type="http://schemas.openxmlformats.org/officeDocument/2006/relationships/slide" Target="slides/slide8.xml"/><Relationship Id="rId19" Type="http://schemas.openxmlformats.org/officeDocument/2006/relationships/slide" Target="slides/slide11.xml"/><Relationship Id="rId18" Type="http://schemas.openxmlformats.org/officeDocument/2006/relationships/slide" Target="slides/slide10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1" i="0" lang="ko-KR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1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  <p:extLst>
    <p:ext uri="{620B2872-D7B9-4A21-9093-7833F8D536E1}">
      <p15:sldGuideLst>
        <p15:guide id="1" orient="horz" pos="2880">
          <p15:clr>
            <a:srgbClr val="F26B43"/>
          </p15:clr>
        </p15:guide>
        <p15:guide id="2" pos="2160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5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Google Shape;93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7" name="Google Shape;937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38" name="Google Shape;938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6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p2:notes"/>
          <p:cNvSpPr txBox="1"/>
          <p:nvPr>
            <p:ph idx="2" type="hdr"/>
          </p:nvPr>
        </p:nvSpPr>
        <p:spPr>
          <a:xfrm>
            <a:off x="0" y="0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48" name="Google Shape;948;p2:notes"/>
          <p:cNvSpPr txBox="1"/>
          <p:nvPr>
            <p:ph idx="10" type="dt"/>
          </p:nvPr>
        </p:nvSpPr>
        <p:spPr>
          <a:xfrm>
            <a:off x="3884613" y="0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49" name="Google Shape;949;p2:notes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0" name="Google Shape;950;p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51" name="Google Shape;951;p2:notes"/>
          <p:cNvSpPr txBox="1"/>
          <p:nvPr>
            <p:ph idx="11" type="ftr"/>
          </p:nvPr>
        </p:nvSpPr>
        <p:spPr>
          <a:xfrm>
            <a:off x="0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52" name="Google Shape;952;p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5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7" name="Google Shape;997;p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98" name="Google Shape;998;p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5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17" name="Google Shape;1117;p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18" name="Google Shape;1118;p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0" name="Shape 1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" name="Google Shape;122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22" name="Google Shape;1222;p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23" name="Google Shape;1223;p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8" name="Shape 1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9" name="Google Shape;1309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0" name="Google Shape;1310;p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11" name="Google Shape;1311;p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2" name="Shape 1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3" name="Google Shape;138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4" name="Google Shape;1384;p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85" name="Google Shape;1385;p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0" name="Shape 1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1" name="Google Shape;1451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52" name="Google Shape;1452;p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53" name="Google Shape;1453;p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4" name="Shape 1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5" name="Google Shape;1535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6" name="Google Shape;1536;p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37" name="Google Shape;1537;p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5" name="Shape 1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6" name="Google Shape;1616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7" name="Google Shape;1617;p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8" name="Google Shape;1618;p1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3" name="Shape 1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4" name="Google Shape;1664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65" name="Google Shape;1665;p1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66" name="Google Shape;1666;p1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9" name="Shape 1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0" name="Google Shape;1700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01" name="Google Shape;1701;p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02" name="Google Shape;1702;p1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6" name="Shape 1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7" name="Google Shape;1817;h1abc0743efddac73_1_48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18" name="Google Shape;1818;h1abc0743efddac73_1_48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19" name="Google Shape;1819;h1abc0743efddac73_1_48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8" name="Shape 1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9" name="Google Shape;1939;h1abc0743efddac73_1_4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40" name="Google Shape;1940;h1abc0743efddac73_1_43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41" name="Google Shape;1941;h1abc0743efddac73_1_43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4" name="Shape 1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" name="Google Shape;1945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46" name="Google Shape;1946;p1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47" name="Google Shape;1947;p1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0" name="Shape 2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1" name="Google Shape;2041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42" name="Google Shape;2042;p1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43" name="Google Shape;2043;p1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9" name="Shape 2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0" name="Google Shape;2080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81" name="Google Shape;2081;p1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82" name="Google Shape;2082;p1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3" name="Shape 2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4" name="Google Shape;2174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75" name="Google Shape;2175;p1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76" name="Google Shape;2176;p1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6" name="Shape 2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7" name="Google Shape;2237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38" name="Google Shape;2238;p1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39" name="Google Shape;2239;p1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5" name="Shape 2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6" name="Google Shape;2336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7" name="Google Shape;2337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5" name="Shape 2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6" name="Google Shape;2516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17" name="Google Shape;2517;p2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18" name="Google Shape;2518;p2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6" name="Shape 2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7" name="Google Shape;2577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78" name="Google Shape;2578;p2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79" name="Google Shape;2579;p2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6" name="Shape 2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7" name="Google Shape;2657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58" name="Google Shape;2658;p2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59" name="Google Shape;2659;p2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9" name="Shape 2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0" name="Google Shape;2710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11" name="Google Shape;2711;p2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12" name="Google Shape;2712;p2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8" name="Shape 2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9" name="Google Shape;2789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90" name="Google Shape;2790;p2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91" name="Google Shape;2791;p2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9.png"/><Relationship Id="rId4" Type="http://schemas.openxmlformats.org/officeDocument/2006/relationships/image" Target="../media/image5.png"/><Relationship Id="rId5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2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2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2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2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2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2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2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2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9.png"/><Relationship Id="rId4" Type="http://schemas.openxmlformats.org/officeDocument/2006/relationships/image" Target="../media/image5.png"/><Relationship Id="rId5" Type="http://schemas.openxmlformats.org/officeDocument/2006/relationships/image" Target="../media/image2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Relationship Id="rId3" Type="http://schemas.openxmlformats.org/officeDocument/2006/relationships/image" Target="../media/image2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Relationship Id="rId3" Type="http://schemas.openxmlformats.org/officeDocument/2006/relationships/image" Target="../media/image2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Relationship Id="rId3" Type="http://schemas.openxmlformats.org/officeDocument/2006/relationships/image" Target="../media/image2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Relationship Id="rId3" Type="http://schemas.openxmlformats.org/officeDocument/2006/relationships/image" Target="../media/image2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Relationship Id="rId3" Type="http://schemas.openxmlformats.org/officeDocument/2006/relationships/image" Target="../media/image2.png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Relationship Id="rId3" Type="http://schemas.openxmlformats.org/officeDocument/2006/relationships/image" Target="../media/image2.png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Relationship Id="rId3" Type="http://schemas.openxmlformats.org/officeDocument/2006/relationships/image" Target="../media/image2.png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Relationship Id="rId3" Type="http://schemas.openxmlformats.org/officeDocument/2006/relationships/image" Target="../media/image2.png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Relationship Id="rId3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7.png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Relationship Id="rId3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Relationship Id="rId3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Relationship Id="rId3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Relationship Id="rId3" Type="http://schemas.openxmlformats.org/officeDocument/2006/relationships/image" Target="../media/image9.png"/><Relationship Id="rId4" Type="http://schemas.openxmlformats.org/officeDocument/2006/relationships/image" Target="../media/image5.png"/><Relationship Id="rId5" Type="http://schemas.openxmlformats.org/officeDocument/2006/relationships/image" Target="../media/image2.png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9.png"/><Relationship Id="rId3" Type="http://schemas.openxmlformats.org/officeDocument/2006/relationships/image" Target="../media/image2.png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9.png"/><Relationship Id="rId3" Type="http://schemas.openxmlformats.org/officeDocument/2006/relationships/image" Target="../media/image2.png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9.png"/><Relationship Id="rId3" Type="http://schemas.openxmlformats.org/officeDocument/2006/relationships/image" Target="../media/image2.png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9.png"/><Relationship Id="rId3" Type="http://schemas.openxmlformats.org/officeDocument/2006/relationships/image" Target="../media/image2.png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9.png"/><Relationship Id="rId3" Type="http://schemas.openxmlformats.org/officeDocument/2006/relationships/image" Target="../media/image2.png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9.png"/><Relationship Id="rId3" Type="http://schemas.openxmlformats.org/officeDocument/2006/relationships/image" Target="../media/image2.png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9.png"/><Relationship Id="rId3" Type="http://schemas.openxmlformats.org/officeDocument/2006/relationships/image" Target="../media/image2.png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9.png"/><Relationship Id="rId3" Type="http://schemas.openxmlformats.org/officeDocument/2006/relationships/image" Target="../media/image2.png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6.png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3.png"/><Relationship Id="rId3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7.png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3.png"/><Relationship Id="rId3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3.png"/><Relationship Id="rId3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Layouts/_rels/slideLayout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7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3.png"/><Relationship Id="rId3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Layouts/_rels/slideLayout7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3.png"/><Relationship Id="rId3" Type="http://schemas.openxmlformats.org/officeDocument/2006/relationships/image" Target="../media/image9.png"/><Relationship Id="rId4" Type="http://schemas.openxmlformats.org/officeDocument/2006/relationships/image" Target="../media/image5.png"/><Relationship Id="rId5" Type="http://schemas.openxmlformats.org/officeDocument/2006/relationships/image" Target="../media/image2.png"/></Relationships>
</file>

<file path=ppt/slideLayouts/_rels/slideLayout7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7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9.png"/><Relationship Id="rId3" Type="http://schemas.openxmlformats.org/officeDocument/2006/relationships/image" Target="../media/image2.png"/></Relationships>
</file>

<file path=ppt/slideLayouts/_rels/slideLayout7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9.png"/><Relationship Id="rId3" Type="http://schemas.openxmlformats.org/officeDocument/2006/relationships/image" Target="../media/image2.png"/></Relationships>
</file>

<file path=ppt/slideLayouts/_rels/slideLayout7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9.png"/><Relationship Id="rId3" Type="http://schemas.openxmlformats.org/officeDocument/2006/relationships/image" Target="../media/image2.png"/></Relationships>
</file>

<file path=ppt/slideLayouts/_rels/slideLayout7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9.png"/><Relationship Id="rId3" Type="http://schemas.openxmlformats.org/officeDocument/2006/relationships/image" Target="../media/image2.png"/></Relationships>
</file>

<file path=ppt/slideLayouts/_rels/slideLayout7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png"/></Relationships>
</file>

<file path=ppt/slideLayouts/_rels/slideLayout8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9.png"/><Relationship Id="rId3" Type="http://schemas.openxmlformats.org/officeDocument/2006/relationships/image" Target="../media/image2.png"/></Relationships>
</file>

<file path=ppt/slideLayouts/_rels/slideLayout8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9.png"/><Relationship Id="rId3" Type="http://schemas.openxmlformats.org/officeDocument/2006/relationships/image" Target="../media/image2.png"/></Relationships>
</file>

<file path=ppt/slideLayouts/_rels/slideLayout8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9.png"/><Relationship Id="rId3" Type="http://schemas.openxmlformats.org/officeDocument/2006/relationships/image" Target="../media/image2.png"/></Relationships>
</file>

<file path=ppt/slideLayouts/_rels/slideLayout8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9.png"/><Relationship Id="rId3" Type="http://schemas.openxmlformats.org/officeDocument/2006/relationships/image" Target="../media/image2.png"/></Relationships>
</file>

<file path=ppt/slideLayouts/_rels/slideLayout8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6.png"/></Relationships>
</file>

<file path=ppt/slideLayouts/_rels/slideLayout8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제목 슬라이드">
  <p:cSld name="2_제목 슬라이드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/>
        </p:nvSpPr>
        <p:spPr>
          <a:xfrm>
            <a:off x="388887" y="264409"/>
            <a:ext cx="2455800" cy="19389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ko-K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Experiencing AI Native Factory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" name="Google Shape;12;p2"/>
          <p:cNvCxnSpPr/>
          <p:nvPr/>
        </p:nvCxnSpPr>
        <p:spPr>
          <a:xfrm>
            <a:off x="2939143" y="361359"/>
            <a:ext cx="7173232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0"/>
            <a:headEnd len="sm" w="sm" type="none"/>
            <a:tailEnd len="sm" w="sm" type="none"/>
          </a:ln>
        </p:spPr>
      </p:cxnSp>
      <p:pic>
        <p:nvPicPr>
          <p:cNvPr descr="로고, 그래픽, 상징, 디자인이(가) 표시된 사진&#10;&#10;AI 생성 콘텐츠는 정확하지 않을 수 있습니다." id="13" name="Google Shape;13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1271591"/>
            <a:ext cx="5627186" cy="5592307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2"/>
          <p:cNvSpPr/>
          <p:nvPr/>
        </p:nvSpPr>
        <p:spPr>
          <a:xfrm>
            <a:off x="-840881" y="0"/>
            <a:ext cx="670867" cy="670867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2"/>
          <p:cNvSpPr/>
          <p:nvPr/>
        </p:nvSpPr>
        <p:spPr>
          <a:xfrm>
            <a:off x="-840881" y="725424"/>
            <a:ext cx="670867" cy="67086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2"/>
          <p:cNvSpPr/>
          <p:nvPr/>
        </p:nvSpPr>
        <p:spPr>
          <a:xfrm>
            <a:off x="-840881" y="1466355"/>
            <a:ext cx="670867" cy="6708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밝은 상관없이 회사 관련 내용에서 강조시 제한적으로 사용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2"/>
          <p:cNvSpPr/>
          <p:nvPr/>
        </p:nvSpPr>
        <p:spPr>
          <a:xfrm>
            <a:off x="-840881" y="2207286"/>
            <a:ext cx="670867" cy="670867"/>
          </a:xfrm>
          <a:prstGeom prst="rect">
            <a:avLst/>
          </a:prstGeom>
          <a:solidFill>
            <a:srgbClr val="FFF79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어두운 배경에서 강조시에만 제한적으로 사용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2"/>
          <p:cNvSpPr/>
          <p:nvPr/>
        </p:nvSpPr>
        <p:spPr>
          <a:xfrm>
            <a:off x="12192000" y="-268736"/>
            <a:ext cx="770144" cy="7126736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2"/>
          <p:cNvSpPr/>
          <p:nvPr/>
        </p:nvSpPr>
        <p:spPr>
          <a:xfrm>
            <a:off x="10198968" y="269361"/>
            <a:ext cx="1025607" cy="19560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2"/>
          <p:cNvSpPr/>
          <p:nvPr/>
        </p:nvSpPr>
        <p:spPr>
          <a:xfrm>
            <a:off x="11357751" y="265429"/>
            <a:ext cx="1025606" cy="199538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rgbClr val="BFBFBF">
                <a:alpha val="50196"/>
              </a:srgb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2"/>
          <p:cNvSpPr txBox="1"/>
          <p:nvPr/>
        </p:nvSpPr>
        <p:spPr>
          <a:xfrm>
            <a:off x="11467680" y="310662"/>
            <a:ext cx="670866" cy="1077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2"/>
          <p:cNvSpPr/>
          <p:nvPr/>
        </p:nvSpPr>
        <p:spPr>
          <a:xfrm>
            <a:off x="12192000" y="-116896"/>
            <a:ext cx="770144" cy="7126736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구역 머리글">
  <p:cSld name="구역 머리글">
    <p:bg>
      <p:bgPr>
        <a:gradFill>
          <a:gsLst>
            <a:gs pos="0">
              <a:schemeClr val="accent1"/>
            </a:gs>
            <a:gs pos="60000">
              <a:schemeClr val="lt2"/>
            </a:gs>
            <a:gs pos="100000">
              <a:schemeClr val="lt2"/>
            </a:gs>
          </a:gsLst>
          <a:lin ang="2700000" scaled="0"/>
        </a:gradFill>
      </p:bgPr>
    </p:bg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일렉트릭 블루, 블루, 스크린샷, 마조렐 블루이(가) 표시된 사진&#10;&#10;AI 생성 콘텐츠는 정확하지 않을 수 있습니다." id="24" name="Google Shape;24;p3"/>
          <p:cNvPicPr preferRelativeResize="0"/>
          <p:nvPr/>
        </p:nvPicPr>
        <p:blipFill rotWithShape="1">
          <a:blip r:embed="rId2">
            <a:alphaModFix amt="33000"/>
          </a:blip>
          <a:srcRect b="0" l="49582" r="3274" t="0"/>
          <a:stretch/>
        </p:blipFill>
        <p:spPr>
          <a:xfrm>
            <a:off x="1" y="-1"/>
            <a:ext cx="12192000" cy="6857987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3"/>
          <p:cNvSpPr/>
          <p:nvPr/>
        </p:nvSpPr>
        <p:spPr>
          <a:xfrm rot="-5400000">
            <a:off x="2982686" y="-2351317"/>
            <a:ext cx="6226631" cy="12192003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" name="Google Shape;26;p3"/>
          <p:cNvGrpSpPr/>
          <p:nvPr/>
        </p:nvGrpSpPr>
        <p:grpSpPr>
          <a:xfrm>
            <a:off x="10899530" y="6540194"/>
            <a:ext cx="1120484" cy="177825"/>
            <a:chOff x="10829236" y="6536182"/>
            <a:chExt cx="1190778" cy="188981"/>
          </a:xfrm>
        </p:grpSpPr>
        <p:pic>
          <p:nvPicPr>
            <p:cNvPr descr="블랙, 어둠이(가) 표시된 사진&#10;&#10;AI 생성 콘텐츠는 정확하지 않을 수 있습니다." id="27" name="Google Shape;27;p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043275" y="6538339"/>
              <a:ext cx="976739" cy="186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그래픽, 원, 상징, 클립아트이(가) 표시된 사진&#10;&#10;AI 생성 콘텐츠는 정확하지 않을 수 있습니다." id="28" name="Google Shape;28;p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829236" y="6536182"/>
              <a:ext cx="186823" cy="18682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9" name="Google Shape;29;p3"/>
          <p:cNvSpPr/>
          <p:nvPr/>
        </p:nvSpPr>
        <p:spPr>
          <a:xfrm>
            <a:off x="11357751" y="265429"/>
            <a:ext cx="1025606" cy="199538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1">
                <a:alpha val="50196"/>
              </a:scheme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3"/>
          <p:cNvSpPr/>
          <p:nvPr/>
        </p:nvSpPr>
        <p:spPr>
          <a:xfrm>
            <a:off x="12192000" y="-82361"/>
            <a:ext cx="770144" cy="7126736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3"/>
          <p:cNvSpPr txBox="1"/>
          <p:nvPr/>
        </p:nvSpPr>
        <p:spPr>
          <a:xfrm>
            <a:off x="257713" y="6440657"/>
            <a:ext cx="2388433" cy="18466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p3"/>
          <p:cNvSpPr txBox="1"/>
          <p:nvPr/>
        </p:nvSpPr>
        <p:spPr>
          <a:xfrm>
            <a:off x="11467680" y="310662"/>
            <a:ext cx="670866" cy="1077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콘텐츠 2개">
  <p:cSld name="4_콘텐츠 2개">
    <p:bg>
      <p:bgPr>
        <a:solidFill>
          <a:schemeClr val="lt1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로고, 그래픽, 상징, 디자인이(가) 표시된 사진&#10;&#10;AI 생성 콘텐츠는 정확하지 않을 수 있습니다." id="34" name="Google Shape;34;p4"/>
          <p:cNvPicPr preferRelativeResize="0"/>
          <p:nvPr/>
        </p:nvPicPr>
        <p:blipFill rotWithShape="1">
          <a:blip r:embed="rId2">
            <a:alphaModFix amt="50000"/>
          </a:blip>
          <a:srcRect b="0" l="0" r="0" t="0"/>
          <a:stretch/>
        </p:blipFill>
        <p:spPr>
          <a:xfrm>
            <a:off x="0" y="1271591"/>
            <a:ext cx="5627186" cy="5592307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4"/>
          <p:cNvSpPr txBox="1"/>
          <p:nvPr/>
        </p:nvSpPr>
        <p:spPr>
          <a:xfrm>
            <a:off x="257713" y="6440657"/>
            <a:ext cx="2388433" cy="18466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6" name="Google Shape;36;p4"/>
          <p:cNvGrpSpPr/>
          <p:nvPr/>
        </p:nvGrpSpPr>
        <p:grpSpPr>
          <a:xfrm>
            <a:off x="6285346" y="3259826"/>
            <a:ext cx="620260" cy="169174"/>
            <a:chOff x="6285346" y="3603282"/>
            <a:chExt cx="620260" cy="169174"/>
          </a:xfrm>
        </p:grpSpPr>
        <p:sp>
          <p:nvSpPr>
            <p:cNvPr id="37" name="Google Shape;37;p4"/>
            <p:cNvSpPr/>
            <p:nvPr/>
          </p:nvSpPr>
          <p:spPr>
            <a:xfrm>
              <a:off x="6285346" y="3603283"/>
              <a:ext cx="169173" cy="169173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;p4"/>
            <p:cNvSpPr/>
            <p:nvPr/>
          </p:nvSpPr>
          <p:spPr>
            <a:xfrm>
              <a:off x="6509679" y="3603282"/>
              <a:ext cx="395927" cy="169174"/>
            </a:xfrm>
            <a:prstGeom prst="round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9" name="Google Shape;39;p4"/>
          <p:cNvSpPr txBox="1"/>
          <p:nvPr/>
        </p:nvSpPr>
        <p:spPr>
          <a:xfrm>
            <a:off x="388887" y="264409"/>
            <a:ext cx="2455800" cy="19389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ko-K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Experiencing AI Native Factory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0" name="Google Shape;40;p4"/>
          <p:cNvCxnSpPr/>
          <p:nvPr/>
        </p:nvCxnSpPr>
        <p:spPr>
          <a:xfrm>
            <a:off x="2939143" y="361359"/>
            <a:ext cx="7173232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0"/>
            <a:headEnd len="sm" w="sm" type="none"/>
            <a:tailEnd len="sm" w="sm" type="none"/>
          </a:ln>
        </p:spPr>
      </p:cxnSp>
      <p:sp>
        <p:nvSpPr>
          <p:cNvPr id="41" name="Google Shape;41;p4"/>
          <p:cNvSpPr/>
          <p:nvPr/>
        </p:nvSpPr>
        <p:spPr>
          <a:xfrm>
            <a:off x="10198968" y="269361"/>
            <a:ext cx="1025607" cy="19560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4"/>
          <p:cNvSpPr/>
          <p:nvPr/>
        </p:nvSpPr>
        <p:spPr>
          <a:xfrm>
            <a:off x="11357751" y="265429"/>
            <a:ext cx="1025606" cy="199538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rgbClr val="BFBFBF">
                <a:alpha val="50196"/>
              </a:srgb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4"/>
          <p:cNvSpPr/>
          <p:nvPr/>
        </p:nvSpPr>
        <p:spPr>
          <a:xfrm>
            <a:off x="12192000" y="0"/>
            <a:ext cx="770144" cy="7126736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4"/>
          <p:cNvSpPr/>
          <p:nvPr/>
        </p:nvSpPr>
        <p:spPr>
          <a:xfrm>
            <a:off x="-840881" y="0"/>
            <a:ext cx="670867" cy="670867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4"/>
          <p:cNvSpPr/>
          <p:nvPr/>
        </p:nvSpPr>
        <p:spPr>
          <a:xfrm>
            <a:off x="-840881" y="725424"/>
            <a:ext cx="670867" cy="67086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4"/>
          <p:cNvSpPr/>
          <p:nvPr/>
        </p:nvSpPr>
        <p:spPr>
          <a:xfrm>
            <a:off x="-840881" y="1466355"/>
            <a:ext cx="670867" cy="6708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밝은 상관없이 회사 관련 내용에서 강조시 제한적으로 사용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4"/>
          <p:cNvSpPr/>
          <p:nvPr/>
        </p:nvSpPr>
        <p:spPr>
          <a:xfrm>
            <a:off x="-840881" y="2207286"/>
            <a:ext cx="670867" cy="670867"/>
          </a:xfrm>
          <a:prstGeom prst="rect">
            <a:avLst/>
          </a:prstGeom>
          <a:solidFill>
            <a:srgbClr val="FFF79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어두운 배경에서 강조시에만 제한적으로 사용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4"/>
          <p:cNvSpPr txBox="1"/>
          <p:nvPr/>
        </p:nvSpPr>
        <p:spPr>
          <a:xfrm>
            <a:off x="11467680" y="310662"/>
            <a:ext cx="670866" cy="1077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구역 머리글">
  <p:cSld name="2_구역 머리글">
    <p:bg>
      <p:bgPr>
        <a:gradFill>
          <a:gsLst>
            <a:gs pos="0">
              <a:schemeClr val="accent1"/>
            </a:gs>
            <a:gs pos="60000">
              <a:schemeClr val="lt2"/>
            </a:gs>
            <a:gs pos="100000">
              <a:schemeClr val="lt2"/>
            </a:gs>
          </a:gsLst>
          <a:lin ang="2700000" scaled="0"/>
        </a:gra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일렉트릭 블루, 블루, 스크린샷, 마조렐 블루이(가) 표시된 사진&#10;&#10;AI 생성 콘텐츠는 정확하지 않을 수 있습니다." id="50" name="Google Shape;50;p5"/>
          <p:cNvPicPr preferRelativeResize="0"/>
          <p:nvPr/>
        </p:nvPicPr>
        <p:blipFill rotWithShape="1">
          <a:blip r:embed="rId2">
            <a:alphaModFix amt="33000"/>
          </a:blip>
          <a:srcRect b="0" l="49582" r="3274" t="0"/>
          <a:stretch/>
        </p:blipFill>
        <p:spPr>
          <a:xfrm>
            <a:off x="1" y="-1"/>
            <a:ext cx="12192000" cy="6857987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5"/>
          <p:cNvSpPr/>
          <p:nvPr/>
        </p:nvSpPr>
        <p:spPr>
          <a:xfrm>
            <a:off x="0" y="380183"/>
            <a:ext cx="12192000" cy="648479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2" name="Google Shape;52;p5"/>
          <p:cNvGrpSpPr/>
          <p:nvPr/>
        </p:nvGrpSpPr>
        <p:grpSpPr>
          <a:xfrm>
            <a:off x="10899530" y="6540194"/>
            <a:ext cx="1120484" cy="177825"/>
            <a:chOff x="10829236" y="6536182"/>
            <a:chExt cx="1190778" cy="188981"/>
          </a:xfrm>
        </p:grpSpPr>
        <p:pic>
          <p:nvPicPr>
            <p:cNvPr descr="블랙, 어둠이(가) 표시된 사진&#10;&#10;AI 생성 콘텐츠는 정확하지 않을 수 있습니다." id="53" name="Google Shape;53;p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043275" y="6538339"/>
              <a:ext cx="976739" cy="186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그래픽, 원, 상징, 클립아트이(가) 표시된 사진&#10;&#10;AI 생성 콘텐츠는 정확하지 않을 수 있습니다." id="54" name="Google Shape;54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829236" y="6536182"/>
              <a:ext cx="186823" cy="18682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5" name="Google Shape;55;p5"/>
          <p:cNvSpPr/>
          <p:nvPr/>
        </p:nvSpPr>
        <p:spPr>
          <a:xfrm>
            <a:off x="11357751" y="265429"/>
            <a:ext cx="1025606" cy="199538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lt1">
                <a:alpha val="50196"/>
              </a:scheme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5"/>
          <p:cNvSpPr/>
          <p:nvPr/>
        </p:nvSpPr>
        <p:spPr>
          <a:xfrm>
            <a:off x="12192000" y="0"/>
            <a:ext cx="770144" cy="7126736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5"/>
          <p:cNvSpPr txBox="1"/>
          <p:nvPr/>
        </p:nvSpPr>
        <p:spPr>
          <a:xfrm>
            <a:off x="257713" y="6440657"/>
            <a:ext cx="2388433" cy="18466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5"/>
          <p:cNvSpPr txBox="1"/>
          <p:nvPr/>
        </p:nvSpPr>
        <p:spPr>
          <a:xfrm>
            <a:off x="11467680" y="310662"/>
            <a:ext cx="670866" cy="1077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제목 슬라이드">
  <p:cSld name="3_제목 슬라이드">
    <p:bg>
      <p:bgPr>
        <a:solidFill>
          <a:schemeClr val="lt1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및 내용">
  <p:cSld name="제목 및 내용">
    <p:bg>
      <p:bgPr>
        <a:gradFill>
          <a:gsLst>
            <a:gs pos="0">
              <a:schemeClr val="accent2"/>
            </a:gs>
            <a:gs pos="20000">
              <a:schemeClr val="accent1"/>
            </a:gs>
            <a:gs pos="60000">
              <a:schemeClr val="lt2"/>
            </a:gs>
            <a:gs pos="100000">
              <a:schemeClr val="lt2"/>
            </a:gs>
          </a:gsLst>
          <a:lin ang="2700000" scaled="0"/>
        </a:gra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일렉트릭 블루, 블루, 스크린샷, 마조렐 블루이(가) 표시된 사진&#10;&#10;AI 생성 콘텐츠는 정확하지 않을 수 있습니다." id="61" name="Google Shape;61;p7"/>
          <p:cNvPicPr preferRelativeResize="0"/>
          <p:nvPr/>
        </p:nvPicPr>
        <p:blipFill rotWithShape="1">
          <a:blip r:embed="rId2">
            <a:alphaModFix amt="33000"/>
          </a:blip>
          <a:srcRect b="0" l="49582" r="3274" t="0"/>
          <a:stretch/>
        </p:blipFill>
        <p:spPr>
          <a:xfrm>
            <a:off x="0" y="13"/>
            <a:ext cx="12192000" cy="6857987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7"/>
          <p:cNvSpPr/>
          <p:nvPr/>
        </p:nvSpPr>
        <p:spPr>
          <a:xfrm>
            <a:off x="0" y="1254954"/>
            <a:ext cx="5603046" cy="560304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7"/>
          <p:cNvSpPr/>
          <p:nvPr/>
        </p:nvSpPr>
        <p:spPr>
          <a:xfrm rot="-5400000">
            <a:off x="5807573" y="-425294"/>
            <a:ext cx="4704183" cy="8064675"/>
          </a:xfrm>
          <a:prstGeom prst="round2SameRect">
            <a:avLst>
              <a:gd fmla="val 3683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7"/>
          <p:cNvSpPr txBox="1"/>
          <p:nvPr/>
        </p:nvSpPr>
        <p:spPr>
          <a:xfrm>
            <a:off x="257713" y="6440657"/>
            <a:ext cx="2388433" cy="18466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7"/>
          <p:cNvSpPr txBox="1"/>
          <p:nvPr/>
        </p:nvSpPr>
        <p:spPr>
          <a:xfrm>
            <a:off x="4537435" y="1635697"/>
            <a:ext cx="111889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</a:pPr>
            <a:r>
              <a:rPr b="1" i="0" lang="ko-KR" sz="2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Contents</a:t>
            </a:r>
            <a:endParaRPr b="1" i="0" sz="20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6" name="Google Shape;66;p7"/>
          <p:cNvCxnSpPr/>
          <p:nvPr/>
        </p:nvCxnSpPr>
        <p:spPr>
          <a:xfrm>
            <a:off x="4565488" y="2029968"/>
            <a:ext cx="7626512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0"/>
            <a:headEnd len="sm" w="sm" type="none"/>
            <a:tailEnd len="sm" w="sm" type="none"/>
          </a:ln>
        </p:spPr>
      </p:cxnSp>
      <p:grpSp>
        <p:nvGrpSpPr>
          <p:cNvPr id="67" name="Google Shape;67;p7"/>
          <p:cNvGrpSpPr/>
          <p:nvPr/>
        </p:nvGrpSpPr>
        <p:grpSpPr>
          <a:xfrm>
            <a:off x="10899530" y="6540194"/>
            <a:ext cx="1120484" cy="177825"/>
            <a:chOff x="10829236" y="6536182"/>
            <a:chExt cx="1190778" cy="188981"/>
          </a:xfrm>
        </p:grpSpPr>
        <p:pic>
          <p:nvPicPr>
            <p:cNvPr descr="블랙, 어둠이(가) 표시된 사진&#10;&#10;AI 생성 콘텐츠는 정확하지 않을 수 있습니다." id="68" name="Google Shape;68;p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043275" y="6538339"/>
              <a:ext cx="976739" cy="186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그래픽, 원, 상징, 클립아트이(가) 표시된 사진&#10;&#10;AI 생성 콘텐츠는 정확하지 않을 수 있습니다." id="69" name="Google Shape;69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829236" y="6536182"/>
              <a:ext cx="186823" cy="18682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0" name="Google Shape;70;p7"/>
          <p:cNvSpPr/>
          <p:nvPr/>
        </p:nvSpPr>
        <p:spPr>
          <a:xfrm>
            <a:off x="12192000" y="0"/>
            <a:ext cx="770144" cy="7126736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7"/>
          <p:cNvSpPr/>
          <p:nvPr/>
        </p:nvSpPr>
        <p:spPr>
          <a:xfrm>
            <a:off x="11357751" y="265429"/>
            <a:ext cx="1025606" cy="199538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rgbClr val="BFBFBF">
                <a:alpha val="50196"/>
              </a:srgb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7"/>
          <p:cNvSpPr txBox="1"/>
          <p:nvPr/>
        </p:nvSpPr>
        <p:spPr>
          <a:xfrm>
            <a:off x="11467680" y="310662"/>
            <a:ext cx="670866" cy="1077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7"/>
          <p:cNvSpPr/>
          <p:nvPr/>
        </p:nvSpPr>
        <p:spPr>
          <a:xfrm>
            <a:off x="12192000" y="21911"/>
            <a:ext cx="770144" cy="7126736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콘텐츠 2개">
  <p:cSld name="콘텐츠 2개">
    <p:bg>
      <p:bgPr>
        <a:solidFill>
          <a:schemeClr val="lt1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로고, 그래픽, 상징, 디자인이(가) 표시된 사진&#10;&#10;AI 생성 콘텐츠는 정확하지 않을 수 있습니다." id="75" name="Google Shape;75;p8"/>
          <p:cNvPicPr preferRelativeResize="0"/>
          <p:nvPr/>
        </p:nvPicPr>
        <p:blipFill rotWithShape="1">
          <a:blip r:embed="rId2">
            <a:alphaModFix amt="50000"/>
          </a:blip>
          <a:srcRect b="0" l="0" r="0" t="0"/>
          <a:stretch/>
        </p:blipFill>
        <p:spPr>
          <a:xfrm>
            <a:off x="0" y="1271591"/>
            <a:ext cx="5627186" cy="5592307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8"/>
          <p:cNvSpPr txBox="1"/>
          <p:nvPr/>
        </p:nvSpPr>
        <p:spPr>
          <a:xfrm>
            <a:off x="257713" y="6440657"/>
            <a:ext cx="2388433" cy="18466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7" name="Google Shape;77;p8"/>
          <p:cNvGrpSpPr/>
          <p:nvPr/>
        </p:nvGrpSpPr>
        <p:grpSpPr>
          <a:xfrm>
            <a:off x="6285346" y="3259826"/>
            <a:ext cx="620260" cy="169174"/>
            <a:chOff x="6285346" y="3603282"/>
            <a:chExt cx="620260" cy="169174"/>
          </a:xfrm>
        </p:grpSpPr>
        <p:sp>
          <p:nvSpPr>
            <p:cNvPr id="78" name="Google Shape;78;p8"/>
            <p:cNvSpPr/>
            <p:nvPr/>
          </p:nvSpPr>
          <p:spPr>
            <a:xfrm>
              <a:off x="6285346" y="3603283"/>
              <a:ext cx="169173" cy="169173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p8"/>
            <p:cNvSpPr/>
            <p:nvPr/>
          </p:nvSpPr>
          <p:spPr>
            <a:xfrm>
              <a:off x="6509679" y="3603282"/>
              <a:ext cx="395927" cy="169174"/>
            </a:xfrm>
            <a:prstGeom prst="round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0" name="Google Shape;80;p8"/>
          <p:cNvSpPr txBox="1"/>
          <p:nvPr/>
        </p:nvSpPr>
        <p:spPr>
          <a:xfrm>
            <a:off x="388887" y="264409"/>
            <a:ext cx="2455800" cy="19389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ko-K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Experiencing AI Native Factory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1" name="Google Shape;81;p8"/>
          <p:cNvCxnSpPr/>
          <p:nvPr/>
        </p:nvCxnSpPr>
        <p:spPr>
          <a:xfrm>
            <a:off x="2939143" y="361359"/>
            <a:ext cx="7173232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0"/>
            <a:headEnd len="sm" w="sm" type="none"/>
            <a:tailEnd len="sm" w="sm" type="none"/>
          </a:ln>
        </p:spPr>
      </p:cxnSp>
      <p:sp>
        <p:nvSpPr>
          <p:cNvPr id="82" name="Google Shape;82;p8"/>
          <p:cNvSpPr/>
          <p:nvPr/>
        </p:nvSpPr>
        <p:spPr>
          <a:xfrm>
            <a:off x="10198968" y="269361"/>
            <a:ext cx="1025607" cy="19560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8"/>
          <p:cNvSpPr/>
          <p:nvPr/>
        </p:nvSpPr>
        <p:spPr>
          <a:xfrm>
            <a:off x="11357751" y="265429"/>
            <a:ext cx="1025606" cy="199538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rgbClr val="BFBFBF">
                <a:alpha val="50196"/>
              </a:srgb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8"/>
          <p:cNvSpPr/>
          <p:nvPr/>
        </p:nvSpPr>
        <p:spPr>
          <a:xfrm>
            <a:off x="12192000" y="6083"/>
            <a:ext cx="770144" cy="7126736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8"/>
          <p:cNvSpPr/>
          <p:nvPr/>
        </p:nvSpPr>
        <p:spPr>
          <a:xfrm>
            <a:off x="-840881" y="0"/>
            <a:ext cx="670867" cy="670867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8"/>
          <p:cNvSpPr/>
          <p:nvPr/>
        </p:nvSpPr>
        <p:spPr>
          <a:xfrm>
            <a:off x="-840881" y="725424"/>
            <a:ext cx="670867" cy="67086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8"/>
          <p:cNvSpPr/>
          <p:nvPr/>
        </p:nvSpPr>
        <p:spPr>
          <a:xfrm>
            <a:off x="-840881" y="1466355"/>
            <a:ext cx="670867" cy="6708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밝은 상관없이 회사 관련 내용에서 강조시 제한적으로 사용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8"/>
          <p:cNvSpPr/>
          <p:nvPr/>
        </p:nvSpPr>
        <p:spPr>
          <a:xfrm>
            <a:off x="-840881" y="2207286"/>
            <a:ext cx="670867" cy="670867"/>
          </a:xfrm>
          <a:prstGeom prst="rect">
            <a:avLst/>
          </a:prstGeom>
          <a:solidFill>
            <a:srgbClr val="FFF79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어두운 배경에서 강조시에만 제한적으로 사용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8"/>
          <p:cNvSpPr txBox="1"/>
          <p:nvPr/>
        </p:nvSpPr>
        <p:spPr>
          <a:xfrm>
            <a:off x="11467680" y="310662"/>
            <a:ext cx="670866" cy="1077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구역 머리글">
  <p:cSld name="1_구역 머리글">
    <p:bg>
      <p:bgPr>
        <a:gradFill>
          <a:gsLst>
            <a:gs pos="0">
              <a:schemeClr val="accent1"/>
            </a:gs>
            <a:gs pos="60000">
              <a:schemeClr val="lt2"/>
            </a:gs>
            <a:gs pos="100000">
              <a:schemeClr val="lt2"/>
            </a:gs>
          </a:gsLst>
          <a:lin ang="2700000" scaled="0"/>
        </a:gra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일렉트릭 블루, 블루, 스크린샷, 마조렐 블루이(가) 표시된 사진&#10;&#10;AI 생성 콘텐츠는 정확하지 않을 수 있습니다." id="91" name="Google Shape;91;p9"/>
          <p:cNvPicPr preferRelativeResize="0"/>
          <p:nvPr/>
        </p:nvPicPr>
        <p:blipFill rotWithShape="1">
          <a:blip r:embed="rId2">
            <a:alphaModFix amt="33000"/>
          </a:blip>
          <a:srcRect b="0" l="49582" r="3274" t="0"/>
          <a:stretch/>
        </p:blipFill>
        <p:spPr>
          <a:xfrm>
            <a:off x="1" y="-1"/>
            <a:ext cx="12192000" cy="6857987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9"/>
          <p:cNvSpPr/>
          <p:nvPr/>
        </p:nvSpPr>
        <p:spPr>
          <a:xfrm>
            <a:off x="0" y="401245"/>
            <a:ext cx="12192000" cy="5617032"/>
          </a:xfrm>
          <a:prstGeom prst="rect">
            <a:avLst/>
          </a:prstGeom>
          <a:gradFill>
            <a:gsLst>
              <a:gs pos="0">
                <a:schemeClr val="lt2"/>
              </a:gs>
              <a:gs pos="45000">
                <a:srgbClr val="110486">
                  <a:alpha val="0"/>
                </a:srgbClr>
              </a:gs>
              <a:gs pos="100000">
                <a:srgbClr val="110486">
                  <a:alpha val="0"/>
                </a:srgbClr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9"/>
          <p:cNvSpPr/>
          <p:nvPr/>
        </p:nvSpPr>
        <p:spPr>
          <a:xfrm>
            <a:off x="-1" y="1240968"/>
            <a:ext cx="12192000" cy="56170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9"/>
          <p:cNvSpPr txBox="1"/>
          <p:nvPr>
            <p:ph idx="1" type="body"/>
          </p:nvPr>
        </p:nvSpPr>
        <p:spPr>
          <a:xfrm>
            <a:off x="481319" y="715842"/>
            <a:ext cx="11229361" cy="25210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5" name="Google Shape;95;p9"/>
          <p:cNvSpPr txBox="1"/>
          <p:nvPr/>
        </p:nvSpPr>
        <p:spPr>
          <a:xfrm>
            <a:off x="257713" y="6440657"/>
            <a:ext cx="2388433" cy="18466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6" name="Google Shape;96;p9"/>
          <p:cNvGrpSpPr/>
          <p:nvPr/>
        </p:nvGrpSpPr>
        <p:grpSpPr>
          <a:xfrm>
            <a:off x="10899530" y="6540194"/>
            <a:ext cx="1120484" cy="177825"/>
            <a:chOff x="10829236" y="6536182"/>
            <a:chExt cx="1190778" cy="188981"/>
          </a:xfrm>
        </p:grpSpPr>
        <p:pic>
          <p:nvPicPr>
            <p:cNvPr descr="블랙, 어둠이(가) 표시된 사진&#10;&#10;AI 생성 콘텐츠는 정확하지 않을 수 있습니다." id="97" name="Google Shape;97;p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043275" y="6538339"/>
              <a:ext cx="976739" cy="186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그래픽, 원, 상징, 클립아트이(가) 표시된 사진&#10;&#10;AI 생성 콘텐츠는 정확하지 않을 수 있습니다." id="98" name="Google Shape;98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829236" y="6536182"/>
              <a:ext cx="186823" cy="18682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" name="Google Shape;99;p9"/>
          <p:cNvSpPr/>
          <p:nvPr/>
        </p:nvSpPr>
        <p:spPr>
          <a:xfrm>
            <a:off x="11357751" y="265429"/>
            <a:ext cx="1025606" cy="199538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1">
                <a:alpha val="50196"/>
              </a:scheme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9"/>
          <p:cNvSpPr/>
          <p:nvPr/>
        </p:nvSpPr>
        <p:spPr>
          <a:xfrm>
            <a:off x="12192000" y="-353607"/>
            <a:ext cx="770144" cy="7126736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9"/>
          <p:cNvSpPr txBox="1"/>
          <p:nvPr/>
        </p:nvSpPr>
        <p:spPr>
          <a:xfrm>
            <a:off x="11467680" y="310662"/>
            <a:ext cx="670866" cy="1077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구역 머리글">
  <p:cSld name="5_구역 머리글">
    <p:bg>
      <p:bgPr>
        <a:gradFill>
          <a:gsLst>
            <a:gs pos="0">
              <a:schemeClr val="accent1"/>
            </a:gs>
            <a:gs pos="60000">
              <a:schemeClr val="lt2"/>
            </a:gs>
            <a:gs pos="100000">
              <a:schemeClr val="lt2"/>
            </a:gs>
          </a:gsLst>
          <a:lin ang="2700000" scaled="0"/>
        </a:gra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일렉트릭 블루, 블루, 스크린샷, 마조렐 블루이(가) 표시된 사진&#10;&#10;AI 생성 콘텐츠는 정확하지 않을 수 있습니다." id="103" name="Google Shape;103;p10"/>
          <p:cNvPicPr preferRelativeResize="0"/>
          <p:nvPr/>
        </p:nvPicPr>
        <p:blipFill rotWithShape="1">
          <a:blip r:embed="rId2">
            <a:alphaModFix amt="33000"/>
          </a:blip>
          <a:srcRect b="0" l="49582" r="3274" t="0"/>
          <a:stretch/>
        </p:blipFill>
        <p:spPr>
          <a:xfrm>
            <a:off x="1" y="-1"/>
            <a:ext cx="12192000" cy="6857987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0"/>
          <p:cNvSpPr/>
          <p:nvPr/>
        </p:nvSpPr>
        <p:spPr>
          <a:xfrm>
            <a:off x="0" y="401245"/>
            <a:ext cx="12192000" cy="5617032"/>
          </a:xfrm>
          <a:prstGeom prst="rect">
            <a:avLst/>
          </a:prstGeom>
          <a:gradFill>
            <a:gsLst>
              <a:gs pos="0">
                <a:schemeClr val="lt2"/>
              </a:gs>
              <a:gs pos="45000">
                <a:srgbClr val="110486">
                  <a:alpha val="0"/>
                </a:srgbClr>
              </a:gs>
              <a:gs pos="100000">
                <a:srgbClr val="110486">
                  <a:alpha val="0"/>
                </a:srgbClr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0"/>
          <p:cNvSpPr/>
          <p:nvPr/>
        </p:nvSpPr>
        <p:spPr>
          <a:xfrm>
            <a:off x="-1" y="1240968"/>
            <a:ext cx="12192000" cy="56170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0"/>
          <p:cNvSpPr txBox="1"/>
          <p:nvPr>
            <p:ph idx="1" type="body"/>
          </p:nvPr>
        </p:nvSpPr>
        <p:spPr>
          <a:xfrm>
            <a:off x="481319" y="715842"/>
            <a:ext cx="11229361" cy="25210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descr="블랙, 어둠이(가) 표시된 사진&#10;&#10;AI 생성 콘텐츠는 정확하지 않을 수 있습니다." id="107" name="Google Shape;107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57547" y="6424035"/>
            <a:ext cx="976739" cy="1868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그래픽, 원, 상징, 클립아트이(가) 표시된 사진&#10;&#10;AI 생성 콘텐츠는 정확하지 않을 수 있습니다." id="108" name="Google Shape;108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743508" y="6421878"/>
            <a:ext cx="186823" cy="186823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0"/>
          <p:cNvSpPr/>
          <p:nvPr/>
        </p:nvSpPr>
        <p:spPr>
          <a:xfrm>
            <a:off x="0" y="1240968"/>
            <a:ext cx="12192000" cy="5617032"/>
          </a:xfrm>
          <a:prstGeom prst="rect">
            <a:avLst/>
          </a:prstGeom>
          <a:solidFill>
            <a:srgbClr val="F5F8F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0" name="Google Shape;110;p10"/>
          <p:cNvGrpSpPr/>
          <p:nvPr/>
        </p:nvGrpSpPr>
        <p:grpSpPr>
          <a:xfrm>
            <a:off x="10899530" y="6540194"/>
            <a:ext cx="1120484" cy="177825"/>
            <a:chOff x="10829236" y="6536182"/>
            <a:chExt cx="1190778" cy="188981"/>
          </a:xfrm>
        </p:grpSpPr>
        <p:pic>
          <p:nvPicPr>
            <p:cNvPr descr="블랙, 어둠이(가) 표시된 사진&#10;&#10;AI 생성 콘텐츠는 정확하지 않을 수 있습니다." id="111" name="Google Shape;111;p1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043275" y="6538339"/>
              <a:ext cx="976739" cy="186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그래픽, 원, 상징, 클립아트이(가) 표시된 사진&#10;&#10;AI 생성 콘텐츠는 정확하지 않을 수 있습니다." id="112" name="Google Shape;112;p1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0829236" y="6536182"/>
              <a:ext cx="186823" cy="18682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3" name="Google Shape;113;p10"/>
          <p:cNvSpPr/>
          <p:nvPr/>
        </p:nvSpPr>
        <p:spPr>
          <a:xfrm>
            <a:off x="11357751" y="265429"/>
            <a:ext cx="1025606" cy="199538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1">
                <a:alpha val="50196"/>
              </a:scheme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0"/>
          <p:cNvSpPr/>
          <p:nvPr/>
        </p:nvSpPr>
        <p:spPr>
          <a:xfrm>
            <a:off x="12192000" y="-134376"/>
            <a:ext cx="770144" cy="7126736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0"/>
          <p:cNvSpPr txBox="1"/>
          <p:nvPr/>
        </p:nvSpPr>
        <p:spPr>
          <a:xfrm>
            <a:off x="257713" y="6440657"/>
            <a:ext cx="2388433" cy="18466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0"/>
          <p:cNvSpPr txBox="1"/>
          <p:nvPr/>
        </p:nvSpPr>
        <p:spPr>
          <a:xfrm>
            <a:off x="11467680" y="310662"/>
            <a:ext cx="670866" cy="1077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콘텐츠 2개">
  <p:cSld name="8_콘텐츠 2개">
    <p:bg>
      <p:bgPr>
        <a:solidFill>
          <a:schemeClr val="lt1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로고, 그래픽, 상징, 디자인이(가) 표시된 사진&#10;&#10;AI 생성 콘텐츠는 정확하지 않을 수 있습니다." id="118" name="Google Shape;118;p11"/>
          <p:cNvPicPr preferRelativeResize="0"/>
          <p:nvPr/>
        </p:nvPicPr>
        <p:blipFill rotWithShape="1">
          <a:blip r:embed="rId2">
            <a:alphaModFix amt="50000"/>
          </a:blip>
          <a:srcRect b="0" l="0" r="0" t="0"/>
          <a:stretch/>
        </p:blipFill>
        <p:spPr>
          <a:xfrm>
            <a:off x="0" y="1271591"/>
            <a:ext cx="5627186" cy="5592307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1"/>
          <p:cNvSpPr txBox="1"/>
          <p:nvPr/>
        </p:nvSpPr>
        <p:spPr>
          <a:xfrm>
            <a:off x="257713" y="6440657"/>
            <a:ext cx="2388433" cy="18466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0" name="Google Shape;120;p11"/>
          <p:cNvGrpSpPr/>
          <p:nvPr/>
        </p:nvGrpSpPr>
        <p:grpSpPr>
          <a:xfrm>
            <a:off x="6285346" y="3259826"/>
            <a:ext cx="620260" cy="169174"/>
            <a:chOff x="6285346" y="3603282"/>
            <a:chExt cx="620260" cy="169174"/>
          </a:xfrm>
        </p:grpSpPr>
        <p:sp>
          <p:nvSpPr>
            <p:cNvPr id="121" name="Google Shape;121;p11"/>
            <p:cNvSpPr/>
            <p:nvPr/>
          </p:nvSpPr>
          <p:spPr>
            <a:xfrm>
              <a:off x="6285346" y="3603283"/>
              <a:ext cx="169173" cy="169173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11"/>
            <p:cNvSpPr/>
            <p:nvPr/>
          </p:nvSpPr>
          <p:spPr>
            <a:xfrm>
              <a:off x="6509679" y="3603282"/>
              <a:ext cx="395927" cy="169174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accent1"/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3" name="Google Shape;123;p11"/>
          <p:cNvSpPr txBox="1"/>
          <p:nvPr/>
        </p:nvSpPr>
        <p:spPr>
          <a:xfrm>
            <a:off x="388887" y="264409"/>
            <a:ext cx="2455800" cy="19389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ko-K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Experiencing AI Native Factory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4" name="Google Shape;124;p11"/>
          <p:cNvCxnSpPr/>
          <p:nvPr/>
        </p:nvCxnSpPr>
        <p:spPr>
          <a:xfrm>
            <a:off x="2939143" y="361359"/>
            <a:ext cx="7173232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0"/>
            <a:headEnd len="sm" w="sm" type="none"/>
            <a:tailEnd len="sm" w="sm" type="none"/>
          </a:ln>
        </p:spPr>
      </p:cxnSp>
      <p:sp>
        <p:nvSpPr>
          <p:cNvPr id="125" name="Google Shape;125;p11"/>
          <p:cNvSpPr/>
          <p:nvPr/>
        </p:nvSpPr>
        <p:spPr>
          <a:xfrm>
            <a:off x="10198968" y="269361"/>
            <a:ext cx="1025607" cy="19560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11"/>
          <p:cNvSpPr/>
          <p:nvPr/>
        </p:nvSpPr>
        <p:spPr>
          <a:xfrm>
            <a:off x="11357751" y="265429"/>
            <a:ext cx="1025606" cy="199538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rgbClr val="BFBFBF">
                <a:alpha val="50196"/>
              </a:srgb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1"/>
          <p:cNvSpPr/>
          <p:nvPr/>
        </p:nvSpPr>
        <p:spPr>
          <a:xfrm>
            <a:off x="12129458" y="-218955"/>
            <a:ext cx="770144" cy="7126736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1"/>
          <p:cNvSpPr/>
          <p:nvPr/>
        </p:nvSpPr>
        <p:spPr>
          <a:xfrm>
            <a:off x="-840881" y="0"/>
            <a:ext cx="670867" cy="670867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1"/>
          <p:cNvSpPr/>
          <p:nvPr/>
        </p:nvSpPr>
        <p:spPr>
          <a:xfrm>
            <a:off x="-840881" y="725424"/>
            <a:ext cx="670867" cy="67086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11"/>
          <p:cNvSpPr/>
          <p:nvPr/>
        </p:nvSpPr>
        <p:spPr>
          <a:xfrm>
            <a:off x="-840881" y="1451275"/>
            <a:ext cx="670867" cy="6708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밝은 배경에서 가디원 관련 내용에서 강조시 제한적으로 사용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1"/>
          <p:cNvSpPr/>
          <p:nvPr/>
        </p:nvSpPr>
        <p:spPr>
          <a:xfrm>
            <a:off x="-840881" y="2176699"/>
            <a:ext cx="670867" cy="6708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텍스트 강조시에만 제한적으로 사용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11"/>
          <p:cNvSpPr txBox="1"/>
          <p:nvPr/>
        </p:nvSpPr>
        <p:spPr>
          <a:xfrm>
            <a:off x="11467680" y="310662"/>
            <a:ext cx="670866" cy="1077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구역 머리글">
  <p:cSld name="3_구역 머리글">
    <p:bg>
      <p:bgPr>
        <a:gradFill>
          <a:gsLst>
            <a:gs pos="0">
              <a:schemeClr val="accent2"/>
            </a:gs>
            <a:gs pos="27000">
              <a:schemeClr val="accent1"/>
            </a:gs>
            <a:gs pos="100000">
              <a:schemeClr val="lt2"/>
            </a:gs>
          </a:gsLst>
          <a:lin ang="0" scaled="0"/>
        </a:gra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2"/>
          <p:cNvSpPr/>
          <p:nvPr/>
        </p:nvSpPr>
        <p:spPr>
          <a:xfrm>
            <a:off x="11357751" y="265429"/>
            <a:ext cx="1025606" cy="199538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1">
                <a:alpha val="50196"/>
              </a:scheme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12"/>
          <p:cNvSpPr/>
          <p:nvPr/>
        </p:nvSpPr>
        <p:spPr>
          <a:xfrm rot="-5400000">
            <a:off x="2982686" y="-2351317"/>
            <a:ext cx="6226631" cy="12192003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2"/>
          <p:cNvSpPr/>
          <p:nvPr/>
        </p:nvSpPr>
        <p:spPr>
          <a:xfrm>
            <a:off x="12177732" y="0"/>
            <a:ext cx="770144" cy="7126736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7" name="Google Shape;137;p12"/>
          <p:cNvGrpSpPr/>
          <p:nvPr/>
        </p:nvGrpSpPr>
        <p:grpSpPr>
          <a:xfrm>
            <a:off x="10899530" y="6540194"/>
            <a:ext cx="1120484" cy="177825"/>
            <a:chOff x="10829236" y="6536182"/>
            <a:chExt cx="1190778" cy="188981"/>
          </a:xfrm>
        </p:grpSpPr>
        <p:pic>
          <p:nvPicPr>
            <p:cNvPr descr="블랙, 어둠이(가) 표시된 사진&#10;&#10;AI 생성 콘텐츠는 정확하지 않을 수 있습니다." id="138" name="Google Shape;138;p12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043275" y="6538339"/>
              <a:ext cx="976739" cy="186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그래픽, 원, 상징, 클립아트이(가) 표시된 사진&#10;&#10;AI 생성 콘텐츠는 정확하지 않을 수 있습니다." id="139" name="Google Shape;139;p1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829236" y="6536182"/>
              <a:ext cx="186823" cy="18682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0" name="Google Shape;140;p12"/>
          <p:cNvSpPr txBox="1"/>
          <p:nvPr/>
        </p:nvSpPr>
        <p:spPr>
          <a:xfrm>
            <a:off x="257713" y="6440657"/>
            <a:ext cx="2388433" cy="18466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12"/>
          <p:cNvSpPr txBox="1"/>
          <p:nvPr/>
        </p:nvSpPr>
        <p:spPr>
          <a:xfrm>
            <a:off x="11467680" y="310662"/>
            <a:ext cx="670866" cy="1077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구역 머리글">
  <p:cSld name="4_구역 머리글">
    <p:bg>
      <p:bgPr>
        <a:gradFill>
          <a:gsLst>
            <a:gs pos="0">
              <a:schemeClr val="accent2"/>
            </a:gs>
            <a:gs pos="79000">
              <a:schemeClr val="accent1"/>
            </a:gs>
            <a:gs pos="100000">
              <a:schemeClr val="lt2"/>
            </a:gs>
          </a:gsLst>
          <a:lin ang="0" scaled="0"/>
        </a:gra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3"/>
          <p:cNvSpPr/>
          <p:nvPr/>
        </p:nvSpPr>
        <p:spPr>
          <a:xfrm>
            <a:off x="0" y="401245"/>
            <a:ext cx="12192000" cy="5617032"/>
          </a:xfrm>
          <a:prstGeom prst="rect">
            <a:avLst/>
          </a:prstGeom>
          <a:gradFill>
            <a:gsLst>
              <a:gs pos="0">
                <a:schemeClr val="lt2"/>
              </a:gs>
              <a:gs pos="6800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13"/>
          <p:cNvSpPr/>
          <p:nvPr/>
        </p:nvSpPr>
        <p:spPr>
          <a:xfrm>
            <a:off x="-1" y="1240968"/>
            <a:ext cx="12192000" cy="56170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13"/>
          <p:cNvSpPr txBox="1"/>
          <p:nvPr>
            <p:ph idx="1" type="body"/>
          </p:nvPr>
        </p:nvSpPr>
        <p:spPr>
          <a:xfrm>
            <a:off x="259563" y="715842"/>
            <a:ext cx="11229361" cy="25210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6" name="Google Shape;146;p13"/>
          <p:cNvSpPr txBox="1"/>
          <p:nvPr/>
        </p:nvSpPr>
        <p:spPr>
          <a:xfrm>
            <a:off x="257713" y="6440657"/>
            <a:ext cx="2388433" cy="18466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13"/>
          <p:cNvSpPr/>
          <p:nvPr/>
        </p:nvSpPr>
        <p:spPr>
          <a:xfrm>
            <a:off x="11357751" y="265429"/>
            <a:ext cx="1025606" cy="199538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lt1">
                <a:alpha val="50196"/>
              </a:scheme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3"/>
          <p:cNvSpPr/>
          <p:nvPr/>
        </p:nvSpPr>
        <p:spPr>
          <a:xfrm>
            <a:off x="12191999" y="0"/>
            <a:ext cx="770144" cy="7126736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9" name="Google Shape;149;p13"/>
          <p:cNvGrpSpPr/>
          <p:nvPr/>
        </p:nvGrpSpPr>
        <p:grpSpPr>
          <a:xfrm>
            <a:off x="10899530" y="6540194"/>
            <a:ext cx="1120484" cy="177825"/>
            <a:chOff x="10829236" y="6536182"/>
            <a:chExt cx="1190778" cy="188981"/>
          </a:xfrm>
        </p:grpSpPr>
        <p:pic>
          <p:nvPicPr>
            <p:cNvPr descr="블랙, 어둠이(가) 표시된 사진&#10;&#10;AI 생성 콘텐츠는 정확하지 않을 수 있습니다." id="150" name="Google Shape;150;p13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043275" y="6538339"/>
              <a:ext cx="976739" cy="186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그래픽, 원, 상징, 클립아트이(가) 표시된 사진&#10;&#10;AI 생성 콘텐츠는 정확하지 않을 수 있습니다." id="151" name="Google Shape;151;p1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829236" y="6536182"/>
              <a:ext cx="186823" cy="18682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2" name="Google Shape;152;p13"/>
          <p:cNvSpPr txBox="1"/>
          <p:nvPr/>
        </p:nvSpPr>
        <p:spPr>
          <a:xfrm>
            <a:off x="11467680" y="310662"/>
            <a:ext cx="670866" cy="1077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구역 머리글">
  <p:cSld name="7_구역 머리글">
    <p:bg>
      <p:bgPr>
        <a:gradFill>
          <a:gsLst>
            <a:gs pos="0">
              <a:schemeClr val="accent2"/>
            </a:gs>
            <a:gs pos="79000">
              <a:schemeClr val="accent1"/>
            </a:gs>
            <a:gs pos="100000">
              <a:schemeClr val="lt2"/>
            </a:gs>
          </a:gsLst>
          <a:lin ang="0" scaled="0"/>
        </a:grad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4"/>
          <p:cNvSpPr/>
          <p:nvPr/>
        </p:nvSpPr>
        <p:spPr>
          <a:xfrm>
            <a:off x="0" y="401245"/>
            <a:ext cx="12192000" cy="5617032"/>
          </a:xfrm>
          <a:prstGeom prst="rect">
            <a:avLst/>
          </a:prstGeom>
          <a:gradFill>
            <a:gsLst>
              <a:gs pos="0">
                <a:schemeClr val="lt2"/>
              </a:gs>
              <a:gs pos="6800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블랙, 어둠이(가) 표시된 사진&#10;&#10;AI 생성 콘텐츠는 정확하지 않을 수 있습니다." id="155" name="Google Shape;155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957547" y="6424035"/>
            <a:ext cx="976739" cy="186824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4"/>
          <p:cNvSpPr/>
          <p:nvPr/>
        </p:nvSpPr>
        <p:spPr>
          <a:xfrm>
            <a:off x="0" y="1240968"/>
            <a:ext cx="12192000" cy="5617032"/>
          </a:xfrm>
          <a:prstGeom prst="rect">
            <a:avLst/>
          </a:prstGeom>
          <a:solidFill>
            <a:srgbClr val="F5F8F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7" name="Google Shape;157;p14"/>
          <p:cNvGrpSpPr/>
          <p:nvPr/>
        </p:nvGrpSpPr>
        <p:grpSpPr>
          <a:xfrm>
            <a:off x="10899530" y="6540194"/>
            <a:ext cx="1120484" cy="177825"/>
            <a:chOff x="10829236" y="6536182"/>
            <a:chExt cx="1190778" cy="188981"/>
          </a:xfrm>
        </p:grpSpPr>
        <p:pic>
          <p:nvPicPr>
            <p:cNvPr descr="블랙, 어둠이(가) 표시된 사진&#10;&#10;AI 생성 콘텐츠는 정확하지 않을 수 있습니다." id="158" name="Google Shape;158;p14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043275" y="6538339"/>
              <a:ext cx="976739" cy="186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그래픽, 원, 상징, 클립아트이(가) 표시된 사진&#10;&#10;AI 생성 콘텐츠는 정확하지 않을 수 있습니다." id="159" name="Google Shape;159;p1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829236" y="6536182"/>
              <a:ext cx="186823" cy="18682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0" name="Google Shape;160;p14"/>
          <p:cNvSpPr/>
          <p:nvPr/>
        </p:nvSpPr>
        <p:spPr>
          <a:xfrm>
            <a:off x="11357751" y="265429"/>
            <a:ext cx="1025606" cy="199538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lt1">
                <a:alpha val="50196"/>
              </a:scheme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14"/>
          <p:cNvSpPr/>
          <p:nvPr/>
        </p:nvSpPr>
        <p:spPr>
          <a:xfrm>
            <a:off x="12191999" y="0"/>
            <a:ext cx="770144" cy="7126736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4"/>
          <p:cNvSpPr txBox="1"/>
          <p:nvPr>
            <p:ph idx="1" type="body"/>
          </p:nvPr>
        </p:nvSpPr>
        <p:spPr>
          <a:xfrm>
            <a:off x="259563" y="715842"/>
            <a:ext cx="11229361" cy="25210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3" name="Google Shape;163;p14"/>
          <p:cNvSpPr txBox="1"/>
          <p:nvPr/>
        </p:nvSpPr>
        <p:spPr>
          <a:xfrm>
            <a:off x="257713" y="6440657"/>
            <a:ext cx="2388433" cy="18466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14"/>
          <p:cNvSpPr txBox="1"/>
          <p:nvPr/>
        </p:nvSpPr>
        <p:spPr>
          <a:xfrm>
            <a:off x="11467680" y="310662"/>
            <a:ext cx="670866" cy="1077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구역 머리글">
  <p:cSld name="6_구역 머리글">
    <p:bg>
      <p:bgPr>
        <a:gradFill>
          <a:gsLst>
            <a:gs pos="0">
              <a:schemeClr val="accent2"/>
            </a:gs>
            <a:gs pos="20000">
              <a:schemeClr val="accent1"/>
            </a:gs>
            <a:gs pos="60000">
              <a:schemeClr val="lt2"/>
            </a:gs>
            <a:gs pos="100000">
              <a:schemeClr val="lt2"/>
            </a:gs>
          </a:gsLst>
          <a:lin ang="0" scaled="0"/>
        </a:grad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5"/>
          <p:cNvSpPr/>
          <p:nvPr/>
        </p:nvSpPr>
        <p:spPr>
          <a:xfrm>
            <a:off x="0" y="380183"/>
            <a:ext cx="12192000" cy="648479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7" name="Google Shape;167;p15"/>
          <p:cNvGrpSpPr/>
          <p:nvPr/>
        </p:nvGrpSpPr>
        <p:grpSpPr>
          <a:xfrm>
            <a:off x="10899530" y="6540194"/>
            <a:ext cx="1120484" cy="177825"/>
            <a:chOff x="10829236" y="6536182"/>
            <a:chExt cx="1190778" cy="188981"/>
          </a:xfrm>
        </p:grpSpPr>
        <p:pic>
          <p:nvPicPr>
            <p:cNvPr descr="블랙, 어둠이(가) 표시된 사진&#10;&#10;AI 생성 콘텐츠는 정확하지 않을 수 있습니다." id="168" name="Google Shape;168;p15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043275" y="6538339"/>
              <a:ext cx="976739" cy="186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그래픽, 원, 상징, 클립아트이(가) 표시된 사진&#10;&#10;AI 생성 콘텐츠는 정확하지 않을 수 있습니다." id="169" name="Google Shape;169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829236" y="6536182"/>
              <a:ext cx="186823" cy="18682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0" name="Google Shape;170;p15"/>
          <p:cNvSpPr/>
          <p:nvPr/>
        </p:nvSpPr>
        <p:spPr>
          <a:xfrm>
            <a:off x="11357751" y="265429"/>
            <a:ext cx="1025606" cy="199538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lt1">
                <a:alpha val="50196"/>
              </a:scheme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15"/>
          <p:cNvSpPr/>
          <p:nvPr/>
        </p:nvSpPr>
        <p:spPr>
          <a:xfrm>
            <a:off x="12192000" y="-186267"/>
            <a:ext cx="770144" cy="7126736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15"/>
          <p:cNvSpPr txBox="1"/>
          <p:nvPr/>
        </p:nvSpPr>
        <p:spPr>
          <a:xfrm>
            <a:off x="257713" y="6440657"/>
            <a:ext cx="2388433" cy="18466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15"/>
          <p:cNvSpPr txBox="1"/>
          <p:nvPr/>
        </p:nvSpPr>
        <p:spPr>
          <a:xfrm>
            <a:off x="11467680" y="310662"/>
            <a:ext cx="670866" cy="1077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콘텐츠 2개">
  <p:cSld name="1_콘텐츠 2개">
    <p:bg>
      <p:bgPr>
        <a:solidFill>
          <a:schemeClr val="lt1"/>
        </a:solid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6"/>
          <p:cNvSpPr/>
          <p:nvPr/>
        </p:nvSpPr>
        <p:spPr>
          <a:xfrm>
            <a:off x="11357751" y="265429"/>
            <a:ext cx="1025606" cy="199538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rgbClr val="BFBFBF">
                <a:alpha val="50196"/>
              </a:srgb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로고, 그래픽, 상징, 디자인이(가) 표시된 사진&#10;&#10;AI 생성 콘텐츠는 정확하지 않을 수 있습니다." id="176" name="Google Shape;176;p16"/>
          <p:cNvPicPr preferRelativeResize="0"/>
          <p:nvPr/>
        </p:nvPicPr>
        <p:blipFill rotWithShape="1">
          <a:blip r:embed="rId2">
            <a:alphaModFix amt="50000"/>
          </a:blip>
          <a:srcRect b="0" l="0" r="0" t="0"/>
          <a:stretch/>
        </p:blipFill>
        <p:spPr>
          <a:xfrm>
            <a:off x="0" y="1271591"/>
            <a:ext cx="5627186" cy="5592307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16"/>
          <p:cNvSpPr txBox="1"/>
          <p:nvPr/>
        </p:nvSpPr>
        <p:spPr>
          <a:xfrm>
            <a:off x="257713" y="6440657"/>
            <a:ext cx="2388433" cy="18466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78" name="Google Shape;178;p16"/>
          <p:cNvGrpSpPr/>
          <p:nvPr/>
        </p:nvGrpSpPr>
        <p:grpSpPr>
          <a:xfrm>
            <a:off x="6285346" y="3259826"/>
            <a:ext cx="620260" cy="169174"/>
            <a:chOff x="6285346" y="3603282"/>
            <a:chExt cx="620260" cy="169174"/>
          </a:xfrm>
        </p:grpSpPr>
        <p:sp>
          <p:nvSpPr>
            <p:cNvPr id="179" name="Google Shape;179;p16"/>
            <p:cNvSpPr/>
            <p:nvPr/>
          </p:nvSpPr>
          <p:spPr>
            <a:xfrm>
              <a:off x="6285346" y="3603283"/>
              <a:ext cx="169173" cy="169173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16"/>
            <p:cNvSpPr/>
            <p:nvPr/>
          </p:nvSpPr>
          <p:spPr>
            <a:xfrm>
              <a:off x="6509679" y="3603282"/>
              <a:ext cx="395927" cy="169174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1" name="Google Shape;181;p16"/>
          <p:cNvSpPr txBox="1"/>
          <p:nvPr/>
        </p:nvSpPr>
        <p:spPr>
          <a:xfrm>
            <a:off x="388887" y="264409"/>
            <a:ext cx="2455800" cy="19389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ko-K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Experiencing AI Native Factory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2" name="Google Shape;182;p16"/>
          <p:cNvCxnSpPr/>
          <p:nvPr/>
        </p:nvCxnSpPr>
        <p:spPr>
          <a:xfrm>
            <a:off x="2939143" y="361359"/>
            <a:ext cx="7173232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0"/>
            <a:headEnd len="sm" w="sm" type="none"/>
            <a:tailEnd len="sm" w="sm" type="none"/>
          </a:ln>
        </p:spPr>
      </p:cxnSp>
      <p:sp>
        <p:nvSpPr>
          <p:cNvPr id="183" name="Google Shape;183;p16"/>
          <p:cNvSpPr/>
          <p:nvPr/>
        </p:nvSpPr>
        <p:spPr>
          <a:xfrm>
            <a:off x="10198968" y="269361"/>
            <a:ext cx="1025607" cy="19560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16"/>
          <p:cNvSpPr/>
          <p:nvPr/>
        </p:nvSpPr>
        <p:spPr>
          <a:xfrm>
            <a:off x="12192000" y="0"/>
            <a:ext cx="770144" cy="7126736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16"/>
          <p:cNvSpPr/>
          <p:nvPr/>
        </p:nvSpPr>
        <p:spPr>
          <a:xfrm>
            <a:off x="-840881" y="0"/>
            <a:ext cx="670867" cy="670867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16"/>
          <p:cNvSpPr/>
          <p:nvPr/>
        </p:nvSpPr>
        <p:spPr>
          <a:xfrm>
            <a:off x="-840881" y="725424"/>
            <a:ext cx="670867" cy="67086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16"/>
          <p:cNvSpPr/>
          <p:nvPr/>
        </p:nvSpPr>
        <p:spPr>
          <a:xfrm>
            <a:off x="-840881" y="1451275"/>
            <a:ext cx="670867" cy="67086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밝은 배경에서 가디원 관련 내용에서 강조시 제한적으로 사용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16"/>
          <p:cNvSpPr/>
          <p:nvPr/>
        </p:nvSpPr>
        <p:spPr>
          <a:xfrm>
            <a:off x="-840881" y="2176699"/>
            <a:ext cx="670867" cy="670867"/>
          </a:xfrm>
          <a:prstGeom prst="rect">
            <a:avLst/>
          </a:prstGeom>
          <a:solidFill>
            <a:srgbClr val="FFF79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어두운 배경에서 강조시에만 제한적으로 사용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16"/>
          <p:cNvSpPr txBox="1"/>
          <p:nvPr/>
        </p:nvSpPr>
        <p:spPr>
          <a:xfrm>
            <a:off x="11467680" y="310662"/>
            <a:ext cx="670866" cy="1077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콘텐츠 2개">
  <p:cSld name="3_콘텐츠 2개">
    <p:bg>
      <p:bgPr>
        <a:gradFill>
          <a:gsLst>
            <a:gs pos="0">
              <a:srgbClr val="FFB199"/>
            </a:gs>
            <a:gs pos="21000">
              <a:schemeClr val="accent3"/>
            </a:gs>
            <a:gs pos="60000">
              <a:srgbClr val="E85869"/>
            </a:gs>
            <a:gs pos="100000">
              <a:srgbClr val="E85869"/>
            </a:gs>
          </a:gsLst>
          <a:lin ang="10800000" scaled="0"/>
        </a:grad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7"/>
          <p:cNvSpPr/>
          <p:nvPr/>
        </p:nvSpPr>
        <p:spPr>
          <a:xfrm>
            <a:off x="11357751" y="265429"/>
            <a:ext cx="1025606" cy="199538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1">
                <a:alpha val="50196"/>
              </a:scheme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17"/>
          <p:cNvSpPr/>
          <p:nvPr/>
        </p:nvSpPr>
        <p:spPr>
          <a:xfrm rot="-5400000">
            <a:off x="2982685" y="-2351318"/>
            <a:ext cx="6226633" cy="12192003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17"/>
          <p:cNvSpPr/>
          <p:nvPr/>
        </p:nvSpPr>
        <p:spPr>
          <a:xfrm>
            <a:off x="12192000" y="0"/>
            <a:ext cx="770144" cy="7126736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4" name="Google Shape;194;p17"/>
          <p:cNvGrpSpPr/>
          <p:nvPr/>
        </p:nvGrpSpPr>
        <p:grpSpPr>
          <a:xfrm>
            <a:off x="10899530" y="6540194"/>
            <a:ext cx="1120484" cy="177825"/>
            <a:chOff x="10829236" y="6536182"/>
            <a:chExt cx="1190778" cy="188981"/>
          </a:xfrm>
        </p:grpSpPr>
        <p:pic>
          <p:nvPicPr>
            <p:cNvPr descr="블랙, 어둠이(가) 표시된 사진&#10;&#10;AI 생성 콘텐츠는 정확하지 않을 수 있습니다." id="195" name="Google Shape;195;p17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043275" y="6538339"/>
              <a:ext cx="976739" cy="186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그래픽, 원, 상징, 클립아트이(가) 표시된 사진&#10;&#10;AI 생성 콘텐츠는 정확하지 않을 수 있습니다." id="196" name="Google Shape;196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829236" y="6536182"/>
              <a:ext cx="186823" cy="18682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7" name="Google Shape;197;p17"/>
          <p:cNvSpPr txBox="1"/>
          <p:nvPr/>
        </p:nvSpPr>
        <p:spPr>
          <a:xfrm>
            <a:off x="257713" y="6440657"/>
            <a:ext cx="2388433" cy="18466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17"/>
          <p:cNvSpPr txBox="1"/>
          <p:nvPr/>
        </p:nvSpPr>
        <p:spPr>
          <a:xfrm>
            <a:off x="11467680" y="310662"/>
            <a:ext cx="670866" cy="1077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콘텐츠 2개">
  <p:cSld name="2_콘텐츠 2개">
    <p:bg>
      <p:bgPr>
        <a:gradFill>
          <a:gsLst>
            <a:gs pos="0">
              <a:srgbClr val="FFB199"/>
            </a:gs>
            <a:gs pos="20000">
              <a:schemeClr val="accent3"/>
            </a:gs>
            <a:gs pos="59000">
              <a:srgbClr val="E85869"/>
            </a:gs>
            <a:gs pos="100000">
              <a:srgbClr val="E85869"/>
            </a:gs>
          </a:gsLst>
          <a:lin ang="10800000" scaled="0"/>
        </a:grad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8"/>
          <p:cNvSpPr/>
          <p:nvPr/>
        </p:nvSpPr>
        <p:spPr>
          <a:xfrm>
            <a:off x="11357751" y="265429"/>
            <a:ext cx="1025606" cy="199538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1">
                <a:alpha val="50196"/>
              </a:scheme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18"/>
          <p:cNvSpPr/>
          <p:nvPr/>
        </p:nvSpPr>
        <p:spPr>
          <a:xfrm>
            <a:off x="0" y="396501"/>
            <a:ext cx="12192000" cy="5617032"/>
          </a:xfrm>
          <a:prstGeom prst="rect">
            <a:avLst/>
          </a:prstGeom>
          <a:gradFill>
            <a:gsLst>
              <a:gs pos="0">
                <a:srgbClr val="AB1500"/>
              </a:gs>
              <a:gs pos="45000">
                <a:srgbClr val="AB1500">
                  <a:alpha val="0"/>
                </a:srgbClr>
              </a:gs>
              <a:gs pos="100000">
                <a:srgbClr val="AB1500">
                  <a:alpha val="0"/>
                </a:srgbClr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18"/>
          <p:cNvSpPr/>
          <p:nvPr/>
        </p:nvSpPr>
        <p:spPr>
          <a:xfrm>
            <a:off x="0" y="1247948"/>
            <a:ext cx="12192000" cy="56170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18"/>
          <p:cNvSpPr/>
          <p:nvPr/>
        </p:nvSpPr>
        <p:spPr>
          <a:xfrm>
            <a:off x="12192000" y="0"/>
            <a:ext cx="770144" cy="7126736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4" name="Google Shape;204;p18"/>
          <p:cNvGrpSpPr/>
          <p:nvPr/>
        </p:nvGrpSpPr>
        <p:grpSpPr>
          <a:xfrm>
            <a:off x="10899530" y="6540194"/>
            <a:ext cx="1120484" cy="177825"/>
            <a:chOff x="10829236" y="6536182"/>
            <a:chExt cx="1190778" cy="188981"/>
          </a:xfrm>
        </p:grpSpPr>
        <p:pic>
          <p:nvPicPr>
            <p:cNvPr descr="블랙, 어둠이(가) 표시된 사진&#10;&#10;AI 생성 콘텐츠는 정확하지 않을 수 있습니다." id="205" name="Google Shape;205;p18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043275" y="6538339"/>
              <a:ext cx="976739" cy="186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그래픽, 원, 상징, 클립아트이(가) 표시된 사진&#10;&#10;AI 생성 콘텐츠는 정확하지 않을 수 있습니다." id="206" name="Google Shape;206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829236" y="6536182"/>
              <a:ext cx="186823" cy="18682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7" name="Google Shape;207;p18"/>
          <p:cNvSpPr txBox="1"/>
          <p:nvPr>
            <p:ph idx="1" type="body"/>
          </p:nvPr>
        </p:nvSpPr>
        <p:spPr>
          <a:xfrm>
            <a:off x="259563" y="715842"/>
            <a:ext cx="11229361" cy="25210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8" name="Google Shape;208;p18"/>
          <p:cNvSpPr txBox="1"/>
          <p:nvPr/>
        </p:nvSpPr>
        <p:spPr>
          <a:xfrm>
            <a:off x="257713" y="6440657"/>
            <a:ext cx="2388433" cy="18466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18"/>
          <p:cNvSpPr txBox="1"/>
          <p:nvPr/>
        </p:nvSpPr>
        <p:spPr>
          <a:xfrm>
            <a:off x="11467680" y="310662"/>
            <a:ext cx="670866" cy="1077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콘텐츠 2개">
  <p:cSld name="7_콘텐츠 2개">
    <p:bg>
      <p:bgPr>
        <a:gradFill>
          <a:gsLst>
            <a:gs pos="0">
              <a:srgbClr val="FFB199"/>
            </a:gs>
            <a:gs pos="19000">
              <a:schemeClr val="accent3"/>
            </a:gs>
            <a:gs pos="59000">
              <a:srgbClr val="E85869"/>
            </a:gs>
            <a:gs pos="100000">
              <a:srgbClr val="E85869"/>
            </a:gs>
          </a:gsLst>
          <a:lin ang="10800000" scaled="0"/>
        </a:gra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9"/>
          <p:cNvSpPr/>
          <p:nvPr/>
        </p:nvSpPr>
        <p:spPr>
          <a:xfrm>
            <a:off x="0" y="396501"/>
            <a:ext cx="12192000" cy="5617032"/>
          </a:xfrm>
          <a:prstGeom prst="rect">
            <a:avLst/>
          </a:prstGeom>
          <a:gradFill>
            <a:gsLst>
              <a:gs pos="0">
                <a:srgbClr val="AB1500"/>
              </a:gs>
              <a:gs pos="45000">
                <a:srgbClr val="AB1500">
                  <a:alpha val="0"/>
                </a:srgbClr>
              </a:gs>
              <a:gs pos="100000">
                <a:srgbClr val="AB1500">
                  <a:alpha val="0"/>
                </a:srgbClr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19"/>
          <p:cNvSpPr/>
          <p:nvPr/>
        </p:nvSpPr>
        <p:spPr>
          <a:xfrm>
            <a:off x="11357751" y="265429"/>
            <a:ext cx="1025606" cy="199538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1">
                <a:alpha val="50196"/>
              </a:scheme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19"/>
          <p:cNvSpPr/>
          <p:nvPr/>
        </p:nvSpPr>
        <p:spPr>
          <a:xfrm>
            <a:off x="0" y="1247948"/>
            <a:ext cx="12192000" cy="5617032"/>
          </a:xfrm>
          <a:prstGeom prst="rect">
            <a:avLst/>
          </a:prstGeom>
          <a:solidFill>
            <a:srgbClr val="F5F9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19"/>
          <p:cNvSpPr txBox="1"/>
          <p:nvPr/>
        </p:nvSpPr>
        <p:spPr>
          <a:xfrm>
            <a:off x="257713" y="6440657"/>
            <a:ext cx="2388433" cy="18466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19"/>
          <p:cNvSpPr/>
          <p:nvPr/>
        </p:nvSpPr>
        <p:spPr>
          <a:xfrm>
            <a:off x="12192000" y="-268736"/>
            <a:ext cx="770144" cy="7126736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6" name="Google Shape;216;p19"/>
          <p:cNvGrpSpPr/>
          <p:nvPr/>
        </p:nvGrpSpPr>
        <p:grpSpPr>
          <a:xfrm>
            <a:off x="10899530" y="6540194"/>
            <a:ext cx="1120484" cy="177825"/>
            <a:chOff x="10829236" y="6536182"/>
            <a:chExt cx="1190778" cy="188981"/>
          </a:xfrm>
        </p:grpSpPr>
        <p:pic>
          <p:nvPicPr>
            <p:cNvPr descr="블랙, 어둠이(가) 표시된 사진&#10;&#10;AI 생성 콘텐츠는 정확하지 않을 수 있습니다." id="217" name="Google Shape;217;p19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043275" y="6538339"/>
              <a:ext cx="976739" cy="186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그래픽, 원, 상징, 클립아트이(가) 표시된 사진&#10;&#10;AI 생성 콘텐츠는 정확하지 않을 수 있습니다." id="218" name="Google Shape;218;p1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829236" y="6536182"/>
              <a:ext cx="186823" cy="18682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19" name="Google Shape;219;p19"/>
          <p:cNvSpPr txBox="1"/>
          <p:nvPr>
            <p:ph idx="1" type="body"/>
          </p:nvPr>
        </p:nvSpPr>
        <p:spPr>
          <a:xfrm>
            <a:off x="259563" y="715842"/>
            <a:ext cx="11229361" cy="25210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0" name="Google Shape;220;p19"/>
          <p:cNvSpPr txBox="1"/>
          <p:nvPr/>
        </p:nvSpPr>
        <p:spPr>
          <a:xfrm>
            <a:off x="11467680" y="310662"/>
            <a:ext cx="670866" cy="1077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콘텐츠 2개">
  <p:cSld name="6_콘텐츠 2개">
    <p:bg>
      <p:bgPr>
        <a:gradFill>
          <a:gsLst>
            <a:gs pos="0">
              <a:srgbClr val="FFB199"/>
            </a:gs>
            <a:gs pos="19000">
              <a:schemeClr val="accent3"/>
            </a:gs>
            <a:gs pos="59000">
              <a:srgbClr val="E85869"/>
            </a:gs>
            <a:gs pos="100000">
              <a:srgbClr val="E85869"/>
            </a:gs>
          </a:gsLst>
          <a:lin ang="10800000" scaled="0"/>
        </a:gradFill>
      </p:bgPr>
    </p:bg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0"/>
          <p:cNvSpPr/>
          <p:nvPr/>
        </p:nvSpPr>
        <p:spPr>
          <a:xfrm>
            <a:off x="0" y="373203"/>
            <a:ext cx="12192000" cy="648479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20"/>
          <p:cNvSpPr/>
          <p:nvPr/>
        </p:nvSpPr>
        <p:spPr>
          <a:xfrm>
            <a:off x="11357751" y="265429"/>
            <a:ext cx="1025606" cy="199538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lt1">
                <a:alpha val="50196"/>
              </a:scheme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4" name="Google Shape;224;p20"/>
          <p:cNvGrpSpPr/>
          <p:nvPr/>
        </p:nvGrpSpPr>
        <p:grpSpPr>
          <a:xfrm>
            <a:off x="10899530" y="6540194"/>
            <a:ext cx="1120484" cy="177825"/>
            <a:chOff x="10829236" y="6536182"/>
            <a:chExt cx="1190778" cy="188981"/>
          </a:xfrm>
        </p:grpSpPr>
        <p:pic>
          <p:nvPicPr>
            <p:cNvPr descr="블랙, 어둠이(가) 표시된 사진&#10;&#10;AI 생성 콘텐츠는 정확하지 않을 수 있습니다." id="225" name="Google Shape;225;p20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043275" y="6538339"/>
              <a:ext cx="976739" cy="186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그래픽, 원, 상징, 클립아트이(가) 표시된 사진&#10;&#10;AI 생성 콘텐츠는 정확하지 않을 수 있습니다." id="226" name="Google Shape;226;p2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829236" y="6536182"/>
              <a:ext cx="186823" cy="18682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7" name="Google Shape;227;p20"/>
          <p:cNvSpPr/>
          <p:nvPr/>
        </p:nvSpPr>
        <p:spPr>
          <a:xfrm>
            <a:off x="12192000" y="-268736"/>
            <a:ext cx="770144" cy="7126736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20"/>
          <p:cNvSpPr txBox="1"/>
          <p:nvPr/>
        </p:nvSpPr>
        <p:spPr>
          <a:xfrm>
            <a:off x="257713" y="6440657"/>
            <a:ext cx="2388433" cy="18466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20"/>
          <p:cNvSpPr txBox="1"/>
          <p:nvPr/>
        </p:nvSpPr>
        <p:spPr>
          <a:xfrm>
            <a:off x="11467680" y="310662"/>
            <a:ext cx="670866" cy="1077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콘텐츠 2개">
  <p:cSld name="5_콘텐츠 2개">
    <p:bg>
      <p:bgPr>
        <a:solidFill>
          <a:schemeClr val="lt1"/>
        </a:solidFill>
      </p:bgPr>
    </p:bg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292812" y="587836"/>
            <a:ext cx="552505" cy="552505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21"/>
          <p:cNvSpPr txBox="1"/>
          <p:nvPr/>
        </p:nvSpPr>
        <p:spPr>
          <a:xfrm>
            <a:off x="3563255" y="2492589"/>
            <a:ext cx="5065489" cy="135691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b="1" i="0" lang="ko-KR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  <a:endParaRPr b="1" i="0" sz="8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21"/>
          <p:cNvSpPr txBox="1"/>
          <p:nvPr/>
        </p:nvSpPr>
        <p:spPr>
          <a:xfrm>
            <a:off x="3788225" y="4167691"/>
            <a:ext cx="2138407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ko-K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contact@onepredict.com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21"/>
          <p:cNvSpPr/>
          <p:nvPr/>
        </p:nvSpPr>
        <p:spPr>
          <a:xfrm>
            <a:off x="3803216" y="3851799"/>
            <a:ext cx="169173" cy="169173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21"/>
          <p:cNvSpPr/>
          <p:nvPr/>
        </p:nvSpPr>
        <p:spPr>
          <a:xfrm>
            <a:off x="4027549" y="3851798"/>
            <a:ext cx="395927" cy="169174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21"/>
          <p:cNvSpPr txBox="1"/>
          <p:nvPr/>
        </p:nvSpPr>
        <p:spPr>
          <a:xfrm>
            <a:off x="10136651" y="242865"/>
            <a:ext cx="1708666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ko-K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www.onepredict.ai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7" name="Google Shape;237;p21"/>
          <p:cNvCxnSpPr/>
          <p:nvPr/>
        </p:nvCxnSpPr>
        <p:spPr>
          <a:xfrm>
            <a:off x="2951403" y="361359"/>
            <a:ext cx="7285417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0"/>
            <a:headEnd len="sm" w="sm" type="none"/>
            <a:tailEnd len="sm" w="sm" type="none"/>
          </a:ln>
        </p:spPr>
      </p:cxnSp>
      <p:sp>
        <p:nvSpPr>
          <p:cNvPr id="238" name="Google Shape;238;p21"/>
          <p:cNvSpPr txBox="1"/>
          <p:nvPr/>
        </p:nvSpPr>
        <p:spPr>
          <a:xfrm>
            <a:off x="388887" y="264409"/>
            <a:ext cx="2455800" cy="19389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ko-K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Experiencing AI Native Factory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enerated (h614bd7eb66d0f4a7_59_0)">
  <p:cSld name="Generated (h614bd7eb66d0f4a7_59_0)"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제목 슬라이드">
  <p:cSld name="2_제목 슬라이드">
    <p:bg>
      <p:bgPr>
        <a:solidFill>
          <a:schemeClr val="lt1"/>
        </a:solidFill>
      </p:bgPr>
    </p:bg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4"/>
          <p:cNvSpPr txBox="1"/>
          <p:nvPr/>
        </p:nvSpPr>
        <p:spPr>
          <a:xfrm>
            <a:off x="388887" y="264409"/>
            <a:ext cx="24558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ko-K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Experiencing AI Native Factory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3" name="Google Shape;243;p24"/>
          <p:cNvCxnSpPr/>
          <p:nvPr/>
        </p:nvCxnSpPr>
        <p:spPr>
          <a:xfrm>
            <a:off x="2939143" y="361359"/>
            <a:ext cx="717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0"/>
            <a:headEnd len="sm" w="sm" type="none"/>
            <a:tailEnd len="sm" w="sm" type="none"/>
          </a:ln>
        </p:spPr>
      </p:cxnSp>
      <p:pic>
        <p:nvPicPr>
          <p:cNvPr descr="로고, 그래픽, 상징, 디자인이(가) 표시된 사진&#10;&#10;AI 생성 콘텐츠는 정확하지 않을 수 있습니다." id="244" name="Google Shape;244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1271591"/>
            <a:ext cx="5627185" cy="5592305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24"/>
          <p:cNvSpPr/>
          <p:nvPr/>
        </p:nvSpPr>
        <p:spPr>
          <a:xfrm>
            <a:off x="-840881" y="0"/>
            <a:ext cx="670800" cy="670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24"/>
          <p:cNvSpPr/>
          <p:nvPr/>
        </p:nvSpPr>
        <p:spPr>
          <a:xfrm>
            <a:off x="-840881" y="725424"/>
            <a:ext cx="670800" cy="67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24"/>
          <p:cNvSpPr/>
          <p:nvPr/>
        </p:nvSpPr>
        <p:spPr>
          <a:xfrm>
            <a:off x="-840881" y="1466355"/>
            <a:ext cx="670800" cy="67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밝은 상관없이 회사 관련 내용에서 강조시 제한적으로 사용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24"/>
          <p:cNvSpPr/>
          <p:nvPr/>
        </p:nvSpPr>
        <p:spPr>
          <a:xfrm>
            <a:off x="-840881" y="2207286"/>
            <a:ext cx="670800" cy="670800"/>
          </a:xfrm>
          <a:prstGeom prst="rect">
            <a:avLst/>
          </a:prstGeom>
          <a:solidFill>
            <a:srgbClr val="FFF79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어두운 배경에서 강조시에만 제한적으로 사용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24"/>
          <p:cNvSpPr/>
          <p:nvPr/>
        </p:nvSpPr>
        <p:spPr>
          <a:xfrm>
            <a:off x="12192000" y="-268736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24"/>
          <p:cNvSpPr/>
          <p:nvPr/>
        </p:nvSpPr>
        <p:spPr>
          <a:xfrm>
            <a:off x="10198968" y="269361"/>
            <a:ext cx="1025700" cy="19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24"/>
          <p:cNvSpPr/>
          <p:nvPr/>
        </p:nvSpPr>
        <p:spPr>
          <a:xfrm>
            <a:off x="11357751" y="265429"/>
            <a:ext cx="1025700" cy="199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rgbClr val="BFBFBF">
                <a:alpha val="50196"/>
              </a:srgb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24"/>
          <p:cNvSpPr txBox="1"/>
          <p:nvPr/>
        </p:nvSpPr>
        <p:spPr>
          <a:xfrm>
            <a:off x="11467680" y="310662"/>
            <a:ext cx="67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24"/>
          <p:cNvSpPr/>
          <p:nvPr/>
        </p:nvSpPr>
        <p:spPr>
          <a:xfrm>
            <a:off x="12192000" y="-116896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구역 머리글">
  <p:cSld name="구역 머리글">
    <p:bg>
      <p:bgPr>
        <a:gradFill>
          <a:gsLst>
            <a:gs pos="0">
              <a:schemeClr val="accent1"/>
            </a:gs>
            <a:gs pos="60000">
              <a:schemeClr val="lt2"/>
            </a:gs>
            <a:gs pos="100000">
              <a:schemeClr val="lt2"/>
            </a:gs>
          </a:gsLst>
          <a:lin ang="2700000" scaled="0"/>
        </a:gradFill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일렉트릭 블루, 블루, 스크린샷, 마조렐 블루이(가) 표시된 사진&#10;&#10;AI 생성 콘텐츠는 정확하지 않을 수 있습니다." id="255" name="Google Shape;255;p25"/>
          <p:cNvPicPr preferRelativeResize="0"/>
          <p:nvPr/>
        </p:nvPicPr>
        <p:blipFill rotWithShape="1">
          <a:blip r:embed="rId2">
            <a:alphaModFix amt="33000"/>
          </a:blip>
          <a:srcRect b="0" l="49582" r="3274" t="0"/>
          <a:stretch/>
        </p:blipFill>
        <p:spPr>
          <a:xfrm>
            <a:off x="1" y="-1"/>
            <a:ext cx="12192000" cy="6857987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25"/>
          <p:cNvSpPr/>
          <p:nvPr/>
        </p:nvSpPr>
        <p:spPr>
          <a:xfrm rot="-5400000">
            <a:off x="2982750" y="-2351250"/>
            <a:ext cx="6226500" cy="121920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7" name="Google Shape;257;p25"/>
          <p:cNvGrpSpPr/>
          <p:nvPr/>
        </p:nvGrpSpPr>
        <p:grpSpPr>
          <a:xfrm>
            <a:off x="10899876" y="6540406"/>
            <a:ext cx="1120524" cy="177831"/>
            <a:chOff x="10829236" y="6536182"/>
            <a:chExt cx="1190780" cy="188981"/>
          </a:xfrm>
        </p:grpSpPr>
        <p:pic>
          <p:nvPicPr>
            <p:cNvPr descr="블랙, 어둠이(가) 표시된 사진&#10;&#10;AI 생성 콘텐츠는 정확하지 않을 수 있습니다." id="258" name="Google Shape;258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043275" y="6538339"/>
              <a:ext cx="976741" cy="186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그래픽, 원, 상징, 클립아트이(가) 표시된 사진&#10;&#10;AI 생성 콘텐츠는 정확하지 않을 수 있습니다." id="259" name="Google Shape;259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829236" y="6536182"/>
              <a:ext cx="186825" cy="1868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0" name="Google Shape;260;p25"/>
          <p:cNvSpPr/>
          <p:nvPr/>
        </p:nvSpPr>
        <p:spPr>
          <a:xfrm>
            <a:off x="11357751" y="265429"/>
            <a:ext cx="1025700" cy="199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1">
                <a:alpha val="50196"/>
              </a:scheme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25"/>
          <p:cNvSpPr/>
          <p:nvPr/>
        </p:nvSpPr>
        <p:spPr>
          <a:xfrm>
            <a:off x="12192000" y="-82361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25"/>
          <p:cNvSpPr txBox="1"/>
          <p:nvPr/>
        </p:nvSpPr>
        <p:spPr>
          <a:xfrm>
            <a:off x="257713" y="6440657"/>
            <a:ext cx="238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25"/>
          <p:cNvSpPr txBox="1"/>
          <p:nvPr/>
        </p:nvSpPr>
        <p:spPr>
          <a:xfrm>
            <a:off x="11467680" y="310662"/>
            <a:ext cx="67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콘텐츠 2개">
  <p:cSld name="4_콘텐츠 2개">
    <p:bg>
      <p:bgPr>
        <a:solidFill>
          <a:schemeClr val="lt1"/>
        </a:solidFill>
      </p:bgPr>
    </p:bg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로고, 그래픽, 상징, 디자인이(가) 표시된 사진&#10;&#10;AI 생성 콘텐츠는 정확하지 않을 수 있습니다." id="265" name="Google Shape;265;p26"/>
          <p:cNvPicPr preferRelativeResize="0"/>
          <p:nvPr/>
        </p:nvPicPr>
        <p:blipFill rotWithShape="1">
          <a:blip r:embed="rId2">
            <a:alphaModFix amt="50000"/>
          </a:blip>
          <a:srcRect b="0" l="0" r="0" t="0"/>
          <a:stretch/>
        </p:blipFill>
        <p:spPr>
          <a:xfrm>
            <a:off x="0" y="1271591"/>
            <a:ext cx="5627185" cy="5592305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26"/>
          <p:cNvSpPr txBox="1"/>
          <p:nvPr/>
        </p:nvSpPr>
        <p:spPr>
          <a:xfrm>
            <a:off x="257713" y="6440657"/>
            <a:ext cx="238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7" name="Google Shape;267;p26"/>
          <p:cNvGrpSpPr/>
          <p:nvPr/>
        </p:nvGrpSpPr>
        <p:grpSpPr>
          <a:xfrm>
            <a:off x="6285346" y="3259826"/>
            <a:ext cx="620333" cy="169201"/>
            <a:chOff x="6285346" y="3603282"/>
            <a:chExt cx="620333" cy="169201"/>
          </a:xfrm>
        </p:grpSpPr>
        <p:sp>
          <p:nvSpPr>
            <p:cNvPr id="268" name="Google Shape;268;p26"/>
            <p:cNvSpPr/>
            <p:nvPr/>
          </p:nvSpPr>
          <p:spPr>
            <a:xfrm>
              <a:off x="6285346" y="3603283"/>
              <a:ext cx="169200" cy="169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26"/>
            <p:cNvSpPr/>
            <p:nvPr/>
          </p:nvSpPr>
          <p:spPr>
            <a:xfrm>
              <a:off x="6509679" y="3603282"/>
              <a:ext cx="396000" cy="169200"/>
            </a:xfrm>
            <a:prstGeom prst="round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0" name="Google Shape;270;p26"/>
          <p:cNvSpPr txBox="1"/>
          <p:nvPr/>
        </p:nvSpPr>
        <p:spPr>
          <a:xfrm>
            <a:off x="388887" y="264409"/>
            <a:ext cx="24558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ko-K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Experiencing AI Native Factory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71" name="Google Shape;271;p26"/>
          <p:cNvCxnSpPr/>
          <p:nvPr/>
        </p:nvCxnSpPr>
        <p:spPr>
          <a:xfrm>
            <a:off x="2939143" y="361359"/>
            <a:ext cx="717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0"/>
            <a:headEnd len="sm" w="sm" type="none"/>
            <a:tailEnd len="sm" w="sm" type="none"/>
          </a:ln>
        </p:spPr>
      </p:cxnSp>
      <p:sp>
        <p:nvSpPr>
          <p:cNvPr id="272" name="Google Shape;272;p26"/>
          <p:cNvSpPr/>
          <p:nvPr/>
        </p:nvSpPr>
        <p:spPr>
          <a:xfrm>
            <a:off x="10198968" y="269361"/>
            <a:ext cx="1025700" cy="19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26"/>
          <p:cNvSpPr/>
          <p:nvPr/>
        </p:nvSpPr>
        <p:spPr>
          <a:xfrm>
            <a:off x="11357751" y="265429"/>
            <a:ext cx="1025700" cy="199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rgbClr val="BFBFBF">
                <a:alpha val="50196"/>
              </a:srgb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26"/>
          <p:cNvSpPr/>
          <p:nvPr/>
        </p:nvSpPr>
        <p:spPr>
          <a:xfrm>
            <a:off x="12192000" y="0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26"/>
          <p:cNvSpPr/>
          <p:nvPr/>
        </p:nvSpPr>
        <p:spPr>
          <a:xfrm>
            <a:off x="-840881" y="0"/>
            <a:ext cx="670800" cy="670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26"/>
          <p:cNvSpPr/>
          <p:nvPr/>
        </p:nvSpPr>
        <p:spPr>
          <a:xfrm>
            <a:off x="-840881" y="725424"/>
            <a:ext cx="670800" cy="67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26"/>
          <p:cNvSpPr/>
          <p:nvPr/>
        </p:nvSpPr>
        <p:spPr>
          <a:xfrm>
            <a:off x="-840881" y="1466355"/>
            <a:ext cx="670800" cy="67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밝은 상관없이 회사 관련 내용에서 강조시 제한적으로 사용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26"/>
          <p:cNvSpPr/>
          <p:nvPr/>
        </p:nvSpPr>
        <p:spPr>
          <a:xfrm>
            <a:off x="-840881" y="2207286"/>
            <a:ext cx="670800" cy="670800"/>
          </a:xfrm>
          <a:prstGeom prst="rect">
            <a:avLst/>
          </a:prstGeom>
          <a:solidFill>
            <a:srgbClr val="FFF79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어두운 배경에서 강조시에만 제한적으로 사용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26"/>
          <p:cNvSpPr txBox="1"/>
          <p:nvPr/>
        </p:nvSpPr>
        <p:spPr>
          <a:xfrm>
            <a:off x="11467680" y="310662"/>
            <a:ext cx="67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구역 머리글">
  <p:cSld name="2_구역 머리글">
    <p:bg>
      <p:bgPr>
        <a:gradFill>
          <a:gsLst>
            <a:gs pos="0">
              <a:schemeClr val="accent1"/>
            </a:gs>
            <a:gs pos="60000">
              <a:schemeClr val="lt2"/>
            </a:gs>
            <a:gs pos="100000">
              <a:schemeClr val="lt2"/>
            </a:gs>
          </a:gsLst>
          <a:lin ang="2700000" scaled="0"/>
        </a:gradFill>
      </p:bgPr>
    </p:bg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일렉트릭 블루, 블루, 스크린샷, 마조렐 블루이(가) 표시된 사진&#10;&#10;AI 생성 콘텐츠는 정확하지 않을 수 있습니다." id="281" name="Google Shape;281;p27"/>
          <p:cNvPicPr preferRelativeResize="0"/>
          <p:nvPr/>
        </p:nvPicPr>
        <p:blipFill rotWithShape="1">
          <a:blip r:embed="rId2">
            <a:alphaModFix amt="33000"/>
          </a:blip>
          <a:srcRect b="0" l="49582" r="3274" t="0"/>
          <a:stretch/>
        </p:blipFill>
        <p:spPr>
          <a:xfrm>
            <a:off x="1" y="-1"/>
            <a:ext cx="12192000" cy="6857987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27"/>
          <p:cNvSpPr/>
          <p:nvPr/>
        </p:nvSpPr>
        <p:spPr>
          <a:xfrm>
            <a:off x="0" y="380183"/>
            <a:ext cx="12192000" cy="6484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3" name="Google Shape;283;p27"/>
          <p:cNvGrpSpPr/>
          <p:nvPr/>
        </p:nvGrpSpPr>
        <p:grpSpPr>
          <a:xfrm>
            <a:off x="10899876" y="6540406"/>
            <a:ext cx="1120524" cy="177831"/>
            <a:chOff x="10829236" y="6536182"/>
            <a:chExt cx="1190780" cy="188981"/>
          </a:xfrm>
        </p:grpSpPr>
        <p:pic>
          <p:nvPicPr>
            <p:cNvPr descr="블랙, 어둠이(가) 표시된 사진&#10;&#10;AI 생성 콘텐츠는 정확하지 않을 수 있습니다." id="284" name="Google Shape;284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043275" y="6538339"/>
              <a:ext cx="976741" cy="186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그래픽, 원, 상징, 클립아트이(가) 표시된 사진&#10;&#10;AI 생성 콘텐츠는 정확하지 않을 수 있습니다." id="285" name="Google Shape;285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829236" y="6536182"/>
              <a:ext cx="186825" cy="1868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86" name="Google Shape;286;p27"/>
          <p:cNvSpPr/>
          <p:nvPr/>
        </p:nvSpPr>
        <p:spPr>
          <a:xfrm>
            <a:off x="11357751" y="265429"/>
            <a:ext cx="1025700" cy="199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lt1">
                <a:alpha val="50196"/>
              </a:scheme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27"/>
          <p:cNvSpPr/>
          <p:nvPr/>
        </p:nvSpPr>
        <p:spPr>
          <a:xfrm>
            <a:off x="12192000" y="0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27"/>
          <p:cNvSpPr txBox="1"/>
          <p:nvPr/>
        </p:nvSpPr>
        <p:spPr>
          <a:xfrm>
            <a:off x="257713" y="6440657"/>
            <a:ext cx="238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27"/>
          <p:cNvSpPr txBox="1"/>
          <p:nvPr/>
        </p:nvSpPr>
        <p:spPr>
          <a:xfrm>
            <a:off x="11467680" y="310662"/>
            <a:ext cx="67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제목 슬라이드">
  <p:cSld name="3_제목 슬라이드">
    <p:bg>
      <p:bgPr>
        <a:solidFill>
          <a:schemeClr val="lt1"/>
        </a:solidFill>
      </p:bgPr>
    </p:bg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및 내용">
  <p:cSld name="제목 및 내용">
    <p:bg>
      <p:bgPr>
        <a:gradFill>
          <a:gsLst>
            <a:gs pos="0">
              <a:schemeClr val="accent2"/>
            </a:gs>
            <a:gs pos="20000">
              <a:schemeClr val="accent1"/>
            </a:gs>
            <a:gs pos="60000">
              <a:schemeClr val="lt2"/>
            </a:gs>
            <a:gs pos="100000">
              <a:schemeClr val="lt2"/>
            </a:gs>
          </a:gsLst>
          <a:lin ang="2700000" scaled="0"/>
        </a:gradFill>
      </p:bgPr>
    </p:bg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일렉트릭 블루, 블루, 스크린샷, 마조렐 블루이(가) 표시된 사진&#10;&#10;AI 생성 콘텐츠는 정확하지 않을 수 있습니다." id="292" name="Google Shape;292;p29"/>
          <p:cNvPicPr preferRelativeResize="0"/>
          <p:nvPr/>
        </p:nvPicPr>
        <p:blipFill rotWithShape="1">
          <a:blip r:embed="rId2">
            <a:alphaModFix amt="33000"/>
          </a:blip>
          <a:srcRect b="0" l="49582" r="3274" t="0"/>
          <a:stretch/>
        </p:blipFill>
        <p:spPr>
          <a:xfrm>
            <a:off x="0" y="13"/>
            <a:ext cx="12192000" cy="6857987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29"/>
          <p:cNvSpPr/>
          <p:nvPr/>
        </p:nvSpPr>
        <p:spPr>
          <a:xfrm>
            <a:off x="0" y="1254954"/>
            <a:ext cx="5603100" cy="5603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29"/>
          <p:cNvSpPr/>
          <p:nvPr/>
        </p:nvSpPr>
        <p:spPr>
          <a:xfrm rot="-5400000">
            <a:off x="5807477" y="-425315"/>
            <a:ext cx="4704300" cy="8064600"/>
          </a:xfrm>
          <a:prstGeom prst="round2SameRect">
            <a:avLst>
              <a:gd fmla="val 3683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29"/>
          <p:cNvSpPr txBox="1"/>
          <p:nvPr/>
        </p:nvSpPr>
        <p:spPr>
          <a:xfrm>
            <a:off x="257713" y="6440657"/>
            <a:ext cx="238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29"/>
          <p:cNvSpPr txBox="1"/>
          <p:nvPr/>
        </p:nvSpPr>
        <p:spPr>
          <a:xfrm>
            <a:off x="4537435" y="1635697"/>
            <a:ext cx="1119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</a:pPr>
            <a:r>
              <a:rPr b="1" i="0" lang="ko-KR" sz="2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Contents</a:t>
            </a:r>
            <a:endParaRPr b="1" i="0" sz="20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97" name="Google Shape;297;p29"/>
          <p:cNvCxnSpPr/>
          <p:nvPr/>
        </p:nvCxnSpPr>
        <p:spPr>
          <a:xfrm>
            <a:off x="4565488" y="2029968"/>
            <a:ext cx="76266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0"/>
            <a:headEnd len="sm" w="sm" type="none"/>
            <a:tailEnd len="sm" w="sm" type="none"/>
          </a:ln>
        </p:spPr>
      </p:cxnSp>
      <p:grpSp>
        <p:nvGrpSpPr>
          <p:cNvPr id="298" name="Google Shape;298;p29"/>
          <p:cNvGrpSpPr/>
          <p:nvPr/>
        </p:nvGrpSpPr>
        <p:grpSpPr>
          <a:xfrm>
            <a:off x="10899876" y="6540406"/>
            <a:ext cx="1120524" cy="177831"/>
            <a:chOff x="10829236" y="6536182"/>
            <a:chExt cx="1190780" cy="188981"/>
          </a:xfrm>
        </p:grpSpPr>
        <p:pic>
          <p:nvPicPr>
            <p:cNvPr descr="블랙, 어둠이(가) 표시된 사진&#10;&#10;AI 생성 콘텐츠는 정확하지 않을 수 있습니다." id="299" name="Google Shape;299;p2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043275" y="6538339"/>
              <a:ext cx="976741" cy="186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그래픽, 원, 상징, 클립아트이(가) 표시된 사진&#10;&#10;AI 생성 콘텐츠는 정확하지 않을 수 있습니다." id="300" name="Google Shape;300;p2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829236" y="6536182"/>
              <a:ext cx="186825" cy="1868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1" name="Google Shape;301;p29"/>
          <p:cNvSpPr/>
          <p:nvPr/>
        </p:nvSpPr>
        <p:spPr>
          <a:xfrm>
            <a:off x="12192000" y="0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29"/>
          <p:cNvSpPr/>
          <p:nvPr/>
        </p:nvSpPr>
        <p:spPr>
          <a:xfrm>
            <a:off x="11357751" y="265429"/>
            <a:ext cx="1025700" cy="199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rgbClr val="BFBFBF">
                <a:alpha val="50196"/>
              </a:srgb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29"/>
          <p:cNvSpPr txBox="1"/>
          <p:nvPr/>
        </p:nvSpPr>
        <p:spPr>
          <a:xfrm>
            <a:off x="11467680" y="310662"/>
            <a:ext cx="67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29"/>
          <p:cNvSpPr/>
          <p:nvPr/>
        </p:nvSpPr>
        <p:spPr>
          <a:xfrm>
            <a:off x="12192000" y="21911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콘텐츠 2개">
  <p:cSld name="콘텐츠 2개">
    <p:bg>
      <p:bgPr>
        <a:solidFill>
          <a:schemeClr val="lt1"/>
        </a:solidFill>
      </p:bgPr>
    </p:bg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로고, 그래픽, 상징, 디자인이(가) 표시된 사진&#10;&#10;AI 생성 콘텐츠는 정확하지 않을 수 있습니다." id="306" name="Google Shape;306;p30"/>
          <p:cNvPicPr preferRelativeResize="0"/>
          <p:nvPr/>
        </p:nvPicPr>
        <p:blipFill rotWithShape="1">
          <a:blip r:embed="rId2">
            <a:alphaModFix amt="50000"/>
          </a:blip>
          <a:srcRect b="0" l="0" r="0" t="0"/>
          <a:stretch/>
        </p:blipFill>
        <p:spPr>
          <a:xfrm>
            <a:off x="0" y="1271591"/>
            <a:ext cx="5627185" cy="5592305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30"/>
          <p:cNvSpPr txBox="1"/>
          <p:nvPr/>
        </p:nvSpPr>
        <p:spPr>
          <a:xfrm>
            <a:off x="257713" y="6440657"/>
            <a:ext cx="238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08" name="Google Shape;308;p30"/>
          <p:cNvGrpSpPr/>
          <p:nvPr/>
        </p:nvGrpSpPr>
        <p:grpSpPr>
          <a:xfrm>
            <a:off x="6285346" y="3259826"/>
            <a:ext cx="620333" cy="169201"/>
            <a:chOff x="6285346" y="3603282"/>
            <a:chExt cx="620333" cy="169201"/>
          </a:xfrm>
        </p:grpSpPr>
        <p:sp>
          <p:nvSpPr>
            <p:cNvPr id="309" name="Google Shape;309;p30"/>
            <p:cNvSpPr/>
            <p:nvPr/>
          </p:nvSpPr>
          <p:spPr>
            <a:xfrm>
              <a:off x="6285346" y="3603283"/>
              <a:ext cx="169200" cy="169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30"/>
            <p:cNvSpPr/>
            <p:nvPr/>
          </p:nvSpPr>
          <p:spPr>
            <a:xfrm>
              <a:off x="6509679" y="3603282"/>
              <a:ext cx="396000" cy="169200"/>
            </a:xfrm>
            <a:prstGeom prst="round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1" name="Google Shape;311;p30"/>
          <p:cNvSpPr txBox="1"/>
          <p:nvPr/>
        </p:nvSpPr>
        <p:spPr>
          <a:xfrm>
            <a:off x="388887" y="264409"/>
            <a:ext cx="24558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ko-K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Experiencing AI Native Factory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12" name="Google Shape;312;p30"/>
          <p:cNvCxnSpPr/>
          <p:nvPr/>
        </p:nvCxnSpPr>
        <p:spPr>
          <a:xfrm>
            <a:off x="2939143" y="361359"/>
            <a:ext cx="717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0"/>
            <a:headEnd len="sm" w="sm" type="none"/>
            <a:tailEnd len="sm" w="sm" type="none"/>
          </a:ln>
        </p:spPr>
      </p:cxnSp>
      <p:sp>
        <p:nvSpPr>
          <p:cNvPr id="313" name="Google Shape;313;p30"/>
          <p:cNvSpPr/>
          <p:nvPr/>
        </p:nvSpPr>
        <p:spPr>
          <a:xfrm>
            <a:off x="10198968" y="269361"/>
            <a:ext cx="1025700" cy="19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30"/>
          <p:cNvSpPr/>
          <p:nvPr/>
        </p:nvSpPr>
        <p:spPr>
          <a:xfrm>
            <a:off x="11357751" y="265429"/>
            <a:ext cx="1025700" cy="199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rgbClr val="BFBFBF">
                <a:alpha val="50196"/>
              </a:srgb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30"/>
          <p:cNvSpPr/>
          <p:nvPr/>
        </p:nvSpPr>
        <p:spPr>
          <a:xfrm>
            <a:off x="12192000" y="6083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30"/>
          <p:cNvSpPr/>
          <p:nvPr/>
        </p:nvSpPr>
        <p:spPr>
          <a:xfrm>
            <a:off x="-840881" y="0"/>
            <a:ext cx="670800" cy="670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30"/>
          <p:cNvSpPr/>
          <p:nvPr/>
        </p:nvSpPr>
        <p:spPr>
          <a:xfrm>
            <a:off x="-840881" y="725424"/>
            <a:ext cx="670800" cy="67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30"/>
          <p:cNvSpPr/>
          <p:nvPr/>
        </p:nvSpPr>
        <p:spPr>
          <a:xfrm>
            <a:off x="-840881" y="1466355"/>
            <a:ext cx="670800" cy="67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밝은 상관없이 회사 관련 내용에서 강조시 제한적으로 사용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30"/>
          <p:cNvSpPr/>
          <p:nvPr/>
        </p:nvSpPr>
        <p:spPr>
          <a:xfrm>
            <a:off x="-840881" y="2207286"/>
            <a:ext cx="670800" cy="670800"/>
          </a:xfrm>
          <a:prstGeom prst="rect">
            <a:avLst/>
          </a:prstGeom>
          <a:solidFill>
            <a:srgbClr val="FFF79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어두운 배경에서 강조시에만 제한적으로 사용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30"/>
          <p:cNvSpPr txBox="1"/>
          <p:nvPr/>
        </p:nvSpPr>
        <p:spPr>
          <a:xfrm>
            <a:off x="11467680" y="310662"/>
            <a:ext cx="67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구역 머리글">
  <p:cSld name="1_구역 머리글">
    <p:bg>
      <p:bgPr>
        <a:gradFill>
          <a:gsLst>
            <a:gs pos="0">
              <a:schemeClr val="accent1"/>
            </a:gs>
            <a:gs pos="60000">
              <a:schemeClr val="lt2"/>
            </a:gs>
            <a:gs pos="100000">
              <a:schemeClr val="lt2"/>
            </a:gs>
          </a:gsLst>
          <a:lin ang="2700000" scaled="0"/>
        </a:gradFill>
      </p:bgPr>
    </p:bg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일렉트릭 블루, 블루, 스크린샷, 마조렐 블루이(가) 표시된 사진&#10;&#10;AI 생성 콘텐츠는 정확하지 않을 수 있습니다." id="322" name="Google Shape;322;p31"/>
          <p:cNvPicPr preferRelativeResize="0"/>
          <p:nvPr/>
        </p:nvPicPr>
        <p:blipFill rotWithShape="1">
          <a:blip r:embed="rId2">
            <a:alphaModFix amt="33000"/>
          </a:blip>
          <a:srcRect b="0" l="49582" r="3274" t="0"/>
          <a:stretch/>
        </p:blipFill>
        <p:spPr>
          <a:xfrm>
            <a:off x="1" y="-1"/>
            <a:ext cx="12192000" cy="6857987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31"/>
          <p:cNvSpPr/>
          <p:nvPr/>
        </p:nvSpPr>
        <p:spPr>
          <a:xfrm>
            <a:off x="0" y="401245"/>
            <a:ext cx="12192000" cy="5616900"/>
          </a:xfrm>
          <a:prstGeom prst="rect">
            <a:avLst/>
          </a:prstGeom>
          <a:gradFill>
            <a:gsLst>
              <a:gs pos="0">
                <a:schemeClr val="lt2"/>
              </a:gs>
              <a:gs pos="45000">
                <a:srgbClr val="110486">
                  <a:alpha val="0"/>
                </a:srgbClr>
              </a:gs>
              <a:gs pos="100000">
                <a:srgbClr val="110486">
                  <a:alpha val="0"/>
                </a:srgbClr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31"/>
          <p:cNvSpPr/>
          <p:nvPr/>
        </p:nvSpPr>
        <p:spPr>
          <a:xfrm>
            <a:off x="-1" y="1240968"/>
            <a:ext cx="12192000" cy="5616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31"/>
          <p:cNvSpPr txBox="1"/>
          <p:nvPr>
            <p:ph idx="1" type="body"/>
          </p:nvPr>
        </p:nvSpPr>
        <p:spPr>
          <a:xfrm>
            <a:off x="481319" y="715842"/>
            <a:ext cx="11229300" cy="25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6" name="Google Shape;326;p31"/>
          <p:cNvSpPr txBox="1"/>
          <p:nvPr/>
        </p:nvSpPr>
        <p:spPr>
          <a:xfrm>
            <a:off x="257713" y="6440657"/>
            <a:ext cx="238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27" name="Google Shape;327;p31"/>
          <p:cNvGrpSpPr/>
          <p:nvPr/>
        </p:nvGrpSpPr>
        <p:grpSpPr>
          <a:xfrm>
            <a:off x="10899876" y="6540406"/>
            <a:ext cx="1120524" cy="177831"/>
            <a:chOff x="10829236" y="6536182"/>
            <a:chExt cx="1190780" cy="188981"/>
          </a:xfrm>
        </p:grpSpPr>
        <p:pic>
          <p:nvPicPr>
            <p:cNvPr descr="블랙, 어둠이(가) 표시된 사진&#10;&#10;AI 생성 콘텐츠는 정확하지 않을 수 있습니다." id="328" name="Google Shape;328;p3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043275" y="6538339"/>
              <a:ext cx="976741" cy="186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그래픽, 원, 상징, 클립아트이(가) 표시된 사진&#10;&#10;AI 생성 콘텐츠는 정확하지 않을 수 있습니다." id="329" name="Google Shape;329;p3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829236" y="6536182"/>
              <a:ext cx="186825" cy="1868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30" name="Google Shape;330;p31"/>
          <p:cNvSpPr/>
          <p:nvPr/>
        </p:nvSpPr>
        <p:spPr>
          <a:xfrm>
            <a:off x="11357751" y="265429"/>
            <a:ext cx="1025700" cy="199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1">
                <a:alpha val="50196"/>
              </a:scheme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31"/>
          <p:cNvSpPr/>
          <p:nvPr/>
        </p:nvSpPr>
        <p:spPr>
          <a:xfrm>
            <a:off x="12192000" y="-353607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31"/>
          <p:cNvSpPr txBox="1"/>
          <p:nvPr/>
        </p:nvSpPr>
        <p:spPr>
          <a:xfrm>
            <a:off x="11467680" y="310662"/>
            <a:ext cx="67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구역 머리글">
  <p:cSld name="5_구역 머리글">
    <p:bg>
      <p:bgPr>
        <a:gradFill>
          <a:gsLst>
            <a:gs pos="0">
              <a:schemeClr val="accent1"/>
            </a:gs>
            <a:gs pos="60000">
              <a:schemeClr val="lt2"/>
            </a:gs>
            <a:gs pos="100000">
              <a:schemeClr val="lt2"/>
            </a:gs>
          </a:gsLst>
          <a:lin ang="2700000" scaled="0"/>
        </a:gradFill>
      </p:bgPr>
    </p:bg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일렉트릭 블루, 블루, 스크린샷, 마조렐 블루이(가) 표시된 사진&#10;&#10;AI 생성 콘텐츠는 정확하지 않을 수 있습니다." id="334" name="Google Shape;334;p32"/>
          <p:cNvPicPr preferRelativeResize="0"/>
          <p:nvPr/>
        </p:nvPicPr>
        <p:blipFill rotWithShape="1">
          <a:blip r:embed="rId2">
            <a:alphaModFix amt="33000"/>
          </a:blip>
          <a:srcRect b="0" l="49582" r="3274" t="0"/>
          <a:stretch/>
        </p:blipFill>
        <p:spPr>
          <a:xfrm>
            <a:off x="1" y="-1"/>
            <a:ext cx="12192000" cy="6857987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32"/>
          <p:cNvSpPr/>
          <p:nvPr/>
        </p:nvSpPr>
        <p:spPr>
          <a:xfrm>
            <a:off x="0" y="401245"/>
            <a:ext cx="12192000" cy="5616900"/>
          </a:xfrm>
          <a:prstGeom prst="rect">
            <a:avLst/>
          </a:prstGeom>
          <a:gradFill>
            <a:gsLst>
              <a:gs pos="0">
                <a:schemeClr val="lt2"/>
              </a:gs>
              <a:gs pos="45000">
                <a:srgbClr val="110486">
                  <a:alpha val="0"/>
                </a:srgbClr>
              </a:gs>
              <a:gs pos="100000">
                <a:srgbClr val="110486">
                  <a:alpha val="0"/>
                </a:srgbClr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32"/>
          <p:cNvSpPr/>
          <p:nvPr/>
        </p:nvSpPr>
        <p:spPr>
          <a:xfrm>
            <a:off x="-1" y="1240968"/>
            <a:ext cx="12192000" cy="5616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32"/>
          <p:cNvSpPr txBox="1"/>
          <p:nvPr>
            <p:ph idx="1" type="body"/>
          </p:nvPr>
        </p:nvSpPr>
        <p:spPr>
          <a:xfrm>
            <a:off x="481319" y="715842"/>
            <a:ext cx="11229300" cy="25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descr="블랙, 어둠이(가) 표시된 사진&#10;&#10;AI 생성 콘텐츠는 정확하지 않을 수 있습니다." id="338" name="Google Shape;338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57547" y="6424035"/>
            <a:ext cx="976741" cy="1868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그래픽, 원, 상징, 클립아트이(가) 표시된 사진&#10;&#10;AI 생성 콘텐츠는 정확하지 않을 수 있습니다." id="339" name="Google Shape;339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743508" y="6421878"/>
            <a:ext cx="186825" cy="186825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32"/>
          <p:cNvSpPr/>
          <p:nvPr/>
        </p:nvSpPr>
        <p:spPr>
          <a:xfrm>
            <a:off x="0" y="1240968"/>
            <a:ext cx="12192000" cy="5616900"/>
          </a:xfrm>
          <a:prstGeom prst="rect">
            <a:avLst/>
          </a:prstGeom>
          <a:solidFill>
            <a:srgbClr val="F5F8F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41" name="Google Shape;341;p32"/>
          <p:cNvGrpSpPr/>
          <p:nvPr/>
        </p:nvGrpSpPr>
        <p:grpSpPr>
          <a:xfrm>
            <a:off x="10899876" y="6540406"/>
            <a:ext cx="1120524" cy="177831"/>
            <a:chOff x="10829236" y="6536182"/>
            <a:chExt cx="1190780" cy="188981"/>
          </a:xfrm>
        </p:grpSpPr>
        <p:pic>
          <p:nvPicPr>
            <p:cNvPr descr="블랙, 어둠이(가) 표시된 사진&#10;&#10;AI 생성 콘텐츠는 정확하지 않을 수 있습니다." id="342" name="Google Shape;342;p3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043275" y="6538339"/>
              <a:ext cx="976741" cy="186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그래픽, 원, 상징, 클립아트이(가) 표시된 사진&#10;&#10;AI 생성 콘텐츠는 정확하지 않을 수 있습니다." id="343" name="Google Shape;343;p3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0829236" y="6536182"/>
              <a:ext cx="186825" cy="1868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44" name="Google Shape;344;p32"/>
          <p:cNvSpPr/>
          <p:nvPr/>
        </p:nvSpPr>
        <p:spPr>
          <a:xfrm>
            <a:off x="11357751" y="265429"/>
            <a:ext cx="1025700" cy="199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1">
                <a:alpha val="50196"/>
              </a:scheme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32"/>
          <p:cNvSpPr/>
          <p:nvPr/>
        </p:nvSpPr>
        <p:spPr>
          <a:xfrm>
            <a:off x="12192000" y="-134376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32"/>
          <p:cNvSpPr txBox="1"/>
          <p:nvPr/>
        </p:nvSpPr>
        <p:spPr>
          <a:xfrm>
            <a:off x="257713" y="6440657"/>
            <a:ext cx="238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32"/>
          <p:cNvSpPr txBox="1"/>
          <p:nvPr/>
        </p:nvSpPr>
        <p:spPr>
          <a:xfrm>
            <a:off x="11467680" y="310662"/>
            <a:ext cx="67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콘텐츠 2개">
  <p:cSld name="8_콘텐츠 2개">
    <p:bg>
      <p:bgPr>
        <a:solidFill>
          <a:schemeClr val="lt1"/>
        </a:solidFill>
      </p:bgPr>
    </p:bg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로고, 그래픽, 상징, 디자인이(가) 표시된 사진&#10;&#10;AI 생성 콘텐츠는 정확하지 않을 수 있습니다." id="349" name="Google Shape;349;p33"/>
          <p:cNvPicPr preferRelativeResize="0"/>
          <p:nvPr/>
        </p:nvPicPr>
        <p:blipFill rotWithShape="1">
          <a:blip r:embed="rId2">
            <a:alphaModFix amt="50000"/>
          </a:blip>
          <a:srcRect b="0" l="0" r="0" t="0"/>
          <a:stretch/>
        </p:blipFill>
        <p:spPr>
          <a:xfrm>
            <a:off x="0" y="1271591"/>
            <a:ext cx="5627185" cy="5592305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33"/>
          <p:cNvSpPr txBox="1"/>
          <p:nvPr/>
        </p:nvSpPr>
        <p:spPr>
          <a:xfrm>
            <a:off x="257713" y="6440657"/>
            <a:ext cx="238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51" name="Google Shape;351;p33"/>
          <p:cNvGrpSpPr/>
          <p:nvPr/>
        </p:nvGrpSpPr>
        <p:grpSpPr>
          <a:xfrm>
            <a:off x="6285346" y="3259826"/>
            <a:ext cx="620333" cy="169201"/>
            <a:chOff x="6285346" y="3603282"/>
            <a:chExt cx="620333" cy="169201"/>
          </a:xfrm>
        </p:grpSpPr>
        <p:sp>
          <p:nvSpPr>
            <p:cNvPr id="352" name="Google Shape;352;p33"/>
            <p:cNvSpPr/>
            <p:nvPr/>
          </p:nvSpPr>
          <p:spPr>
            <a:xfrm>
              <a:off x="6285346" y="3603283"/>
              <a:ext cx="169200" cy="169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" name="Google Shape;353;p33"/>
            <p:cNvSpPr/>
            <p:nvPr/>
          </p:nvSpPr>
          <p:spPr>
            <a:xfrm>
              <a:off x="6509679" y="3603282"/>
              <a:ext cx="396000" cy="169200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accent1"/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4" name="Google Shape;354;p33"/>
          <p:cNvSpPr txBox="1"/>
          <p:nvPr/>
        </p:nvSpPr>
        <p:spPr>
          <a:xfrm>
            <a:off x="388887" y="264409"/>
            <a:ext cx="24558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ko-K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Experiencing AI Native Factory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55" name="Google Shape;355;p33"/>
          <p:cNvCxnSpPr/>
          <p:nvPr/>
        </p:nvCxnSpPr>
        <p:spPr>
          <a:xfrm>
            <a:off x="2939143" y="361359"/>
            <a:ext cx="717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0"/>
            <a:headEnd len="sm" w="sm" type="none"/>
            <a:tailEnd len="sm" w="sm" type="none"/>
          </a:ln>
        </p:spPr>
      </p:cxnSp>
      <p:sp>
        <p:nvSpPr>
          <p:cNvPr id="356" name="Google Shape;356;p33"/>
          <p:cNvSpPr/>
          <p:nvPr/>
        </p:nvSpPr>
        <p:spPr>
          <a:xfrm>
            <a:off x="10198968" y="269361"/>
            <a:ext cx="1025700" cy="19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33"/>
          <p:cNvSpPr/>
          <p:nvPr/>
        </p:nvSpPr>
        <p:spPr>
          <a:xfrm>
            <a:off x="11357751" y="265429"/>
            <a:ext cx="1025700" cy="199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rgbClr val="BFBFBF">
                <a:alpha val="50196"/>
              </a:srgb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33"/>
          <p:cNvSpPr/>
          <p:nvPr/>
        </p:nvSpPr>
        <p:spPr>
          <a:xfrm>
            <a:off x="12129458" y="-218955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p33"/>
          <p:cNvSpPr/>
          <p:nvPr/>
        </p:nvSpPr>
        <p:spPr>
          <a:xfrm>
            <a:off x="-840881" y="0"/>
            <a:ext cx="670800" cy="670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33"/>
          <p:cNvSpPr/>
          <p:nvPr/>
        </p:nvSpPr>
        <p:spPr>
          <a:xfrm>
            <a:off x="-840881" y="725424"/>
            <a:ext cx="670800" cy="67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33"/>
          <p:cNvSpPr/>
          <p:nvPr/>
        </p:nvSpPr>
        <p:spPr>
          <a:xfrm>
            <a:off x="-840881" y="1451275"/>
            <a:ext cx="670800" cy="67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밝은 배경에서 가디원 관련 내용에서 강조시 제한적으로 사용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33"/>
          <p:cNvSpPr/>
          <p:nvPr/>
        </p:nvSpPr>
        <p:spPr>
          <a:xfrm>
            <a:off x="-840881" y="2176699"/>
            <a:ext cx="670800" cy="670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텍스트 강조시에만 제한적으로 사용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33"/>
          <p:cNvSpPr txBox="1"/>
          <p:nvPr/>
        </p:nvSpPr>
        <p:spPr>
          <a:xfrm>
            <a:off x="11467680" y="310662"/>
            <a:ext cx="67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구역 머리글">
  <p:cSld name="3_구역 머리글">
    <p:bg>
      <p:bgPr>
        <a:gradFill>
          <a:gsLst>
            <a:gs pos="0">
              <a:schemeClr val="accent2"/>
            </a:gs>
            <a:gs pos="27000">
              <a:schemeClr val="accent1"/>
            </a:gs>
            <a:gs pos="100000">
              <a:schemeClr val="lt2"/>
            </a:gs>
          </a:gsLst>
          <a:lin ang="0" scaled="0"/>
        </a:gradFill>
      </p:bgPr>
    </p:bg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34"/>
          <p:cNvSpPr/>
          <p:nvPr/>
        </p:nvSpPr>
        <p:spPr>
          <a:xfrm>
            <a:off x="11357751" y="265429"/>
            <a:ext cx="1025700" cy="199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1">
                <a:alpha val="50196"/>
              </a:scheme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34"/>
          <p:cNvSpPr/>
          <p:nvPr/>
        </p:nvSpPr>
        <p:spPr>
          <a:xfrm rot="-5400000">
            <a:off x="2982750" y="-2351250"/>
            <a:ext cx="6226500" cy="121920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34"/>
          <p:cNvSpPr/>
          <p:nvPr/>
        </p:nvSpPr>
        <p:spPr>
          <a:xfrm>
            <a:off x="12177732" y="0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68" name="Google Shape;368;p34"/>
          <p:cNvGrpSpPr/>
          <p:nvPr/>
        </p:nvGrpSpPr>
        <p:grpSpPr>
          <a:xfrm>
            <a:off x="10899876" y="6540406"/>
            <a:ext cx="1120524" cy="177831"/>
            <a:chOff x="10829236" y="6536182"/>
            <a:chExt cx="1190780" cy="188981"/>
          </a:xfrm>
        </p:grpSpPr>
        <p:pic>
          <p:nvPicPr>
            <p:cNvPr descr="블랙, 어둠이(가) 표시된 사진&#10;&#10;AI 생성 콘텐츠는 정확하지 않을 수 있습니다." id="369" name="Google Shape;369;p34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043275" y="6538339"/>
              <a:ext cx="976741" cy="186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그래픽, 원, 상징, 클립아트이(가) 표시된 사진&#10;&#10;AI 생성 콘텐츠는 정확하지 않을 수 있습니다." id="370" name="Google Shape;370;p3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829236" y="6536182"/>
              <a:ext cx="186825" cy="1868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71" name="Google Shape;371;p34"/>
          <p:cNvSpPr txBox="1"/>
          <p:nvPr/>
        </p:nvSpPr>
        <p:spPr>
          <a:xfrm>
            <a:off x="257713" y="6440657"/>
            <a:ext cx="238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p34"/>
          <p:cNvSpPr txBox="1"/>
          <p:nvPr/>
        </p:nvSpPr>
        <p:spPr>
          <a:xfrm>
            <a:off x="11467680" y="310662"/>
            <a:ext cx="67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구역 머리글">
  <p:cSld name="4_구역 머리글">
    <p:bg>
      <p:bgPr>
        <a:gradFill>
          <a:gsLst>
            <a:gs pos="0">
              <a:schemeClr val="accent2"/>
            </a:gs>
            <a:gs pos="79000">
              <a:schemeClr val="accent1"/>
            </a:gs>
            <a:gs pos="100000">
              <a:schemeClr val="lt2"/>
            </a:gs>
          </a:gsLst>
          <a:lin ang="0" scaled="0"/>
        </a:gradFill>
      </p:bgPr>
    </p:bg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35"/>
          <p:cNvSpPr/>
          <p:nvPr/>
        </p:nvSpPr>
        <p:spPr>
          <a:xfrm>
            <a:off x="0" y="401245"/>
            <a:ext cx="12192000" cy="5616900"/>
          </a:xfrm>
          <a:prstGeom prst="rect">
            <a:avLst/>
          </a:prstGeom>
          <a:gradFill>
            <a:gsLst>
              <a:gs pos="0">
                <a:schemeClr val="lt2"/>
              </a:gs>
              <a:gs pos="6800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35"/>
          <p:cNvSpPr/>
          <p:nvPr/>
        </p:nvSpPr>
        <p:spPr>
          <a:xfrm>
            <a:off x="-1" y="1240968"/>
            <a:ext cx="12192000" cy="5616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35"/>
          <p:cNvSpPr txBox="1"/>
          <p:nvPr>
            <p:ph idx="1" type="body"/>
          </p:nvPr>
        </p:nvSpPr>
        <p:spPr>
          <a:xfrm>
            <a:off x="259563" y="715842"/>
            <a:ext cx="11229300" cy="25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7" name="Google Shape;377;p35"/>
          <p:cNvSpPr txBox="1"/>
          <p:nvPr/>
        </p:nvSpPr>
        <p:spPr>
          <a:xfrm>
            <a:off x="257713" y="6440657"/>
            <a:ext cx="238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35"/>
          <p:cNvSpPr/>
          <p:nvPr/>
        </p:nvSpPr>
        <p:spPr>
          <a:xfrm>
            <a:off x="11357751" y="265429"/>
            <a:ext cx="1025700" cy="199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lt1">
                <a:alpha val="50196"/>
              </a:scheme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35"/>
          <p:cNvSpPr/>
          <p:nvPr/>
        </p:nvSpPr>
        <p:spPr>
          <a:xfrm>
            <a:off x="12191999" y="0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80" name="Google Shape;380;p35"/>
          <p:cNvGrpSpPr/>
          <p:nvPr/>
        </p:nvGrpSpPr>
        <p:grpSpPr>
          <a:xfrm>
            <a:off x="10899876" y="6540406"/>
            <a:ext cx="1120524" cy="177831"/>
            <a:chOff x="10829236" y="6536182"/>
            <a:chExt cx="1190780" cy="188981"/>
          </a:xfrm>
        </p:grpSpPr>
        <p:pic>
          <p:nvPicPr>
            <p:cNvPr descr="블랙, 어둠이(가) 표시된 사진&#10;&#10;AI 생성 콘텐츠는 정확하지 않을 수 있습니다." id="381" name="Google Shape;381;p35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043275" y="6538339"/>
              <a:ext cx="976741" cy="186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그래픽, 원, 상징, 클립아트이(가) 표시된 사진&#10;&#10;AI 생성 콘텐츠는 정확하지 않을 수 있습니다." id="382" name="Google Shape;382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829236" y="6536182"/>
              <a:ext cx="186825" cy="1868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83" name="Google Shape;383;p35"/>
          <p:cNvSpPr txBox="1"/>
          <p:nvPr/>
        </p:nvSpPr>
        <p:spPr>
          <a:xfrm>
            <a:off x="11467680" y="310662"/>
            <a:ext cx="67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구역 머리글">
  <p:cSld name="7_구역 머리글">
    <p:bg>
      <p:bgPr>
        <a:gradFill>
          <a:gsLst>
            <a:gs pos="0">
              <a:schemeClr val="accent2"/>
            </a:gs>
            <a:gs pos="79000">
              <a:schemeClr val="accent1"/>
            </a:gs>
            <a:gs pos="100000">
              <a:schemeClr val="lt2"/>
            </a:gs>
          </a:gsLst>
          <a:lin ang="0" scaled="0"/>
        </a:gradFill>
      </p:bgPr>
    </p:bg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36"/>
          <p:cNvSpPr/>
          <p:nvPr/>
        </p:nvSpPr>
        <p:spPr>
          <a:xfrm>
            <a:off x="0" y="401245"/>
            <a:ext cx="12192000" cy="5616900"/>
          </a:xfrm>
          <a:prstGeom prst="rect">
            <a:avLst/>
          </a:prstGeom>
          <a:gradFill>
            <a:gsLst>
              <a:gs pos="0">
                <a:schemeClr val="lt2"/>
              </a:gs>
              <a:gs pos="6800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블랙, 어둠이(가) 표시된 사진&#10;&#10;AI 생성 콘텐츠는 정확하지 않을 수 있습니다." id="386" name="Google Shape;386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957547" y="6424035"/>
            <a:ext cx="976741" cy="186824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36"/>
          <p:cNvSpPr/>
          <p:nvPr/>
        </p:nvSpPr>
        <p:spPr>
          <a:xfrm>
            <a:off x="0" y="1240968"/>
            <a:ext cx="12192000" cy="5616900"/>
          </a:xfrm>
          <a:prstGeom prst="rect">
            <a:avLst/>
          </a:prstGeom>
          <a:solidFill>
            <a:srgbClr val="F5F8F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88" name="Google Shape;388;p36"/>
          <p:cNvGrpSpPr/>
          <p:nvPr/>
        </p:nvGrpSpPr>
        <p:grpSpPr>
          <a:xfrm>
            <a:off x="10899876" y="6540406"/>
            <a:ext cx="1120524" cy="177831"/>
            <a:chOff x="10829236" y="6536182"/>
            <a:chExt cx="1190780" cy="188981"/>
          </a:xfrm>
        </p:grpSpPr>
        <p:pic>
          <p:nvPicPr>
            <p:cNvPr descr="블랙, 어둠이(가) 표시된 사진&#10;&#10;AI 생성 콘텐츠는 정확하지 않을 수 있습니다." id="389" name="Google Shape;389;p36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043275" y="6538339"/>
              <a:ext cx="976741" cy="186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그래픽, 원, 상징, 클립아트이(가) 표시된 사진&#10;&#10;AI 생성 콘텐츠는 정확하지 않을 수 있습니다." id="390" name="Google Shape;390;p3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829236" y="6536182"/>
              <a:ext cx="186825" cy="1868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91" name="Google Shape;391;p36"/>
          <p:cNvSpPr/>
          <p:nvPr/>
        </p:nvSpPr>
        <p:spPr>
          <a:xfrm>
            <a:off x="11357751" y="265429"/>
            <a:ext cx="1025700" cy="199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lt1">
                <a:alpha val="50196"/>
              </a:scheme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p36"/>
          <p:cNvSpPr/>
          <p:nvPr/>
        </p:nvSpPr>
        <p:spPr>
          <a:xfrm>
            <a:off x="12191999" y="0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3" name="Google Shape;393;p36"/>
          <p:cNvSpPr txBox="1"/>
          <p:nvPr>
            <p:ph idx="1" type="body"/>
          </p:nvPr>
        </p:nvSpPr>
        <p:spPr>
          <a:xfrm>
            <a:off x="259563" y="715842"/>
            <a:ext cx="11229300" cy="25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4" name="Google Shape;394;p36"/>
          <p:cNvSpPr txBox="1"/>
          <p:nvPr/>
        </p:nvSpPr>
        <p:spPr>
          <a:xfrm>
            <a:off x="257713" y="6440657"/>
            <a:ext cx="238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Google Shape;395;p36"/>
          <p:cNvSpPr txBox="1"/>
          <p:nvPr/>
        </p:nvSpPr>
        <p:spPr>
          <a:xfrm>
            <a:off x="11467680" y="310662"/>
            <a:ext cx="67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구역 머리글">
  <p:cSld name="6_구역 머리글">
    <p:bg>
      <p:bgPr>
        <a:gradFill>
          <a:gsLst>
            <a:gs pos="0">
              <a:schemeClr val="accent2"/>
            </a:gs>
            <a:gs pos="20000">
              <a:schemeClr val="accent1"/>
            </a:gs>
            <a:gs pos="60000">
              <a:schemeClr val="lt2"/>
            </a:gs>
            <a:gs pos="100000">
              <a:schemeClr val="lt2"/>
            </a:gs>
          </a:gsLst>
          <a:lin ang="0" scaled="0"/>
        </a:gradFill>
      </p:bgPr>
    </p:bg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37"/>
          <p:cNvSpPr/>
          <p:nvPr/>
        </p:nvSpPr>
        <p:spPr>
          <a:xfrm>
            <a:off x="0" y="380183"/>
            <a:ext cx="12192000" cy="6484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98" name="Google Shape;398;p37"/>
          <p:cNvGrpSpPr/>
          <p:nvPr/>
        </p:nvGrpSpPr>
        <p:grpSpPr>
          <a:xfrm>
            <a:off x="10899876" y="6540406"/>
            <a:ext cx="1120524" cy="177831"/>
            <a:chOff x="10829236" y="6536182"/>
            <a:chExt cx="1190780" cy="188981"/>
          </a:xfrm>
        </p:grpSpPr>
        <p:pic>
          <p:nvPicPr>
            <p:cNvPr descr="블랙, 어둠이(가) 표시된 사진&#10;&#10;AI 생성 콘텐츠는 정확하지 않을 수 있습니다." id="399" name="Google Shape;399;p37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043275" y="6538339"/>
              <a:ext cx="976741" cy="186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그래픽, 원, 상징, 클립아트이(가) 표시된 사진&#10;&#10;AI 생성 콘텐츠는 정확하지 않을 수 있습니다." id="400" name="Google Shape;400;p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829236" y="6536182"/>
              <a:ext cx="186825" cy="1868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01" name="Google Shape;401;p37"/>
          <p:cNvSpPr/>
          <p:nvPr/>
        </p:nvSpPr>
        <p:spPr>
          <a:xfrm>
            <a:off x="11357751" y="265429"/>
            <a:ext cx="1025700" cy="199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lt1">
                <a:alpha val="50196"/>
              </a:scheme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p37"/>
          <p:cNvSpPr/>
          <p:nvPr/>
        </p:nvSpPr>
        <p:spPr>
          <a:xfrm>
            <a:off x="12192000" y="-186267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p37"/>
          <p:cNvSpPr txBox="1"/>
          <p:nvPr/>
        </p:nvSpPr>
        <p:spPr>
          <a:xfrm>
            <a:off x="257713" y="6440657"/>
            <a:ext cx="238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p37"/>
          <p:cNvSpPr txBox="1"/>
          <p:nvPr/>
        </p:nvSpPr>
        <p:spPr>
          <a:xfrm>
            <a:off x="11467680" y="310662"/>
            <a:ext cx="67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콘텐츠 2개">
  <p:cSld name="1_콘텐츠 2개">
    <p:bg>
      <p:bgPr>
        <a:solidFill>
          <a:schemeClr val="lt1"/>
        </a:solidFill>
      </p:bgPr>
    </p:bg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38"/>
          <p:cNvSpPr/>
          <p:nvPr/>
        </p:nvSpPr>
        <p:spPr>
          <a:xfrm>
            <a:off x="11357751" y="265429"/>
            <a:ext cx="1025700" cy="199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rgbClr val="BFBFBF">
                <a:alpha val="50196"/>
              </a:srgb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로고, 그래픽, 상징, 디자인이(가) 표시된 사진&#10;&#10;AI 생성 콘텐츠는 정확하지 않을 수 있습니다." id="407" name="Google Shape;407;p38"/>
          <p:cNvPicPr preferRelativeResize="0"/>
          <p:nvPr/>
        </p:nvPicPr>
        <p:blipFill rotWithShape="1">
          <a:blip r:embed="rId2">
            <a:alphaModFix amt="50000"/>
          </a:blip>
          <a:srcRect b="0" l="0" r="0" t="0"/>
          <a:stretch/>
        </p:blipFill>
        <p:spPr>
          <a:xfrm>
            <a:off x="0" y="1271591"/>
            <a:ext cx="5627185" cy="5592305"/>
          </a:xfrm>
          <a:prstGeom prst="rect">
            <a:avLst/>
          </a:prstGeom>
          <a:noFill/>
          <a:ln>
            <a:noFill/>
          </a:ln>
        </p:spPr>
      </p:pic>
      <p:sp>
        <p:nvSpPr>
          <p:cNvPr id="408" name="Google Shape;408;p38"/>
          <p:cNvSpPr txBox="1"/>
          <p:nvPr/>
        </p:nvSpPr>
        <p:spPr>
          <a:xfrm>
            <a:off x="257713" y="6440657"/>
            <a:ext cx="238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09" name="Google Shape;409;p38"/>
          <p:cNvGrpSpPr/>
          <p:nvPr/>
        </p:nvGrpSpPr>
        <p:grpSpPr>
          <a:xfrm>
            <a:off x="6285346" y="3259826"/>
            <a:ext cx="620333" cy="169201"/>
            <a:chOff x="6285346" y="3603282"/>
            <a:chExt cx="620333" cy="169201"/>
          </a:xfrm>
        </p:grpSpPr>
        <p:sp>
          <p:nvSpPr>
            <p:cNvPr id="410" name="Google Shape;410;p38"/>
            <p:cNvSpPr/>
            <p:nvPr/>
          </p:nvSpPr>
          <p:spPr>
            <a:xfrm>
              <a:off x="6285346" y="3603283"/>
              <a:ext cx="169200" cy="169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1" name="Google Shape;411;p38"/>
            <p:cNvSpPr/>
            <p:nvPr/>
          </p:nvSpPr>
          <p:spPr>
            <a:xfrm>
              <a:off x="6509679" y="3603282"/>
              <a:ext cx="396000" cy="169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2" name="Google Shape;412;p38"/>
          <p:cNvSpPr txBox="1"/>
          <p:nvPr/>
        </p:nvSpPr>
        <p:spPr>
          <a:xfrm>
            <a:off x="388887" y="264409"/>
            <a:ext cx="24558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ko-K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Experiencing AI Native Factory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13" name="Google Shape;413;p38"/>
          <p:cNvCxnSpPr/>
          <p:nvPr/>
        </p:nvCxnSpPr>
        <p:spPr>
          <a:xfrm>
            <a:off x="2939143" y="361359"/>
            <a:ext cx="717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0"/>
            <a:headEnd len="sm" w="sm" type="none"/>
            <a:tailEnd len="sm" w="sm" type="none"/>
          </a:ln>
        </p:spPr>
      </p:cxnSp>
      <p:sp>
        <p:nvSpPr>
          <p:cNvPr id="414" name="Google Shape;414;p38"/>
          <p:cNvSpPr/>
          <p:nvPr/>
        </p:nvSpPr>
        <p:spPr>
          <a:xfrm>
            <a:off x="10198968" y="269361"/>
            <a:ext cx="1025700" cy="19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5" name="Google Shape;415;p38"/>
          <p:cNvSpPr/>
          <p:nvPr/>
        </p:nvSpPr>
        <p:spPr>
          <a:xfrm>
            <a:off x="12192000" y="0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38"/>
          <p:cNvSpPr/>
          <p:nvPr/>
        </p:nvSpPr>
        <p:spPr>
          <a:xfrm>
            <a:off x="-840881" y="0"/>
            <a:ext cx="670800" cy="670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p38"/>
          <p:cNvSpPr/>
          <p:nvPr/>
        </p:nvSpPr>
        <p:spPr>
          <a:xfrm>
            <a:off x="-840881" y="725424"/>
            <a:ext cx="670800" cy="67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p38"/>
          <p:cNvSpPr/>
          <p:nvPr/>
        </p:nvSpPr>
        <p:spPr>
          <a:xfrm>
            <a:off x="-840881" y="1451275"/>
            <a:ext cx="670800" cy="670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밝은 배경에서 가디원 관련 내용에서 강조시 제한적으로 사용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p38"/>
          <p:cNvSpPr/>
          <p:nvPr/>
        </p:nvSpPr>
        <p:spPr>
          <a:xfrm>
            <a:off x="-840881" y="2176699"/>
            <a:ext cx="670800" cy="670800"/>
          </a:xfrm>
          <a:prstGeom prst="rect">
            <a:avLst/>
          </a:prstGeom>
          <a:solidFill>
            <a:srgbClr val="FFF79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어두운 배경에서 강조시에만 제한적으로 사용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38"/>
          <p:cNvSpPr txBox="1"/>
          <p:nvPr/>
        </p:nvSpPr>
        <p:spPr>
          <a:xfrm>
            <a:off x="11467680" y="310662"/>
            <a:ext cx="67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콘텐츠 2개">
  <p:cSld name="3_콘텐츠 2개">
    <p:bg>
      <p:bgPr>
        <a:gradFill>
          <a:gsLst>
            <a:gs pos="0">
              <a:srgbClr val="FFB199"/>
            </a:gs>
            <a:gs pos="21000">
              <a:schemeClr val="accent3"/>
            </a:gs>
            <a:gs pos="60000">
              <a:srgbClr val="E85869"/>
            </a:gs>
            <a:gs pos="100000">
              <a:srgbClr val="E85869"/>
            </a:gs>
          </a:gsLst>
          <a:lin ang="10800000" scaled="0"/>
        </a:gradFill>
      </p:bgPr>
    </p:bg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39"/>
          <p:cNvSpPr/>
          <p:nvPr/>
        </p:nvSpPr>
        <p:spPr>
          <a:xfrm>
            <a:off x="11357751" y="265429"/>
            <a:ext cx="1025700" cy="199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1">
                <a:alpha val="50196"/>
              </a:scheme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p39"/>
          <p:cNvSpPr/>
          <p:nvPr/>
        </p:nvSpPr>
        <p:spPr>
          <a:xfrm rot="-5400000">
            <a:off x="2982750" y="-2351250"/>
            <a:ext cx="6226500" cy="121920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39"/>
          <p:cNvSpPr/>
          <p:nvPr/>
        </p:nvSpPr>
        <p:spPr>
          <a:xfrm>
            <a:off x="12192000" y="0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25" name="Google Shape;425;p39"/>
          <p:cNvGrpSpPr/>
          <p:nvPr/>
        </p:nvGrpSpPr>
        <p:grpSpPr>
          <a:xfrm>
            <a:off x="10899876" y="6540406"/>
            <a:ext cx="1120524" cy="177831"/>
            <a:chOff x="10829236" y="6536182"/>
            <a:chExt cx="1190780" cy="188981"/>
          </a:xfrm>
        </p:grpSpPr>
        <p:pic>
          <p:nvPicPr>
            <p:cNvPr descr="블랙, 어둠이(가) 표시된 사진&#10;&#10;AI 생성 콘텐츠는 정확하지 않을 수 있습니다." id="426" name="Google Shape;426;p39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043275" y="6538339"/>
              <a:ext cx="976741" cy="186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그래픽, 원, 상징, 클립아트이(가) 표시된 사진&#10;&#10;AI 생성 콘텐츠는 정확하지 않을 수 있습니다." id="427" name="Google Shape;427;p3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829236" y="6536182"/>
              <a:ext cx="186825" cy="1868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28" name="Google Shape;428;p39"/>
          <p:cNvSpPr txBox="1"/>
          <p:nvPr/>
        </p:nvSpPr>
        <p:spPr>
          <a:xfrm>
            <a:off x="257713" y="6440657"/>
            <a:ext cx="238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" name="Google Shape;429;p39"/>
          <p:cNvSpPr txBox="1"/>
          <p:nvPr/>
        </p:nvSpPr>
        <p:spPr>
          <a:xfrm>
            <a:off x="11467680" y="310662"/>
            <a:ext cx="67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콘텐츠 2개">
  <p:cSld name="2_콘텐츠 2개">
    <p:bg>
      <p:bgPr>
        <a:gradFill>
          <a:gsLst>
            <a:gs pos="0">
              <a:srgbClr val="FFB199"/>
            </a:gs>
            <a:gs pos="20000">
              <a:schemeClr val="accent3"/>
            </a:gs>
            <a:gs pos="59000">
              <a:srgbClr val="E85869"/>
            </a:gs>
            <a:gs pos="100000">
              <a:srgbClr val="E85869"/>
            </a:gs>
          </a:gsLst>
          <a:lin ang="10800000" scaled="0"/>
        </a:gradFill>
      </p:bgPr>
    </p:bg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40"/>
          <p:cNvSpPr/>
          <p:nvPr/>
        </p:nvSpPr>
        <p:spPr>
          <a:xfrm>
            <a:off x="11357751" y="265429"/>
            <a:ext cx="1025700" cy="199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1">
                <a:alpha val="50196"/>
              </a:scheme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p40"/>
          <p:cNvSpPr/>
          <p:nvPr/>
        </p:nvSpPr>
        <p:spPr>
          <a:xfrm>
            <a:off x="0" y="396501"/>
            <a:ext cx="12192000" cy="5616900"/>
          </a:xfrm>
          <a:prstGeom prst="rect">
            <a:avLst/>
          </a:prstGeom>
          <a:gradFill>
            <a:gsLst>
              <a:gs pos="0">
                <a:srgbClr val="AB1500"/>
              </a:gs>
              <a:gs pos="45000">
                <a:srgbClr val="AB1500">
                  <a:alpha val="0"/>
                </a:srgbClr>
              </a:gs>
              <a:gs pos="100000">
                <a:srgbClr val="AB1500">
                  <a:alpha val="0"/>
                </a:srgbClr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Google Shape;433;p40"/>
          <p:cNvSpPr/>
          <p:nvPr/>
        </p:nvSpPr>
        <p:spPr>
          <a:xfrm>
            <a:off x="0" y="1247948"/>
            <a:ext cx="12192000" cy="5616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4" name="Google Shape;434;p40"/>
          <p:cNvSpPr/>
          <p:nvPr/>
        </p:nvSpPr>
        <p:spPr>
          <a:xfrm>
            <a:off x="12192000" y="0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35" name="Google Shape;435;p40"/>
          <p:cNvGrpSpPr/>
          <p:nvPr/>
        </p:nvGrpSpPr>
        <p:grpSpPr>
          <a:xfrm>
            <a:off x="10899876" y="6540406"/>
            <a:ext cx="1120524" cy="177831"/>
            <a:chOff x="10829236" y="6536182"/>
            <a:chExt cx="1190780" cy="188981"/>
          </a:xfrm>
        </p:grpSpPr>
        <p:pic>
          <p:nvPicPr>
            <p:cNvPr descr="블랙, 어둠이(가) 표시된 사진&#10;&#10;AI 생성 콘텐츠는 정확하지 않을 수 있습니다." id="436" name="Google Shape;436;p40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043275" y="6538339"/>
              <a:ext cx="976741" cy="186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그래픽, 원, 상징, 클립아트이(가) 표시된 사진&#10;&#10;AI 생성 콘텐츠는 정확하지 않을 수 있습니다." id="437" name="Google Shape;437;p4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829236" y="6536182"/>
              <a:ext cx="186825" cy="1868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38" name="Google Shape;438;p40"/>
          <p:cNvSpPr txBox="1"/>
          <p:nvPr>
            <p:ph idx="1" type="body"/>
          </p:nvPr>
        </p:nvSpPr>
        <p:spPr>
          <a:xfrm>
            <a:off x="259563" y="715842"/>
            <a:ext cx="11229300" cy="25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9" name="Google Shape;439;p40"/>
          <p:cNvSpPr txBox="1"/>
          <p:nvPr/>
        </p:nvSpPr>
        <p:spPr>
          <a:xfrm>
            <a:off x="257713" y="6440657"/>
            <a:ext cx="238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p40"/>
          <p:cNvSpPr txBox="1"/>
          <p:nvPr/>
        </p:nvSpPr>
        <p:spPr>
          <a:xfrm>
            <a:off x="11467680" y="310662"/>
            <a:ext cx="67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콘텐츠 2개">
  <p:cSld name="7_콘텐츠 2개">
    <p:bg>
      <p:bgPr>
        <a:gradFill>
          <a:gsLst>
            <a:gs pos="0">
              <a:srgbClr val="FFB199"/>
            </a:gs>
            <a:gs pos="19000">
              <a:schemeClr val="accent3"/>
            </a:gs>
            <a:gs pos="59000">
              <a:srgbClr val="E85869"/>
            </a:gs>
            <a:gs pos="100000">
              <a:srgbClr val="E85869"/>
            </a:gs>
          </a:gsLst>
          <a:lin ang="10800000" scaled="0"/>
        </a:gradFill>
      </p:bgPr>
    </p:bg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41"/>
          <p:cNvSpPr/>
          <p:nvPr/>
        </p:nvSpPr>
        <p:spPr>
          <a:xfrm>
            <a:off x="0" y="396501"/>
            <a:ext cx="12192000" cy="5616900"/>
          </a:xfrm>
          <a:prstGeom prst="rect">
            <a:avLst/>
          </a:prstGeom>
          <a:gradFill>
            <a:gsLst>
              <a:gs pos="0">
                <a:srgbClr val="AB1500"/>
              </a:gs>
              <a:gs pos="45000">
                <a:srgbClr val="AB1500">
                  <a:alpha val="0"/>
                </a:srgbClr>
              </a:gs>
              <a:gs pos="100000">
                <a:srgbClr val="AB1500">
                  <a:alpha val="0"/>
                </a:srgbClr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3" name="Google Shape;443;p41"/>
          <p:cNvSpPr/>
          <p:nvPr/>
        </p:nvSpPr>
        <p:spPr>
          <a:xfrm>
            <a:off x="11357751" y="265429"/>
            <a:ext cx="1025700" cy="199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1">
                <a:alpha val="50196"/>
              </a:scheme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41"/>
          <p:cNvSpPr/>
          <p:nvPr/>
        </p:nvSpPr>
        <p:spPr>
          <a:xfrm>
            <a:off x="0" y="1247948"/>
            <a:ext cx="12192000" cy="5616900"/>
          </a:xfrm>
          <a:prstGeom prst="rect">
            <a:avLst/>
          </a:prstGeom>
          <a:solidFill>
            <a:srgbClr val="F5F9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5" name="Google Shape;445;p41"/>
          <p:cNvSpPr txBox="1"/>
          <p:nvPr/>
        </p:nvSpPr>
        <p:spPr>
          <a:xfrm>
            <a:off x="257713" y="6440657"/>
            <a:ext cx="238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6" name="Google Shape;446;p41"/>
          <p:cNvSpPr/>
          <p:nvPr/>
        </p:nvSpPr>
        <p:spPr>
          <a:xfrm>
            <a:off x="12192000" y="-268736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47" name="Google Shape;447;p41"/>
          <p:cNvGrpSpPr/>
          <p:nvPr/>
        </p:nvGrpSpPr>
        <p:grpSpPr>
          <a:xfrm>
            <a:off x="10899876" y="6540406"/>
            <a:ext cx="1120524" cy="177831"/>
            <a:chOff x="10829236" y="6536182"/>
            <a:chExt cx="1190780" cy="188981"/>
          </a:xfrm>
        </p:grpSpPr>
        <p:pic>
          <p:nvPicPr>
            <p:cNvPr descr="블랙, 어둠이(가) 표시된 사진&#10;&#10;AI 생성 콘텐츠는 정확하지 않을 수 있습니다." id="448" name="Google Shape;448;p41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043275" y="6538339"/>
              <a:ext cx="976741" cy="186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그래픽, 원, 상징, 클립아트이(가) 표시된 사진&#10;&#10;AI 생성 콘텐츠는 정확하지 않을 수 있습니다." id="449" name="Google Shape;449;p4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829236" y="6536182"/>
              <a:ext cx="186825" cy="1868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50" name="Google Shape;450;p41"/>
          <p:cNvSpPr txBox="1"/>
          <p:nvPr>
            <p:ph idx="1" type="body"/>
          </p:nvPr>
        </p:nvSpPr>
        <p:spPr>
          <a:xfrm>
            <a:off x="259563" y="715842"/>
            <a:ext cx="11229300" cy="25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1" name="Google Shape;451;p41"/>
          <p:cNvSpPr txBox="1"/>
          <p:nvPr/>
        </p:nvSpPr>
        <p:spPr>
          <a:xfrm>
            <a:off x="11467680" y="310662"/>
            <a:ext cx="67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콘텐츠 2개">
  <p:cSld name="6_콘텐츠 2개">
    <p:bg>
      <p:bgPr>
        <a:gradFill>
          <a:gsLst>
            <a:gs pos="0">
              <a:srgbClr val="FFB199"/>
            </a:gs>
            <a:gs pos="19000">
              <a:schemeClr val="accent3"/>
            </a:gs>
            <a:gs pos="59000">
              <a:srgbClr val="E85869"/>
            </a:gs>
            <a:gs pos="100000">
              <a:srgbClr val="E85869"/>
            </a:gs>
          </a:gsLst>
          <a:lin ang="10800000" scaled="0"/>
        </a:gradFill>
      </p:bgPr>
    </p:bg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42"/>
          <p:cNvSpPr/>
          <p:nvPr/>
        </p:nvSpPr>
        <p:spPr>
          <a:xfrm>
            <a:off x="0" y="373203"/>
            <a:ext cx="12192000" cy="6484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Google Shape;454;p42"/>
          <p:cNvSpPr/>
          <p:nvPr/>
        </p:nvSpPr>
        <p:spPr>
          <a:xfrm>
            <a:off x="11357751" y="265429"/>
            <a:ext cx="1025700" cy="199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lt1">
                <a:alpha val="50196"/>
              </a:scheme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55" name="Google Shape;455;p42"/>
          <p:cNvGrpSpPr/>
          <p:nvPr/>
        </p:nvGrpSpPr>
        <p:grpSpPr>
          <a:xfrm>
            <a:off x="10899876" y="6540406"/>
            <a:ext cx="1120524" cy="177831"/>
            <a:chOff x="10829236" y="6536182"/>
            <a:chExt cx="1190780" cy="188981"/>
          </a:xfrm>
        </p:grpSpPr>
        <p:pic>
          <p:nvPicPr>
            <p:cNvPr descr="블랙, 어둠이(가) 표시된 사진&#10;&#10;AI 생성 콘텐츠는 정확하지 않을 수 있습니다." id="456" name="Google Shape;456;p42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043275" y="6538339"/>
              <a:ext cx="976741" cy="186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그래픽, 원, 상징, 클립아트이(가) 표시된 사진&#10;&#10;AI 생성 콘텐츠는 정확하지 않을 수 있습니다." id="457" name="Google Shape;457;p4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829236" y="6536182"/>
              <a:ext cx="186825" cy="1868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58" name="Google Shape;458;p42"/>
          <p:cNvSpPr/>
          <p:nvPr/>
        </p:nvSpPr>
        <p:spPr>
          <a:xfrm>
            <a:off x="12192000" y="-268736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9" name="Google Shape;459;p42"/>
          <p:cNvSpPr txBox="1"/>
          <p:nvPr/>
        </p:nvSpPr>
        <p:spPr>
          <a:xfrm>
            <a:off x="257713" y="6440657"/>
            <a:ext cx="238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0" name="Google Shape;460;p42"/>
          <p:cNvSpPr txBox="1"/>
          <p:nvPr/>
        </p:nvSpPr>
        <p:spPr>
          <a:xfrm>
            <a:off x="11467680" y="310662"/>
            <a:ext cx="67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콘텐츠 2개">
  <p:cSld name="5_콘텐츠 2개">
    <p:bg>
      <p:bgPr>
        <a:solidFill>
          <a:schemeClr val="lt1"/>
        </a:solidFill>
      </p:bgPr>
    </p:bg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2" name="Google Shape;462;p4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292812" y="587836"/>
            <a:ext cx="552506" cy="552506"/>
          </a:xfrm>
          <a:prstGeom prst="rect">
            <a:avLst/>
          </a:prstGeom>
          <a:noFill/>
          <a:ln>
            <a:noFill/>
          </a:ln>
        </p:spPr>
      </p:pic>
      <p:sp>
        <p:nvSpPr>
          <p:cNvPr id="463" name="Google Shape;463;p43"/>
          <p:cNvSpPr txBox="1"/>
          <p:nvPr/>
        </p:nvSpPr>
        <p:spPr>
          <a:xfrm>
            <a:off x="3563255" y="2492589"/>
            <a:ext cx="5065500" cy="270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b="1" i="0" lang="ko-KR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  <a:endParaRPr b="1" i="0" sz="8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" name="Google Shape;464;p43"/>
          <p:cNvSpPr txBox="1"/>
          <p:nvPr/>
        </p:nvSpPr>
        <p:spPr>
          <a:xfrm>
            <a:off x="3788225" y="4167691"/>
            <a:ext cx="21384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ko-K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contact@onepredict.com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p43"/>
          <p:cNvSpPr/>
          <p:nvPr/>
        </p:nvSpPr>
        <p:spPr>
          <a:xfrm>
            <a:off x="3803216" y="3851799"/>
            <a:ext cx="169200" cy="169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6" name="Google Shape;466;p43"/>
          <p:cNvSpPr/>
          <p:nvPr/>
        </p:nvSpPr>
        <p:spPr>
          <a:xfrm>
            <a:off x="4027549" y="3851798"/>
            <a:ext cx="396000" cy="1692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7" name="Google Shape;467;p43"/>
          <p:cNvSpPr txBox="1"/>
          <p:nvPr/>
        </p:nvSpPr>
        <p:spPr>
          <a:xfrm>
            <a:off x="10136651" y="242865"/>
            <a:ext cx="1708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ko-K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www.onepredict.ai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68" name="Google Shape;468;p43"/>
          <p:cNvCxnSpPr/>
          <p:nvPr/>
        </p:nvCxnSpPr>
        <p:spPr>
          <a:xfrm>
            <a:off x="2951403" y="361359"/>
            <a:ext cx="72855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0"/>
            <a:headEnd len="sm" w="sm" type="none"/>
            <a:tailEnd len="sm" w="sm" type="none"/>
          </a:ln>
        </p:spPr>
      </p:cxnSp>
      <p:sp>
        <p:nvSpPr>
          <p:cNvPr id="469" name="Google Shape;469;p43"/>
          <p:cNvSpPr txBox="1"/>
          <p:nvPr/>
        </p:nvSpPr>
        <p:spPr>
          <a:xfrm>
            <a:off x="388887" y="264409"/>
            <a:ext cx="24558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ko-K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Experiencing AI Native Factory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enerated (h614bd7eb66d0f4a7_24_0)">
  <p:cSld name="Generated (h614bd7eb66d0f4a7_24_0)"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구역 머리글">
  <p:cSld name="구역 머리글">
    <p:bg>
      <p:bgPr>
        <a:gradFill>
          <a:gsLst>
            <a:gs pos="0">
              <a:schemeClr val="accent1"/>
            </a:gs>
            <a:gs pos="60000">
              <a:schemeClr val="lt2"/>
            </a:gs>
            <a:gs pos="100000">
              <a:schemeClr val="lt2"/>
            </a:gs>
          </a:gsLst>
          <a:lin ang="2700000" scaled="0"/>
        </a:gradFill>
      </p:bgPr>
    </p:bg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일렉트릭 블루, 블루, 스크린샷, 마조렐 블루이(가) 표시된 사진&#10;&#10;AI 생성 콘텐츠는 정확하지 않을 수 있습니다." id="473" name="Google Shape;473;p46"/>
          <p:cNvPicPr preferRelativeResize="0"/>
          <p:nvPr/>
        </p:nvPicPr>
        <p:blipFill rotWithShape="1">
          <a:blip r:embed="rId2">
            <a:alphaModFix amt="33000"/>
          </a:blip>
          <a:srcRect b="0" l="49582" r="3274" t="0"/>
          <a:stretch/>
        </p:blipFill>
        <p:spPr>
          <a:xfrm>
            <a:off x="1" y="-1"/>
            <a:ext cx="12192000" cy="6857987"/>
          </a:xfrm>
          <a:prstGeom prst="rect">
            <a:avLst/>
          </a:prstGeom>
          <a:noFill/>
          <a:ln>
            <a:noFill/>
          </a:ln>
        </p:spPr>
      </p:pic>
      <p:sp>
        <p:nvSpPr>
          <p:cNvPr id="474" name="Google Shape;474;p46"/>
          <p:cNvSpPr/>
          <p:nvPr/>
        </p:nvSpPr>
        <p:spPr>
          <a:xfrm rot="-5400000">
            <a:off x="2982750" y="-2351250"/>
            <a:ext cx="6226500" cy="121920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75" name="Google Shape;475;p46"/>
          <p:cNvGrpSpPr/>
          <p:nvPr/>
        </p:nvGrpSpPr>
        <p:grpSpPr>
          <a:xfrm>
            <a:off x="10899876" y="6540406"/>
            <a:ext cx="1120524" cy="177831"/>
            <a:chOff x="10829236" y="6536182"/>
            <a:chExt cx="1190780" cy="188981"/>
          </a:xfrm>
        </p:grpSpPr>
        <p:pic>
          <p:nvPicPr>
            <p:cNvPr descr="블랙, 어둠이(가) 표시된 사진&#10;&#10;AI 생성 콘텐츠는 정확하지 않을 수 있습니다." id="476" name="Google Shape;476;p4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043275" y="6538339"/>
              <a:ext cx="976741" cy="186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그래픽, 원, 상징, 클립아트이(가) 표시된 사진&#10;&#10;AI 생성 콘텐츠는 정확하지 않을 수 있습니다." id="477" name="Google Shape;477;p4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829236" y="6536182"/>
              <a:ext cx="186825" cy="1868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78" name="Google Shape;478;p46"/>
          <p:cNvSpPr/>
          <p:nvPr/>
        </p:nvSpPr>
        <p:spPr>
          <a:xfrm>
            <a:off x="11357751" y="265429"/>
            <a:ext cx="1025700" cy="199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1">
                <a:alpha val="50196"/>
              </a:scheme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9" name="Google Shape;479;p46"/>
          <p:cNvSpPr/>
          <p:nvPr/>
        </p:nvSpPr>
        <p:spPr>
          <a:xfrm>
            <a:off x="12192000" y="-82361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0" name="Google Shape;480;p46"/>
          <p:cNvSpPr txBox="1"/>
          <p:nvPr/>
        </p:nvSpPr>
        <p:spPr>
          <a:xfrm>
            <a:off x="257713" y="6440657"/>
            <a:ext cx="238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1" name="Google Shape;481;p46"/>
          <p:cNvSpPr txBox="1"/>
          <p:nvPr/>
        </p:nvSpPr>
        <p:spPr>
          <a:xfrm>
            <a:off x="11467680" y="310662"/>
            <a:ext cx="67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제목 슬라이드">
  <p:cSld name="2_제목 슬라이드">
    <p:bg>
      <p:bgPr>
        <a:solidFill>
          <a:schemeClr val="lt1"/>
        </a:solidFill>
      </p:bgPr>
    </p:bg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47"/>
          <p:cNvSpPr txBox="1"/>
          <p:nvPr/>
        </p:nvSpPr>
        <p:spPr>
          <a:xfrm>
            <a:off x="388887" y="264409"/>
            <a:ext cx="24558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ko-K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Experiencing AI Native Factory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84" name="Google Shape;484;p47"/>
          <p:cNvCxnSpPr/>
          <p:nvPr/>
        </p:nvCxnSpPr>
        <p:spPr>
          <a:xfrm>
            <a:off x="2939143" y="361359"/>
            <a:ext cx="717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0"/>
            <a:headEnd len="sm" w="sm" type="none"/>
            <a:tailEnd len="sm" w="sm" type="none"/>
          </a:ln>
        </p:spPr>
      </p:cxnSp>
      <p:pic>
        <p:nvPicPr>
          <p:cNvPr descr="로고, 그래픽, 상징, 디자인이(가) 표시된 사진&#10;&#10;AI 생성 콘텐츠는 정확하지 않을 수 있습니다." id="485" name="Google Shape;485;p4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1271591"/>
            <a:ext cx="5627185" cy="5592305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Google Shape;486;p47"/>
          <p:cNvSpPr/>
          <p:nvPr/>
        </p:nvSpPr>
        <p:spPr>
          <a:xfrm>
            <a:off x="-840881" y="0"/>
            <a:ext cx="670800" cy="670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7" name="Google Shape;487;p47"/>
          <p:cNvSpPr/>
          <p:nvPr/>
        </p:nvSpPr>
        <p:spPr>
          <a:xfrm>
            <a:off x="-840881" y="725424"/>
            <a:ext cx="670800" cy="67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8" name="Google Shape;488;p47"/>
          <p:cNvSpPr/>
          <p:nvPr/>
        </p:nvSpPr>
        <p:spPr>
          <a:xfrm>
            <a:off x="-840881" y="1466355"/>
            <a:ext cx="670800" cy="67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밝은 상관없이 회사 관련 내용에서 강조시 제한적으로 사용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9" name="Google Shape;489;p47"/>
          <p:cNvSpPr/>
          <p:nvPr/>
        </p:nvSpPr>
        <p:spPr>
          <a:xfrm>
            <a:off x="-840881" y="2207286"/>
            <a:ext cx="670800" cy="670800"/>
          </a:xfrm>
          <a:prstGeom prst="rect">
            <a:avLst/>
          </a:prstGeom>
          <a:solidFill>
            <a:srgbClr val="FFF79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어두운 배경에서 강조시에만 제한적으로 사용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0" name="Google Shape;490;p47"/>
          <p:cNvSpPr/>
          <p:nvPr/>
        </p:nvSpPr>
        <p:spPr>
          <a:xfrm>
            <a:off x="12192000" y="-268736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1" name="Google Shape;491;p47"/>
          <p:cNvSpPr/>
          <p:nvPr/>
        </p:nvSpPr>
        <p:spPr>
          <a:xfrm>
            <a:off x="10198968" y="269361"/>
            <a:ext cx="1025700" cy="19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2" name="Google Shape;492;p47"/>
          <p:cNvSpPr/>
          <p:nvPr/>
        </p:nvSpPr>
        <p:spPr>
          <a:xfrm>
            <a:off x="11357751" y="265429"/>
            <a:ext cx="1025700" cy="199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rgbClr val="BFBFBF">
                <a:alpha val="50196"/>
              </a:srgb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3" name="Google Shape;493;p47"/>
          <p:cNvSpPr txBox="1"/>
          <p:nvPr/>
        </p:nvSpPr>
        <p:spPr>
          <a:xfrm>
            <a:off x="11467680" y="310662"/>
            <a:ext cx="67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4" name="Google Shape;494;p47"/>
          <p:cNvSpPr/>
          <p:nvPr/>
        </p:nvSpPr>
        <p:spPr>
          <a:xfrm>
            <a:off x="12192000" y="-116896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콘텐츠 2개">
  <p:cSld name="4_콘텐츠 2개">
    <p:bg>
      <p:bgPr>
        <a:solidFill>
          <a:schemeClr val="lt1"/>
        </a:solidFill>
      </p:bgPr>
    </p:bg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로고, 그래픽, 상징, 디자인이(가) 표시된 사진&#10;&#10;AI 생성 콘텐츠는 정확하지 않을 수 있습니다." id="496" name="Google Shape;496;p48"/>
          <p:cNvPicPr preferRelativeResize="0"/>
          <p:nvPr/>
        </p:nvPicPr>
        <p:blipFill rotWithShape="1">
          <a:blip r:embed="rId2">
            <a:alphaModFix amt="50000"/>
          </a:blip>
          <a:srcRect b="0" l="0" r="0" t="0"/>
          <a:stretch/>
        </p:blipFill>
        <p:spPr>
          <a:xfrm>
            <a:off x="0" y="1271591"/>
            <a:ext cx="5627185" cy="5592305"/>
          </a:xfrm>
          <a:prstGeom prst="rect">
            <a:avLst/>
          </a:prstGeom>
          <a:noFill/>
          <a:ln>
            <a:noFill/>
          </a:ln>
        </p:spPr>
      </p:pic>
      <p:sp>
        <p:nvSpPr>
          <p:cNvPr id="497" name="Google Shape;497;p48"/>
          <p:cNvSpPr txBox="1"/>
          <p:nvPr/>
        </p:nvSpPr>
        <p:spPr>
          <a:xfrm>
            <a:off x="257713" y="6440657"/>
            <a:ext cx="238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98" name="Google Shape;498;p48"/>
          <p:cNvGrpSpPr/>
          <p:nvPr/>
        </p:nvGrpSpPr>
        <p:grpSpPr>
          <a:xfrm>
            <a:off x="6285346" y="3259826"/>
            <a:ext cx="620333" cy="169201"/>
            <a:chOff x="6285346" y="3603282"/>
            <a:chExt cx="620333" cy="169201"/>
          </a:xfrm>
        </p:grpSpPr>
        <p:sp>
          <p:nvSpPr>
            <p:cNvPr id="499" name="Google Shape;499;p48"/>
            <p:cNvSpPr/>
            <p:nvPr/>
          </p:nvSpPr>
          <p:spPr>
            <a:xfrm>
              <a:off x="6285346" y="3603283"/>
              <a:ext cx="169200" cy="169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" name="Google Shape;500;p48"/>
            <p:cNvSpPr/>
            <p:nvPr/>
          </p:nvSpPr>
          <p:spPr>
            <a:xfrm>
              <a:off x="6509679" y="3603282"/>
              <a:ext cx="396000" cy="169200"/>
            </a:xfrm>
            <a:prstGeom prst="round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01" name="Google Shape;501;p48"/>
          <p:cNvSpPr txBox="1"/>
          <p:nvPr/>
        </p:nvSpPr>
        <p:spPr>
          <a:xfrm>
            <a:off x="388887" y="264409"/>
            <a:ext cx="24558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ko-K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Experiencing AI Native Factory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02" name="Google Shape;502;p48"/>
          <p:cNvCxnSpPr/>
          <p:nvPr/>
        </p:nvCxnSpPr>
        <p:spPr>
          <a:xfrm>
            <a:off x="2939143" y="361359"/>
            <a:ext cx="717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0"/>
            <a:headEnd len="sm" w="sm" type="none"/>
            <a:tailEnd len="sm" w="sm" type="none"/>
          </a:ln>
        </p:spPr>
      </p:cxnSp>
      <p:sp>
        <p:nvSpPr>
          <p:cNvPr id="503" name="Google Shape;503;p48"/>
          <p:cNvSpPr/>
          <p:nvPr/>
        </p:nvSpPr>
        <p:spPr>
          <a:xfrm>
            <a:off x="10198968" y="269361"/>
            <a:ext cx="1025700" cy="19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4" name="Google Shape;504;p48"/>
          <p:cNvSpPr/>
          <p:nvPr/>
        </p:nvSpPr>
        <p:spPr>
          <a:xfrm>
            <a:off x="11357751" y="265429"/>
            <a:ext cx="1025700" cy="199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rgbClr val="BFBFBF">
                <a:alpha val="50196"/>
              </a:srgb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5" name="Google Shape;505;p48"/>
          <p:cNvSpPr/>
          <p:nvPr/>
        </p:nvSpPr>
        <p:spPr>
          <a:xfrm>
            <a:off x="12192000" y="0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6" name="Google Shape;506;p48"/>
          <p:cNvSpPr/>
          <p:nvPr/>
        </p:nvSpPr>
        <p:spPr>
          <a:xfrm>
            <a:off x="-840881" y="0"/>
            <a:ext cx="670800" cy="670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7" name="Google Shape;507;p48"/>
          <p:cNvSpPr/>
          <p:nvPr/>
        </p:nvSpPr>
        <p:spPr>
          <a:xfrm>
            <a:off x="-840881" y="725424"/>
            <a:ext cx="670800" cy="67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8" name="Google Shape;508;p48"/>
          <p:cNvSpPr/>
          <p:nvPr/>
        </p:nvSpPr>
        <p:spPr>
          <a:xfrm>
            <a:off x="-840881" y="1466355"/>
            <a:ext cx="670800" cy="67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밝은 상관없이 회사 관련 내용에서 강조시 제한적으로 사용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9" name="Google Shape;509;p48"/>
          <p:cNvSpPr/>
          <p:nvPr/>
        </p:nvSpPr>
        <p:spPr>
          <a:xfrm>
            <a:off x="-840881" y="2207286"/>
            <a:ext cx="670800" cy="670800"/>
          </a:xfrm>
          <a:prstGeom prst="rect">
            <a:avLst/>
          </a:prstGeom>
          <a:solidFill>
            <a:srgbClr val="FFF79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어두운 배경에서 강조시에만 제한적으로 사용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0" name="Google Shape;510;p48"/>
          <p:cNvSpPr txBox="1"/>
          <p:nvPr/>
        </p:nvSpPr>
        <p:spPr>
          <a:xfrm>
            <a:off x="11467680" y="310662"/>
            <a:ext cx="67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구역 머리글">
  <p:cSld name="2_구역 머리글">
    <p:bg>
      <p:bgPr>
        <a:gradFill>
          <a:gsLst>
            <a:gs pos="0">
              <a:schemeClr val="accent1"/>
            </a:gs>
            <a:gs pos="60000">
              <a:schemeClr val="lt2"/>
            </a:gs>
            <a:gs pos="100000">
              <a:schemeClr val="lt2"/>
            </a:gs>
          </a:gsLst>
          <a:lin ang="2700000" scaled="0"/>
        </a:gradFill>
      </p:bgPr>
    </p:bg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일렉트릭 블루, 블루, 스크린샷, 마조렐 블루이(가) 표시된 사진&#10;&#10;AI 생성 콘텐츠는 정확하지 않을 수 있습니다." id="512" name="Google Shape;512;p49"/>
          <p:cNvPicPr preferRelativeResize="0"/>
          <p:nvPr/>
        </p:nvPicPr>
        <p:blipFill rotWithShape="1">
          <a:blip r:embed="rId2">
            <a:alphaModFix amt="33000"/>
          </a:blip>
          <a:srcRect b="0" l="49582" r="3274" t="0"/>
          <a:stretch/>
        </p:blipFill>
        <p:spPr>
          <a:xfrm>
            <a:off x="1" y="-1"/>
            <a:ext cx="12192000" cy="6857987"/>
          </a:xfrm>
          <a:prstGeom prst="rect">
            <a:avLst/>
          </a:prstGeom>
          <a:noFill/>
          <a:ln>
            <a:noFill/>
          </a:ln>
        </p:spPr>
      </p:pic>
      <p:sp>
        <p:nvSpPr>
          <p:cNvPr id="513" name="Google Shape;513;p49"/>
          <p:cNvSpPr/>
          <p:nvPr/>
        </p:nvSpPr>
        <p:spPr>
          <a:xfrm>
            <a:off x="0" y="380183"/>
            <a:ext cx="12192000" cy="6484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14" name="Google Shape;514;p49"/>
          <p:cNvGrpSpPr/>
          <p:nvPr/>
        </p:nvGrpSpPr>
        <p:grpSpPr>
          <a:xfrm>
            <a:off x="10899876" y="6540406"/>
            <a:ext cx="1120524" cy="177831"/>
            <a:chOff x="10829236" y="6536182"/>
            <a:chExt cx="1190780" cy="188981"/>
          </a:xfrm>
        </p:grpSpPr>
        <p:pic>
          <p:nvPicPr>
            <p:cNvPr descr="블랙, 어둠이(가) 표시된 사진&#10;&#10;AI 생성 콘텐츠는 정확하지 않을 수 있습니다." id="515" name="Google Shape;515;p4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043275" y="6538339"/>
              <a:ext cx="976741" cy="186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그래픽, 원, 상징, 클립아트이(가) 표시된 사진&#10;&#10;AI 생성 콘텐츠는 정확하지 않을 수 있습니다." id="516" name="Google Shape;516;p4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829236" y="6536182"/>
              <a:ext cx="186825" cy="1868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17" name="Google Shape;517;p49"/>
          <p:cNvSpPr/>
          <p:nvPr/>
        </p:nvSpPr>
        <p:spPr>
          <a:xfrm>
            <a:off x="11357751" y="265429"/>
            <a:ext cx="1025700" cy="199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lt1">
                <a:alpha val="50196"/>
              </a:scheme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8" name="Google Shape;518;p49"/>
          <p:cNvSpPr/>
          <p:nvPr/>
        </p:nvSpPr>
        <p:spPr>
          <a:xfrm>
            <a:off x="12192000" y="0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9" name="Google Shape;519;p49"/>
          <p:cNvSpPr txBox="1"/>
          <p:nvPr/>
        </p:nvSpPr>
        <p:spPr>
          <a:xfrm>
            <a:off x="257713" y="6440657"/>
            <a:ext cx="238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0" name="Google Shape;520;p49"/>
          <p:cNvSpPr txBox="1"/>
          <p:nvPr/>
        </p:nvSpPr>
        <p:spPr>
          <a:xfrm>
            <a:off x="11467680" y="310662"/>
            <a:ext cx="67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제목 슬라이드">
  <p:cSld name="3_제목 슬라이드">
    <p:bg>
      <p:bgPr>
        <a:solidFill>
          <a:schemeClr val="lt1"/>
        </a:solidFill>
      </p:bgPr>
    </p:bg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및 내용">
  <p:cSld name="제목 및 내용">
    <p:bg>
      <p:bgPr>
        <a:gradFill>
          <a:gsLst>
            <a:gs pos="0">
              <a:schemeClr val="accent2"/>
            </a:gs>
            <a:gs pos="20000">
              <a:schemeClr val="accent1"/>
            </a:gs>
            <a:gs pos="60000">
              <a:schemeClr val="lt2"/>
            </a:gs>
            <a:gs pos="100000">
              <a:schemeClr val="lt2"/>
            </a:gs>
          </a:gsLst>
          <a:lin ang="2700000" scaled="0"/>
        </a:gradFill>
      </p:bgPr>
    </p:bg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일렉트릭 블루, 블루, 스크린샷, 마조렐 블루이(가) 표시된 사진&#10;&#10;AI 생성 콘텐츠는 정확하지 않을 수 있습니다." id="523" name="Google Shape;523;p51"/>
          <p:cNvPicPr preferRelativeResize="0"/>
          <p:nvPr/>
        </p:nvPicPr>
        <p:blipFill rotWithShape="1">
          <a:blip r:embed="rId2">
            <a:alphaModFix amt="33000"/>
          </a:blip>
          <a:srcRect b="0" l="49582" r="3274" t="0"/>
          <a:stretch/>
        </p:blipFill>
        <p:spPr>
          <a:xfrm>
            <a:off x="0" y="13"/>
            <a:ext cx="12192000" cy="6857987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51"/>
          <p:cNvSpPr/>
          <p:nvPr/>
        </p:nvSpPr>
        <p:spPr>
          <a:xfrm>
            <a:off x="0" y="1254954"/>
            <a:ext cx="5603100" cy="5603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5" name="Google Shape;525;p51"/>
          <p:cNvSpPr/>
          <p:nvPr/>
        </p:nvSpPr>
        <p:spPr>
          <a:xfrm rot="-5400000">
            <a:off x="5807477" y="-425315"/>
            <a:ext cx="4704300" cy="8064600"/>
          </a:xfrm>
          <a:prstGeom prst="round2SameRect">
            <a:avLst>
              <a:gd fmla="val 3683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6" name="Google Shape;526;p51"/>
          <p:cNvSpPr txBox="1"/>
          <p:nvPr/>
        </p:nvSpPr>
        <p:spPr>
          <a:xfrm>
            <a:off x="257713" y="6440657"/>
            <a:ext cx="238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7" name="Google Shape;527;p51"/>
          <p:cNvSpPr txBox="1"/>
          <p:nvPr/>
        </p:nvSpPr>
        <p:spPr>
          <a:xfrm>
            <a:off x="4537435" y="1635697"/>
            <a:ext cx="1119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</a:pPr>
            <a:r>
              <a:rPr b="1" i="0" lang="ko-KR" sz="2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Contents</a:t>
            </a:r>
            <a:endParaRPr b="1" i="0" sz="20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28" name="Google Shape;528;p51"/>
          <p:cNvCxnSpPr/>
          <p:nvPr/>
        </p:nvCxnSpPr>
        <p:spPr>
          <a:xfrm>
            <a:off x="4565488" y="2029968"/>
            <a:ext cx="76266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0"/>
            <a:headEnd len="sm" w="sm" type="none"/>
            <a:tailEnd len="sm" w="sm" type="none"/>
          </a:ln>
        </p:spPr>
      </p:cxnSp>
      <p:grpSp>
        <p:nvGrpSpPr>
          <p:cNvPr id="529" name="Google Shape;529;p51"/>
          <p:cNvGrpSpPr/>
          <p:nvPr/>
        </p:nvGrpSpPr>
        <p:grpSpPr>
          <a:xfrm>
            <a:off x="10899876" y="6540406"/>
            <a:ext cx="1120524" cy="177831"/>
            <a:chOff x="10829236" y="6536182"/>
            <a:chExt cx="1190780" cy="188981"/>
          </a:xfrm>
        </p:grpSpPr>
        <p:pic>
          <p:nvPicPr>
            <p:cNvPr descr="블랙, 어둠이(가) 표시된 사진&#10;&#10;AI 생성 콘텐츠는 정확하지 않을 수 있습니다." id="530" name="Google Shape;530;p5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043275" y="6538339"/>
              <a:ext cx="976741" cy="186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그래픽, 원, 상징, 클립아트이(가) 표시된 사진&#10;&#10;AI 생성 콘텐츠는 정확하지 않을 수 있습니다." id="531" name="Google Shape;531;p5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829236" y="6536182"/>
              <a:ext cx="186825" cy="1868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32" name="Google Shape;532;p51"/>
          <p:cNvSpPr/>
          <p:nvPr/>
        </p:nvSpPr>
        <p:spPr>
          <a:xfrm>
            <a:off x="12192000" y="0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3" name="Google Shape;533;p51"/>
          <p:cNvSpPr/>
          <p:nvPr/>
        </p:nvSpPr>
        <p:spPr>
          <a:xfrm>
            <a:off x="11357751" y="265429"/>
            <a:ext cx="1025700" cy="199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rgbClr val="BFBFBF">
                <a:alpha val="50196"/>
              </a:srgb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4" name="Google Shape;534;p51"/>
          <p:cNvSpPr txBox="1"/>
          <p:nvPr/>
        </p:nvSpPr>
        <p:spPr>
          <a:xfrm>
            <a:off x="11467680" y="310662"/>
            <a:ext cx="67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5" name="Google Shape;535;p51"/>
          <p:cNvSpPr/>
          <p:nvPr/>
        </p:nvSpPr>
        <p:spPr>
          <a:xfrm>
            <a:off x="12192000" y="21911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콘텐츠 2개">
  <p:cSld name="콘텐츠 2개">
    <p:bg>
      <p:bgPr>
        <a:solidFill>
          <a:schemeClr val="lt1"/>
        </a:solidFill>
      </p:bgPr>
    </p:bg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로고, 그래픽, 상징, 디자인이(가) 표시된 사진&#10;&#10;AI 생성 콘텐츠는 정확하지 않을 수 있습니다." id="537" name="Google Shape;537;p52"/>
          <p:cNvPicPr preferRelativeResize="0"/>
          <p:nvPr/>
        </p:nvPicPr>
        <p:blipFill rotWithShape="1">
          <a:blip r:embed="rId2">
            <a:alphaModFix amt="50000"/>
          </a:blip>
          <a:srcRect b="0" l="0" r="0" t="0"/>
          <a:stretch/>
        </p:blipFill>
        <p:spPr>
          <a:xfrm>
            <a:off x="0" y="1271591"/>
            <a:ext cx="5627185" cy="5592305"/>
          </a:xfrm>
          <a:prstGeom prst="rect">
            <a:avLst/>
          </a:prstGeom>
          <a:noFill/>
          <a:ln>
            <a:noFill/>
          </a:ln>
        </p:spPr>
      </p:pic>
      <p:sp>
        <p:nvSpPr>
          <p:cNvPr id="538" name="Google Shape;538;p52"/>
          <p:cNvSpPr txBox="1"/>
          <p:nvPr/>
        </p:nvSpPr>
        <p:spPr>
          <a:xfrm>
            <a:off x="257713" y="6440657"/>
            <a:ext cx="238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39" name="Google Shape;539;p52"/>
          <p:cNvGrpSpPr/>
          <p:nvPr/>
        </p:nvGrpSpPr>
        <p:grpSpPr>
          <a:xfrm>
            <a:off x="6285346" y="3259826"/>
            <a:ext cx="620333" cy="169201"/>
            <a:chOff x="6285346" y="3603282"/>
            <a:chExt cx="620333" cy="169201"/>
          </a:xfrm>
        </p:grpSpPr>
        <p:sp>
          <p:nvSpPr>
            <p:cNvPr id="540" name="Google Shape;540;p52"/>
            <p:cNvSpPr/>
            <p:nvPr/>
          </p:nvSpPr>
          <p:spPr>
            <a:xfrm>
              <a:off x="6285346" y="3603283"/>
              <a:ext cx="169200" cy="169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1" name="Google Shape;541;p52"/>
            <p:cNvSpPr/>
            <p:nvPr/>
          </p:nvSpPr>
          <p:spPr>
            <a:xfrm>
              <a:off x="6509679" y="3603282"/>
              <a:ext cx="396000" cy="169200"/>
            </a:xfrm>
            <a:prstGeom prst="round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42" name="Google Shape;542;p52"/>
          <p:cNvSpPr txBox="1"/>
          <p:nvPr/>
        </p:nvSpPr>
        <p:spPr>
          <a:xfrm>
            <a:off x="388887" y="264409"/>
            <a:ext cx="24558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ko-K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Experiencing AI Native Factory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43" name="Google Shape;543;p52"/>
          <p:cNvCxnSpPr/>
          <p:nvPr/>
        </p:nvCxnSpPr>
        <p:spPr>
          <a:xfrm>
            <a:off x="2939143" y="361359"/>
            <a:ext cx="717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0"/>
            <a:headEnd len="sm" w="sm" type="none"/>
            <a:tailEnd len="sm" w="sm" type="none"/>
          </a:ln>
        </p:spPr>
      </p:cxnSp>
      <p:sp>
        <p:nvSpPr>
          <p:cNvPr id="544" name="Google Shape;544;p52"/>
          <p:cNvSpPr/>
          <p:nvPr/>
        </p:nvSpPr>
        <p:spPr>
          <a:xfrm>
            <a:off x="10198968" y="269361"/>
            <a:ext cx="1025700" cy="19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5" name="Google Shape;545;p52"/>
          <p:cNvSpPr/>
          <p:nvPr/>
        </p:nvSpPr>
        <p:spPr>
          <a:xfrm>
            <a:off x="11357751" y="265429"/>
            <a:ext cx="1025700" cy="199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rgbClr val="BFBFBF">
                <a:alpha val="50196"/>
              </a:srgb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6" name="Google Shape;546;p52"/>
          <p:cNvSpPr/>
          <p:nvPr/>
        </p:nvSpPr>
        <p:spPr>
          <a:xfrm>
            <a:off x="12192000" y="6083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7" name="Google Shape;547;p52"/>
          <p:cNvSpPr/>
          <p:nvPr/>
        </p:nvSpPr>
        <p:spPr>
          <a:xfrm>
            <a:off x="-840881" y="0"/>
            <a:ext cx="670800" cy="670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8" name="Google Shape;548;p52"/>
          <p:cNvSpPr/>
          <p:nvPr/>
        </p:nvSpPr>
        <p:spPr>
          <a:xfrm>
            <a:off x="-840881" y="725424"/>
            <a:ext cx="670800" cy="67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9" name="Google Shape;549;p52"/>
          <p:cNvSpPr/>
          <p:nvPr/>
        </p:nvSpPr>
        <p:spPr>
          <a:xfrm>
            <a:off x="-840881" y="1466355"/>
            <a:ext cx="670800" cy="67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밝은 상관없이 회사 관련 내용에서 강조시 제한적으로 사용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0" name="Google Shape;550;p52"/>
          <p:cNvSpPr/>
          <p:nvPr/>
        </p:nvSpPr>
        <p:spPr>
          <a:xfrm>
            <a:off x="-840881" y="2207286"/>
            <a:ext cx="670800" cy="670800"/>
          </a:xfrm>
          <a:prstGeom prst="rect">
            <a:avLst/>
          </a:prstGeom>
          <a:solidFill>
            <a:srgbClr val="FFF79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어두운 배경에서 강조시에만 제한적으로 사용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1" name="Google Shape;551;p52"/>
          <p:cNvSpPr txBox="1"/>
          <p:nvPr/>
        </p:nvSpPr>
        <p:spPr>
          <a:xfrm>
            <a:off x="11467680" y="310662"/>
            <a:ext cx="67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구역 머리글">
  <p:cSld name="1_구역 머리글">
    <p:bg>
      <p:bgPr>
        <a:gradFill>
          <a:gsLst>
            <a:gs pos="0">
              <a:schemeClr val="accent1"/>
            </a:gs>
            <a:gs pos="60000">
              <a:schemeClr val="lt2"/>
            </a:gs>
            <a:gs pos="100000">
              <a:schemeClr val="lt2"/>
            </a:gs>
          </a:gsLst>
          <a:lin ang="2700000" scaled="0"/>
        </a:gradFill>
      </p:bgPr>
    </p:bg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일렉트릭 블루, 블루, 스크린샷, 마조렐 블루이(가) 표시된 사진&#10;&#10;AI 생성 콘텐츠는 정확하지 않을 수 있습니다." id="553" name="Google Shape;553;p53"/>
          <p:cNvPicPr preferRelativeResize="0"/>
          <p:nvPr/>
        </p:nvPicPr>
        <p:blipFill rotWithShape="1">
          <a:blip r:embed="rId2">
            <a:alphaModFix amt="33000"/>
          </a:blip>
          <a:srcRect b="0" l="49582" r="3274" t="0"/>
          <a:stretch/>
        </p:blipFill>
        <p:spPr>
          <a:xfrm>
            <a:off x="1" y="-1"/>
            <a:ext cx="12192000" cy="6857987"/>
          </a:xfrm>
          <a:prstGeom prst="rect">
            <a:avLst/>
          </a:prstGeom>
          <a:noFill/>
          <a:ln>
            <a:noFill/>
          </a:ln>
        </p:spPr>
      </p:pic>
      <p:sp>
        <p:nvSpPr>
          <p:cNvPr id="554" name="Google Shape;554;p53"/>
          <p:cNvSpPr/>
          <p:nvPr/>
        </p:nvSpPr>
        <p:spPr>
          <a:xfrm>
            <a:off x="0" y="401245"/>
            <a:ext cx="12192000" cy="5616900"/>
          </a:xfrm>
          <a:prstGeom prst="rect">
            <a:avLst/>
          </a:prstGeom>
          <a:gradFill>
            <a:gsLst>
              <a:gs pos="0">
                <a:schemeClr val="lt2"/>
              </a:gs>
              <a:gs pos="45000">
                <a:srgbClr val="110486">
                  <a:alpha val="0"/>
                </a:srgbClr>
              </a:gs>
              <a:gs pos="100000">
                <a:srgbClr val="110486">
                  <a:alpha val="0"/>
                </a:srgbClr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5" name="Google Shape;555;p53"/>
          <p:cNvSpPr/>
          <p:nvPr/>
        </p:nvSpPr>
        <p:spPr>
          <a:xfrm>
            <a:off x="-1" y="1240968"/>
            <a:ext cx="12192000" cy="5616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6" name="Google Shape;556;p53"/>
          <p:cNvSpPr txBox="1"/>
          <p:nvPr>
            <p:ph idx="1" type="body"/>
          </p:nvPr>
        </p:nvSpPr>
        <p:spPr>
          <a:xfrm>
            <a:off x="481319" y="715842"/>
            <a:ext cx="11229300" cy="25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7" name="Google Shape;557;p53"/>
          <p:cNvSpPr txBox="1"/>
          <p:nvPr/>
        </p:nvSpPr>
        <p:spPr>
          <a:xfrm>
            <a:off x="257713" y="6440657"/>
            <a:ext cx="238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58" name="Google Shape;558;p53"/>
          <p:cNvGrpSpPr/>
          <p:nvPr/>
        </p:nvGrpSpPr>
        <p:grpSpPr>
          <a:xfrm>
            <a:off x="10899876" y="6540406"/>
            <a:ext cx="1120524" cy="177831"/>
            <a:chOff x="10829236" y="6536182"/>
            <a:chExt cx="1190780" cy="188981"/>
          </a:xfrm>
        </p:grpSpPr>
        <p:pic>
          <p:nvPicPr>
            <p:cNvPr descr="블랙, 어둠이(가) 표시된 사진&#10;&#10;AI 생성 콘텐츠는 정확하지 않을 수 있습니다." id="559" name="Google Shape;559;p5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043275" y="6538339"/>
              <a:ext cx="976741" cy="186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그래픽, 원, 상징, 클립아트이(가) 표시된 사진&#10;&#10;AI 생성 콘텐츠는 정확하지 않을 수 있습니다." id="560" name="Google Shape;560;p5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829236" y="6536182"/>
              <a:ext cx="186825" cy="1868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61" name="Google Shape;561;p53"/>
          <p:cNvSpPr/>
          <p:nvPr/>
        </p:nvSpPr>
        <p:spPr>
          <a:xfrm>
            <a:off x="11357751" y="265429"/>
            <a:ext cx="1025700" cy="199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1">
                <a:alpha val="50196"/>
              </a:scheme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2" name="Google Shape;562;p53"/>
          <p:cNvSpPr/>
          <p:nvPr/>
        </p:nvSpPr>
        <p:spPr>
          <a:xfrm>
            <a:off x="12192000" y="-353607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3" name="Google Shape;563;p53"/>
          <p:cNvSpPr txBox="1"/>
          <p:nvPr/>
        </p:nvSpPr>
        <p:spPr>
          <a:xfrm>
            <a:off x="11467680" y="310662"/>
            <a:ext cx="67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구역 머리글">
  <p:cSld name="5_구역 머리글">
    <p:bg>
      <p:bgPr>
        <a:gradFill>
          <a:gsLst>
            <a:gs pos="0">
              <a:schemeClr val="accent1"/>
            </a:gs>
            <a:gs pos="60000">
              <a:schemeClr val="lt2"/>
            </a:gs>
            <a:gs pos="100000">
              <a:schemeClr val="lt2"/>
            </a:gs>
          </a:gsLst>
          <a:lin ang="2700000" scaled="0"/>
        </a:gradFill>
      </p:bgPr>
    </p:bg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일렉트릭 블루, 블루, 스크린샷, 마조렐 블루이(가) 표시된 사진&#10;&#10;AI 생성 콘텐츠는 정확하지 않을 수 있습니다." id="565" name="Google Shape;565;p54"/>
          <p:cNvPicPr preferRelativeResize="0"/>
          <p:nvPr/>
        </p:nvPicPr>
        <p:blipFill rotWithShape="1">
          <a:blip r:embed="rId2">
            <a:alphaModFix amt="33000"/>
          </a:blip>
          <a:srcRect b="0" l="49582" r="3274" t="0"/>
          <a:stretch/>
        </p:blipFill>
        <p:spPr>
          <a:xfrm>
            <a:off x="1" y="-1"/>
            <a:ext cx="12192000" cy="6857987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54"/>
          <p:cNvSpPr/>
          <p:nvPr/>
        </p:nvSpPr>
        <p:spPr>
          <a:xfrm>
            <a:off x="0" y="401245"/>
            <a:ext cx="12192000" cy="5616900"/>
          </a:xfrm>
          <a:prstGeom prst="rect">
            <a:avLst/>
          </a:prstGeom>
          <a:gradFill>
            <a:gsLst>
              <a:gs pos="0">
                <a:schemeClr val="lt2"/>
              </a:gs>
              <a:gs pos="45000">
                <a:srgbClr val="110486">
                  <a:alpha val="0"/>
                </a:srgbClr>
              </a:gs>
              <a:gs pos="100000">
                <a:srgbClr val="110486">
                  <a:alpha val="0"/>
                </a:srgbClr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7" name="Google Shape;567;p54"/>
          <p:cNvSpPr/>
          <p:nvPr/>
        </p:nvSpPr>
        <p:spPr>
          <a:xfrm>
            <a:off x="-1" y="1240968"/>
            <a:ext cx="12192000" cy="5616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8" name="Google Shape;568;p54"/>
          <p:cNvSpPr txBox="1"/>
          <p:nvPr>
            <p:ph idx="1" type="body"/>
          </p:nvPr>
        </p:nvSpPr>
        <p:spPr>
          <a:xfrm>
            <a:off x="481319" y="715842"/>
            <a:ext cx="11229300" cy="25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descr="블랙, 어둠이(가) 표시된 사진&#10;&#10;AI 생성 콘텐츠는 정확하지 않을 수 있습니다." id="569" name="Google Shape;569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57547" y="6424035"/>
            <a:ext cx="976741" cy="1868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그래픽, 원, 상징, 클립아트이(가) 표시된 사진&#10;&#10;AI 생성 콘텐츠는 정확하지 않을 수 있습니다." id="570" name="Google Shape;570;p5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743508" y="6421878"/>
            <a:ext cx="186825" cy="186825"/>
          </a:xfrm>
          <a:prstGeom prst="rect">
            <a:avLst/>
          </a:prstGeom>
          <a:noFill/>
          <a:ln>
            <a:noFill/>
          </a:ln>
        </p:spPr>
      </p:pic>
      <p:sp>
        <p:nvSpPr>
          <p:cNvPr id="571" name="Google Shape;571;p54"/>
          <p:cNvSpPr/>
          <p:nvPr/>
        </p:nvSpPr>
        <p:spPr>
          <a:xfrm>
            <a:off x="0" y="1240968"/>
            <a:ext cx="12192000" cy="5616900"/>
          </a:xfrm>
          <a:prstGeom prst="rect">
            <a:avLst/>
          </a:prstGeom>
          <a:solidFill>
            <a:srgbClr val="F5F8F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72" name="Google Shape;572;p54"/>
          <p:cNvGrpSpPr/>
          <p:nvPr/>
        </p:nvGrpSpPr>
        <p:grpSpPr>
          <a:xfrm>
            <a:off x="10899876" y="6540406"/>
            <a:ext cx="1120524" cy="177831"/>
            <a:chOff x="10829236" y="6536182"/>
            <a:chExt cx="1190780" cy="188981"/>
          </a:xfrm>
        </p:grpSpPr>
        <p:pic>
          <p:nvPicPr>
            <p:cNvPr descr="블랙, 어둠이(가) 표시된 사진&#10;&#10;AI 생성 콘텐츠는 정확하지 않을 수 있습니다." id="573" name="Google Shape;573;p5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043275" y="6538339"/>
              <a:ext cx="976741" cy="186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그래픽, 원, 상징, 클립아트이(가) 표시된 사진&#10;&#10;AI 생성 콘텐츠는 정확하지 않을 수 있습니다." id="574" name="Google Shape;574;p5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0829236" y="6536182"/>
              <a:ext cx="186825" cy="1868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75" name="Google Shape;575;p54"/>
          <p:cNvSpPr/>
          <p:nvPr/>
        </p:nvSpPr>
        <p:spPr>
          <a:xfrm>
            <a:off x="11357751" y="265429"/>
            <a:ext cx="1025700" cy="199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1">
                <a:alpha val="50196"/>
              </a:scheme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6" name="Google Shape;576;p54"/>
          <p:cNvSpPr/>
          <p:nvPr/>
        </p:nvSpPr>
        <p:spPr>
          <a:xfrm>
            <a:off x="12192000" y="-134376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7" name="Google Shape;577;p54"/>
          <p:cNvSpPr txBox="1"/>
          <p:nvPr/>
        </p:nvSpPr>
        <p:spPr>
          <a:xfrm>
            <a:off x="257713" y="6440657"/>
            <a:ext cx="238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8" name="Google Shape;578;p54"/>
          <p:cNvSpPr txBox="1"/>
          <p:nvPr/>
        </p:nvSpPr>
        <p:spPr>
          <a:xfrm>
            <a:off x="11467680" y="310662"/>
            <a:ext cx="67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콘텐츠 2개">
  <p:cSld name="8_콘텐츠 2개">
    <p:bg>
      <p:bgPr>
        <a:solidFill>
          <a:schemeClr val="lt1"/>
        </a:solidFill>
      </p:bgPr>
    </p:bg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로고, 그래픽, 상징, 디자인이(가) 표시된 사진&#10;&#10;AI 생성 콘텐츠는 정확하지 않을 수 있습니다." id="580" name="Google Shape;580;p55"/>
          <p:cNvPicPr preferRelativeResize="0"/>
          <p:nvPr/>
        </p:nvPicPr>
        <p:blipFill rotWithShape="1">
          <a:blip r:embed="rId2">
            <a:alphaModFix amt="50000"/>
          </a:blip>
          <a:srcRect b="0" l="0" r="0" t="0"/>
          <a:stretch/>
        </p:blipFill>
        <p:spPr>
          <a:xfrm>
            <a:off x="0" y="1271591"/>
            <a:ext cx="5627185" cy="5592305"/>
          </a:xfrm>
          <a:prstGeom prst="rect">
            <a:avLst/>
          </a:prstGeom>
          <a:noFill/>
          <a:ln>
            <a:noFill/>
          </a:ln>
        </p:spPr>
      </p:pic>
      <p:sp>
        <p:nvSpPr>
          <p:cNvPr id="581" name="Google Shape;581;p55"/>
          <p:cNvSpPr txBox="1"/>
          <p:nvPr/>
        </p:nvSpPr>
        <p:spPr>
          <a:xfrm>
            <a:off x="257713" y="6440657"/>
            <a:ext cx="238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2" name="Google Shape;582;p55"/>
          <p:cNvGrpSpPr/>
          <p:nvPr/>
        </p:nvGrpSpPr>
        <p:grpSpPr>
          <a:xfrm>
            <a:off x="6285346" y="3259826"/>
            <a:ext cx="620333" cy="169201"/>
            <a:chOff x="6285346" y="3603282"/>
            <a:chExt cx="620333" cy="169201"/>
          </a:xfrm>
        </p:grpSpPr>
        <p:sp>
          <p:nvSpPr>
            <p:cNvPr id="583" name="Google Shape;583;p55"/>
            <p:cNvSpPr/>
            <p:nvPr/>
          </p:nvSpPr>
          <p:spPr>
            <a:xfrm>
              <a:off x="6285346" y="3603283"/>
              <a:ext cx="169200" cy="169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" name="Google Shape;584;p55"/>
            <p:cNvSpPr/>
            <p:nvPr/>
          </p:nvSpPr>
          <p:spPr>
            <a:xfrm>
              <a:off x="6509679" y="3603282"/>
              <a:ext cx="396000" cy="169200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accent1"/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85" name="Google Shape;585;p55"/>
          <p:cNvSpPr txBox="1"/>
          <p:nvPr/>
        </p:nvSpPr>
        <p:spPr>
          <a:xfrm>
            <a:off x="388887" y="264409"/>
            <a:ext cx="24558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ko-K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Experiencing AI Native Factory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86" name="Google Shape;586;p55"/>
          <p:cNvCxnSpPr/>
          <p:nvPr/>
        </p:nvCxnSpPr>
        <p:spPr>
          <a:xfrm>
            <a:off x="2939143" y="361359"/>
            <a:ext cx="717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0"/>
            <a:headEnd len="sm" w="sm" type="none"/>
            <a:tailEnd len="sm" w="sm" type="none"/>
          </a:ln>
        </p:spPr>
      </p:cxnSp>
      <p:sp>
        <p:nvSpPr>
          <p:cNvPr id="587" name="Google Shape;587;p55"/>
          <p:cNvSpPr/>
          <p:nvPr/>
        </p:nvSpPr>
        <p:spPr>
          <a:xfrm>
            <a:off x="10198968" y="269361"/>
            <a:ext cx="1025700" cy="19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8" name="Google Shape;588;p55"/>
          <p:cNvSpPr/>
          <p:nvPr/>
        </p:nvSpPr>
        <p:spPr>
          <a:xfrm>
            <a:off x="11357751" y="265429"/>
            <a:ext cx="1025700" cy="199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rgbClr val="BFBFBF">
                <a:alpha val="50196"/>
              </a:srgb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9" name="Google Shape;589;p55"/>
          <p:cNvSpPr/>
          <p:nvPr/>
        </p:nvSpPr>
        <p:spPr>
          <a:xfrm>
            <a:off x="12129458" y="-218955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0" name="Google Shape;590;p55"/>
          <p:cNvSpPr/>
          <p:nvPr/>
        </p:nvSpPr>
        <p:spPr>
          <a:xfrm>
            <a:off x="-840881" y="0"/>
            <a:ext cx="670800" cy="670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1" name="Google Shape;591;p55"/>
          <p:cNvSpPr/>
          <p:nvPr/>
        </p:nvSpPr>
        <p:spPr>
          <a:xfrm>
            <a:off x="-840881" y="725424"/>
            <a:ext cx="670800" cy="67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2" name="Google Shape;592;p55"/>
          <p:cNvSpPr/>
          <p:nvPr/>
        </p:nvSpPr>
        <p:spPr>
          <a:xfrm>
            <a:off x="-840881" y="1451275"/>
            <a:ext cx="670800" cy="67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밝은 배경에서 가디원 관련 내용에서 강조시 제한적으로 사용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3" name="Google Shape;593;p55"/>
          <p:cNvSpPr/>
          <p:nvPr/>
        </p:nvSpPr>
        <p:spPr>
          <a:xfrm>
            <a:off x="-840881" y="2176699"/>
            <a:ext cx="670800" cy="670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텍스트 강조시에만 제한적으로 사용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4" name="Google Shape;594;p55"/>
          <p:cNvSpPr txBox="1"/>
          <p:nvPr/>
        </p:nvSpPr>
        <p:spPr>
          <a:xfrm>
            <a:off x="11467680" y="310662"/>
            <a:ext cx="67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구역 머리글">
  <p:cSld name="3_구역 머리글">
    <p:bg>
      <p:bgPr>
        <a:gradFill>
          <a:gsLst>
            <a:gs pos="0">
              <a:schemeClr val="accent2"/>
            </a:gs>
            <a:gs pos="27000">
              <a:schemeClr val="accent1"/>
            </a:gs>
            <a:gs pos="100000">
              <a:schemeClr val="lt2"/>
            </a:gs>
          </a:gsLst>
          <a:lin ang="0" scaled="0"/>
        </a:gradFill>
      </p:bgPr>
    </p:bg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56"/>
          <p:cNvSpPr/>
          <p:nvPr/>
        </p:nvSpPr>
        <p:spPr>
          <a:xfrm>
            <a:off x="11357751" y="265429"/>
            <a:ext cx="1025700" cy="199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1">
                <a:alpha val="50196"/>
              </a:scheme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7" name="Google Shape;597;p56"/>
          <p:cNvSpPr/>
          <p:nvPr/>
        </p:nvSpPr>
        <p:spPr>
          <a:xfrm rot="-5400000">
            <a:off x="2982750" y="-2351250"/>
            <a:ext cx="6226500" cy="121920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8" name="Google Shape;598;p56"/>
          <p:cNvSpPr/>
          <p:nvPr/>
        </p:nvSpPr>
        <p:spPr>
          <a:xfrm>
            <a:off x="12177732" y="0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99" name="Google Shape;599;p56"/>
          <p:cNvGrpSpPr/>
          <p:nvPr/>
        </p:nvGrpSpPr>
        <p:grpSpPr>
          <a:xfrm>
            <a:off x="10899876" y="6540406"/>
            <a:ext cx="1120524" cy="177831"/>
            <a:chOff x="10829236" y="6536182"/>
            <a:chExt cx="1190780" cy="188981"/>
          </a:xfrm>
        </p:grpSpPr>
        <p:pic>
          <p:nvPicPr>
            <p:cNvPr descr="블랙, 어둠이(가) 표시된 사진&#10;&#10;AI 생성 콘텐츠는 정확하지 않을 수 있습니다." id="600" name="Google Shape;600;p56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043275" y="6538339"/>
              <a:ext cx="976741" cy="186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그래픽, 원, 상징, 클립아트이(가) 표시된 사진&#10;&#10;AI 생성 콘텐츠는 정확하지 않을 수 있습니다." id="601" name="Google Shape;601;p5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829236" y="6536182"/>
              <a:ext cx="186825" cy="1868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02" name="Google Shape;602;p56"/>
          <p:cNvSpPr txBox="1"/>
          <p:nvPr/>
        </p:nvSpPr>
        <p:spPr>
          <a:xfrm>
            <a:off x="257713" y="6440657"/>
            <a:ext cx="238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3" name="Google Shape;603;p56"/>
          <p:cNvSpPr txBox="1"/>
          <p:nvPr/>
        </p:nvSpPr>
        <p:spPr>
          <a:xfrm>
            <a:off x="11467680" y="310662"/>
            <a:ext cx="67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구역 머리글">
  <p:cSld name="4_구역 머리글">
    <p:bg>
      <p:bgPr>
        <a:gradFill>
          <a:gsLst>
            <a:gs pos="0">
              <a:schemeClr val="accent2"/>
            </a:gs>
            <a:gs pos="79000">
              <a:schemeClr val="accent1"/>
            </a:gs>
            <a:gs pos="100000">
              <a:schemeClr val="lt2"/>
            </a:gs>
          </a:gsLst>
          <a:lin ang="0" scaled="0"/>
        </a:gradFill>
      </p:bgPr>
    </p:bg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57"/>
          <p:cNvSpPr/>
          <p:nvPr/>
        </p:nvSpPr>
        <p:spPr>
          <a:xfrm>
            <a:off x="0" y="401245"/>
            <a:ext cx="12192000" cy="5616900"/>
          </a:xfrm>
          <a:prstGeom prst="rect">
            <a:avLst/>
          </a:prstGeom>
          <a:gradFill>
            <a:gsLst>
              <a:gs pos="0">
                <a:schemeClr val="lt2"/>
              </a:gs>
              <a:gs pos="6800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6" name="Google Shape;606;p57"/>
          <p:cNvSpPr/>
          <p:nvPr/>
        </p:nvSpPr>
        <p:spPr>
          <a:xfrm>
            <a:off x="-1" y="1240968"/>
            <a:ext cx="12192000" cy="5616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7" name="Google Shape;607;p57"/>
          <p:cNvSpPr txBox="1"/>
          <p:nvPr>
            <p:ph idx="1" type="body"/>
          </p:nvPr>
        </p:nvSpPr>
        <p:spPr>
          <a:xfrm>
            <a:off x="259563" y="715842"/>
            <a:ext cx="11229300" cy="25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08" name="Google Shape;608;p57"/>
          <p:cNvSpPr txBox="1"/>
          <p:nvPr/>
        </p:nvSpPr>
        <p:spPr>
          <a:xfrm>
            <a:off x="257713" y="6440657"/>
            <a:ext cx="238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9" name="Google Shape;609;p57"/>
          <p:cNvSpPr/>
          <p:nvPr/>
        </p:nvSpPr>
        <p:spPr>
          <a:xfrm>
            <a:off x="11357751" y="265429"/>
            <a:ext cx="1025700" cy="199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lt1">
                <a:alpha val="50196"/>
              </a:scheme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0" name="Google Shape;610;p57"/>
          <p:cNvSpPr/>
          <p:nvPr/>
        </p:nvSpPr>
        <p:spPr>
          <a:xfrm>
            <a:off x="12191999" y="0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11" name="Google Shape;611;p57"/>
          <p:cNvGrpSpPr/>
          <p:nvPr/>
        </p:nvGrpSpPr>
        <p:grpSpPr>
          <a:xfrm>
            <a:off x="10899876" y="6540406"/>
            <a:ext cx="1120524" cy="177831"/>
            <a:chOff x="10829236" y="6536182"/>
            <a:chExt cx="1190780" cy="188981"/>
          </a:xfrm>
        </p:grpSpPr>
        <p:pic>
          <p:nvPicPr>
            <p:cNvPr descr="블랙, 어둠이(가) 표시된 사진&#10;&#10;AI 생성 콘텐츠는 정확하지 않을 수 있습니다." id="612" name="Google Shape;612;p57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043275" y="6538339"/>
              <a:ext cx="976741" cy="186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그래픽, 원, 상징, 클립아트이(가) 표시된 사진&#10;&#10;AI 생성 콘텐츠는 정확하지 않을 수 있습니다." id="613" name="Google Shape;613;p5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829236" y="6536182"/>
              <a:ext cx="186825" cy="1868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14" name="Google Shape;614;p57"/>
          <p:cNvSpPr txBox="1"/>
          <p:nvPr/>
        </p:nvSpPr>
        <p:spPr>
          <a:xfrm>
            <a:off x="11467680" y="310662"/>
            <a:ext cx="67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구역 머리글">
  <p:cSld name="7_구역 머리글">
    <p:bg>
      <p:bgPr>
        <a:gradFill>
          <a:gsLst>
            <a:gs pos="0">
              <a:schemeClr val="accent2"/>
            </a:gs>
            <a:gs pos="79000">
              <a:schemeClr val="accent1"/>
            </a:gs>
            <a:gs pos="100000">
              <a:schemeClr val="lt2"/>
            </a:gs>
          </a:gsLst>
          <a:lin ang="0" scaled="0"/>
        </a:gradFill>
      </p:bgPr>
    </p:bg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58"/>
          <p:cNvSpPr/>
          <p:nvPr/>
        </p:nvSpPr>
        <p:spPr>
          <a:xfrm>
            <a:off x="0" y="401245"/>
            <a:ext cx="12192000" cy="5616900"/>
          </a:xfrm>
          <a:prstGeom prst="rect">
            <a:avLst/>
          </a:prstGeom>
          <a:gradFill>
            <a:gsLst>
              <a:gs pos="0">
                <a:schemeClr val="lt2"/>
              </a:gs>
              <a:gs pos="6800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블랙, 어둠이(가) 표시된 사진&#10;&#10;AI 생성 콘텐츠는 정확하지 않을 수 있습니다." id="617" name="Google Shape;617;p5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957547" y="6424035"/>
            <a:ext cx="976741" cy="186824"/>
          </a:xfrm>
          <a:prstGeom prst="rect">
            <a:avLst/>
          </a:prstGeom>
          <a:noFill/>
          <a:ln>
            <a:noFill/>
          </a:ln>
        </p:spPr>
      </p:pic>
      <p:sp>
        <p:nvSpPr>
          <p:cNvPr id="618" name="Google Shape;618;p58"/>
          <p:cNvSpPr/>
          <p:nvPr/>
        </p:nvSpPr>
        <p:spPr>
          <a:xfrm>
            <a:off x="0" y="1240968"/>
            <a:ext cx="12192000" cy="5616900"/>
          </a:xfrm>
          <a:prstGeom prst="rect">
            <a:avLst/>
          </a:prstGeom>
          <a:solidFill>
            <a:srgbClr val="F5F8F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19" name="Google Shape;619;p58"/>
          <p:cNvGrpSpPr/>
          <p:nvPr/>
        </p:nvGrpSpPr>
        <p:grpSpPr>
          <a:xfrm>
            <a:off x="10899876" y="6540406"/>
            <a:ext cx="1120524" cy="177831"/>
            <a:chOff x="10829236" y="6536182"/>
            <a:chExt cx="1190780" cy="188981"/>
          </a:xfrm>
        </p:grpSpPr>
        <p:pic>
          <p:nvPicPr>
            <p:cNvPr descr="블랙, 어둠이(가) 표시된 사진&#10;&#10;AI 생성 콘텐츠는 정확하지 않을 수 있습니다." id="620" name="Google Shape;620;p58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043275" y="6538339"/>
              <a:ext cx="976741" cy="186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그래픽, 원, 상징, 클립아트이(가) 표시된 사진&#10;&#10;AI 생성 콘텐츠는 정확하지 않을 수 있습니다." id="621" name="Google Shape;621;p5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829236" y="6536182"/>
              <a:ext cx="186825" cy="1868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22" name="Google Shape;622;p58"/>
          <p:cNvSpPr/>
          <p:nvPr/>
        </p:nvSpPr>
        <p:spPr>
          <a:xfrm>
            <a:off x="11357751" y="265429"/>
            <a:ext cx="1025700" cy="199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lt1">
                <a:alpha val="50196"/>
              </a:scheme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3" name="Google Shape;623;p58"/>
          <p:cNvSpPr/>
          <p:nvPr/>
        </p:nvSpPr>
        <p:spPr>
          <a:xfrm>
            <a:off x="12191999" y="0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4" name="Google Shape;624;p58"/>
          <p:cNvSpPr txBox="1"/>
          <p:nvPr>
            <p:ph idx="1" type="body"/>
          </p:nvPr>
        </p:nvSpPr>
        <p:spPr>
          <a:xfrm>
            <a:off x="259563" y="715842"/>
            <a:ext cx="11229300" cy="25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5" name="Google Shape;625;p58"/>
          <p:cNvSpPr txBox="1"/>
          <p:nvPr/>
        </p:nvSpPr>
        <p:spPr>
          <a:xfrm>
            <a:off x="257713" y="6440657"/>
            <a:ext cx="238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6" name="Google Shape;626;p58"/>
          <p:cNvSpPr txBox="1"/>
          <p:nvPr/>
        </p:nvSpPr>
        <p:spPr>
          <a:xfrm>
            <a:off x="11467680" y="310662"/>
            <a:ext cx="67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구역 머리글">
  <p:cSld name="6_구역 머리글">
    <p:bg>
      <p:bgPr>
        <a:gradFill>
          <a:gsLst>
            <a:gs pos="0">
              <a:schemeClr val="accent2"/>
            </a:gs>
            <a:gs pos="20000">
              <a:schemeClr val="accent1"/>
            </a:gs>
            <a:gs pos="60000">
              <a:schemeClr val="lt2"/>
            </a:gs>
            <a:gs pos="100000">
              <a:schemeClr val="lt2"/>
            </a:gs>
          </a:gsLst>
          <a:lin ang="0" scaled="0"/>
        </a:gradFill>
      </p:bgPr>
    </p:bg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59"/>
          <p:cNvSpPr/>
          <p:nvPr/>
        </p:nvSpPr>
        <p:spPr>
          <a:xfrm>
            <a:off x="0" y="380183"/>
            <a:ext cx="12192000" cy="6484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29" name="Google Shape;629;p59"/>
          <p:cNvGrpSpPr/>
          <p:nvPr/>
        </p:nvGrpSpPr>
        <p:grpSpPr>
          <a:xfrm>
            <a:off x="10899876" y="6540406"/>
            <a:ext cx="1120524" cy="177831"/>
            <a:chOff x="10829236" y="6536182"/>
            <a:chExt cx="1190780" cy="188981"/>
          </a:xfrm>
        </p:grpSpPr>
        <p:pic>
          <p:nvPicPr>
            <p:cNvPr descr="블랙, 어둠이(가) 표시된 사진&#10;&#10;AI 생성 콘텐츠는 정확하지 않을 수 있습니다." id="630" name="Google Shape;630;p59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043275" y="6538339"/>
              <a:ext cx="976741" cy="186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그래픽, 원, 상징, 클립아트이(가) 표시된 사진&#10;&#10;AI 생성 콘텐츠는 정확하지 않을 수 있습니다." id="631" name="Google Shape;631;p5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829236" y="6536182"/>
              <a:ext cx="186825" cy="1868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32" name="Google Shape;632;p59"/>
          <p:cNvSpPr/>
          <p:nvPr/>
        </p:nvSpPr>
        <p:spPr>
          <a:xfrm>
            <a:off x="11357751" y="265429"/>
            <a:ext cx="1025700" cy="199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lt1">
                <a:alpha val="50196"/>
              </a:scheme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3" name="Google Shape;633;p59"/>
          <p:cNvSpPr/>
          <p:nvPr/>
        </p:nvSpPr>
        <p:spPr>
          <a:xfrm>
            <a:off x="12192000" y="-186267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4" name="Google Shape;634;p59"/>
          <p:cNvSpPr txBox="1"/>
          <p:nvPr/>
        </p:nvSpPr>
        <p:spPr>
          <a:xfrm>
            <a:off x="257713" y="6440657"/>
            <a:ext cx="238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5" name="Google Shape;635;p59"/>
          <p:cNvSpPr txBox="1"/>
          <p:nvPr/>
        </p:nvSpPr>
        <p:spPr>
          <a:xfrm>
            <a:off x="11467680" y="310662"/>
            <a:ext cx="67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콘텐츠 2개">
  <p:cSld name="1_콘텐츠 2개">
    <p:bg>
      <p:bgPr>
        <a:solidFill>
          <a:schemeClr val="lt1"/>
        </a:solidFill>
      </p:bgPr>
    </p:bg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60"/>
          <p:cNvSpPr/>
          <p:nvPr/>
        </p:nvSpPr>
        <p:spPr>
          <a:xfrm>
            <a:off x="11357751" y="265429"/>
            <a:ext cx="1025700" cy="199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rgbClr val="BFBFBF">
                <a:alpha val="50196"/>
              </a:srgb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로고, 그래픽, 상징, 디자인이(가) 표시된 사진&#10;&#10;AI 생성 콘텐츠는 정확하지 않을 수 있습니다." id="638" name="Google Shape;638;p60"/>
          <p:cNvPicPr preferRelativeResize="0"/>
          <p:nvPr/>
        </p:nvPicPr>
        <p:blipFill rotWithShape="1">
          <a:blip r:embed="rId2">
            <a:alphaModFix amt="50000"/>
          </a:blip>
          <a:srcRect b="0" l="0" r="0" t="0"/>
          <a:stretch/>
        </p:blipFill>
        <p:spPr>
          <a:xfrm>
            <a:off x="0" y="1271591"/>
            <a:ext cx="5627185" cy="5592305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60"/>
          <p:cNvSpPr txBox="1"/>
          <p:nvPr/>
        </p:nvSpPr>
        <p:spPr>
          <a:xfrm>
            <a:off x="257713" y="6440657"/>
            <a:ext cx="238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40" name="Google Shape;640;p60"/>
          <p:cNvGrpSpPr/>
          <p:nvPr/>
        </p:nvGrpSpPr>
        <p:grpSpPr>
          <a:xfrm>
            <a:off x="6285346" y="3259826"/>
            <a:ext cx="620333" cy="169201"/>
            <a:chOff x="6285346" y="3603282"/>
            <a:chExt cx="620333" cy="169201"/>
          </a:xfrm>
        </p:grpSpPr>
        <p:sp>
          <p:nvSpPr>
            <p:cNvPr id="641" name="Google Shape;641;p60"/>
            <p:cNvSpPr/>
            <p:nvPr/>
          </p:nvSpPr>
          <p:spPr>
            <a:xfrm>
              <a:off x="6285346" y="3603283"/>
              <a:ext cx="169200" cy="169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2" name="Google Shape;642;p60"/>
            <p:cNvSpPr/>
            <p:nvPr/>
          </p:nvSpPr>
          <p:spPr>
            <a:xfrm>
              <a:off x="6509679" y="3603282"/>
              <a:ext cx="396000" cy="169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43" name="Google Shape;643;p60"/>
          <p:cNvSpPr txBox="1"/>
          <p:nvPr/>
        </p:nvSpPr>
        <p:spPr>
          <a:xfrm>
            <a:off x="388887" y="264409"/>
            <a:ext cx="24558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ko-K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Experiencing AI Native Factory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44" name="Google Shape;644;p60"/>
          <p:cNvCxnSpPr/>
          <p:nvPr/>
        </p:nvCxnSpPr>
        <p:spPr>
          <a:xfrm>
            <a:off x="2939143" y="361359"/>
            <a:ext cx="717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0"/>
            <a:headEnd len="sm" w="sm" type="none"/>
            <a:tailEnd len="sm" w="sm" type="none"/>
          </a:ln>
        </p:spPr>
      </p:cxnSp>
      <p:sp>
        <p:nvSpPr>
          <p:cNvPr id="645" name="Google Shape;645;p60"/>
          <p:cNvSpPr/>
          <p:nvPr/>
        </p:nvSpPr>
        <p:spPr>
          <a:xfrm>
            <a:off x="10198968" y="269361"/>
            <a:ext cx="1025700" cy="19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6" name="Google Shape;646;p60"/>
          <p:cNvSpPr/>
          <p:nvPr/>
        </p:nvSpPr>
        <p:spPr>
          <a:xfrm>
            <a:off x="12192000" y="0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7" name="Google Shape;647;p60"/>
          <p:cNvSpPr/>
          <p:nvPr/>
        </p:nvSpPr>
        <p:spPr>
          <a:xfrm>
            <a:off x="-840881" y="0"/>
            <a:ext cx="670800" cy="670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8" name="Google Shape;648;p60"/>
          <p:cNvSpPr/>
          <p:nvPr/>
        </p:nvSpPr>
        <p:spPr>
          <a:xfrm>
            <a:off x="-840881" y="725424"/>
            <a:ext cx="670800" cy="67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9" name="Google Shape;649;p60"/>
          <p:cNvSpPr/>
          <p:nvPr/>
        </p:nvSpPr>
        <p:spPr>
          <a:xfrm>
            <a:off x="-840881" y="1451275"/>
            <a:ext cx="670800" cy="670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밝은 배경에서 가디원 관련 내용에서 강조시 제한적으로 사용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0" name="Google Shape;650;p60"/>
          <p:cNvSpPr/>
          <p:nvPr/>
        </p:nvSpPr>
        <p:spPr>
          <a:xfrm>
            <a:off x="-840881" y="2176699"/>
            <a:ext cx="670800" cy="670800"/>
          </a:xfrm>
          <a:prstGeom prst="rect">
            <a:avLst/>
          </a:prstGeom>
          <a:solidFill>
            <a:srgbClr val="FFF79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어두운 배경에서 강조시에만 제한적으로 사용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1" name="Google Shape;651;p60"/>
          <p:cNvSpPr txBox="1"/>
          <p:nvPr/>
        </p:nvSpPr>
        <p:spPr>
          <a:xfrm>
            <a:off x="11467680" y="310662"/>
            <a:ext cx="67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콘텐츠 2개">
  <p:cSld name="3_콘텐츠 2개">
    <p:bg>
      <p:bgPr>
        <a:gradFill>
          <a:gsLst>
            <a:gs pos="0">
              <a:srgbClr val="FFB199"/>
            </a:gs>
            <a:gs pos="21000">
              <a:schemeClr val="accent3"/>
            </a:gs>
            <a:gs pos="60000">
              <a:srgbClr val="E85869"/>
            </a:gs>
            <a:gs pos="100000">
              <a:srgbClr val="E85869"/>
            </a:gs>
          </a:gsLst>
          <a:lin ang="10800000" scaled="0"/>
        </a:gradFill>
      </p:bgPr>
    </p:bg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61"/>
          <p:cNvSpPr/>
          <p:nvPr/>
        </p:nvSpPr>
        <p:spPr>
          <a:xfrm>
            <a:off x="11357751" y="265429"/>
            <a:ext cx="1025700" cy="199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1">
                <a:alpha val="50196"/>
              </a:scheme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4" name="Google Shape;654;p61"/>
          <p:cNvSpPr/>
          <p:nvPr/>
        </p:nvSpPr>
        <p:spPr>
          <a:xfrm rot="-5400000">
            <a:off x="2982750" y="-2351250"/>
            <a:ext cx="6226500" cy="121920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5" name="Google Shape;655;p61"/>
          <p:cNvSpPr/>
          <p:nvPr/>
        </p:nvSpPr>
        <p:spPr>
          <a:xfrm>
            <a:off x="12192000" y="0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56" name="Google Shape;656;p61"/>
          <p:cNvGrpSpPr/>
          <p:nvPr/>
        </p:nvGrpSpPr>
        <p:grpSpPr>
          <a:xfrm>
            <a:off x="10899876" y="6540406"/>
            <a:ext cx="1120524" cy="177831"/>
            <a:chOff x="10829236" y="6536182"/>
            <a:chExt cx="1190780" cy="188981"/>
          </a:xfrm>
        </p:grpSpPr>
        <p:pic>
          <p:nvPicPr>
            <p:cNvPr descr="블랙, 어둠이(가) 표시된 사진&#10;&#10;AI 생성 콘텐츠는 정확하지 않을 수 있습니다." id="657" name="Google Shape;657;p61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043275" y="6538339"/>
              <a:ext cx="976741" cy="186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그래픽, 원, 상징, 클립아트이(가) 표시된 사진&#10;&#10;AI 생성 콘텐츠는 정확하지 않을 수 있습니다." id="658" name="Google Shape;658;p6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829236" y="6536182"/>
              <a:ext cx="186825" cy="1868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59" name="Google Shape;659;p61"/>
          <p:cNvSpPr txBox="1"/>
          <p:nvPr/>
        </p:nvSpPr>
        <p:spPr>
          <a:xfrm>
            <a:off x="257713" y="6440657"/>
            <a:ext cx="238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0" name="Google Shape;660;p61"/>
          <p:cNvSpPr txBox="1"/>
          <p:nvPr/>
        </p:nvSpPr>
        <p:spPr>
          <a:xfrm>
            <a:off x="11467680" y="310662"/>
            <a:ext cx="67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콘텐츠 2개">
  <p:cSld name="2_콘텐츠 2개">
    <p:bg>
      <p:bgPr>
        <a:gradFill>
          <a:gsLst>
            <a:gs pos="0">
              <a:srgbClr val="FFB199"/>
            </a:gs>
            <a:gs pos="20000">
              <a:schemeClr val="accent3"/>
            </a:gs>
            <a:gs pos="59000">
              <a:srgbClr val="E85869"/>
            </a:gs>
            <a:gs pos="100000">
              <a:srgbClr val="E85869"/>
            </a:gs>
          </a:gsLst>
          <a:lin ang="10800000" scaled="0"/>
        </a:gradFill>
      </p:bgPr>
    </p:bg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62"/>
          <p:cNvSpPr/>
          <p:nvPr/>
        </p:nvSpPr>
        <p:spPr>
          <a:xfrm>
            <a:off x="11357751" y="265429"/>
            <a:ext cx="1025700" cy="199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1">
                <a:alpha val="50196"/>
              </a:scheme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3" name="Google Shape;663;p62"/>
          <p:cNvSpPr/>
          <p:nvPr/>
        </p:nvSpPr>
        <p:spPr>
          <a:xfrm>
            <a:off x="0" y="396501"/>
            <a:ext cx="12192000" cy="5616900"/>
          </a:xfrm>
          <a:prstGeom prst="rect">
            <a:avLst/>
          </a:prstGeom>
          <a:gradFill>
            <a:gsLst>
              <a:gs pos="0">
                <a:srgbClr val="AB1500"/>
              </a:gs>
              <a:gs pos="45000">
                <a:srgbClr val="AB1500">
                  <a:alpha val="0"/>
                </a:srgbClr>
              </a:gs>
              <a:gs pos="100000">
                <a:srgbClr val="AB1500">
                  <a:alpha val="0"/>
                </a:srgbClr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4" name="Google Shape;664;p62"/>
          <p:cNvSpPr/>
          <p:nvPr/>
        </p:nvSpPr>
        <p:spPr>
          <a:xfrm>
            <a:off x="0" y="1247948"/>
            <a:ext cx="12192000" cy="5616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5" name="Google Shape;665;p62"/>
          <p:cNvSpPr/>
          <p:nvPr/>
        </p:nvSpPr>
        <p:spPr>
          <a:xfrm>
            <a:off x="12192000" y="0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66" name="Google Shape;666;p62"/>
          <p:cNvGrpSpPr/>
          <p:nvPr/>
        </p:nvGrpSpPr>
        <p:grpSpPr>
          <a:xfrm>
            <a:off x="10899876" y="6540406"/>
            <a:ext cx="1120524" cy="177831"/>
            <a:chOff x="10829236" y="6536182"/>
            <a:chExt cx="1190780" cy="188981"/>
          </a:xfrm>
        </p:grpSpPr>
        <p:pic>
          <p:nvPicPr>
            <p:cNvPr descr="블랙, 어둠이(가) 표시된 사진&#10;&#10;AI 생성 콘텐츠는 정확하지 않을 수 있습니다." id="667" name="Google Shape;667;p62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043275" y="6538339"/>
              <a:ext cx="976741" cy="186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그래픽, 원, 상징, 클립아트이(가) 표시된 사진&#10;&#10;AI 생성 콘텐츠는 정확하지 않을 수 있습니다." id="668" name="Google Shape;668;p6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829236" y="6536182"/>
              <a:ext cx="186825" cy="1868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69" name="Google Shape;669;p62"/>
          <p:cNvSpPr txBox="1"/>
          <p:nvPr>
            <p:ph idx="1" type="body"/>
          </p:nvPr>
        </p:nvSpPr>
        <p:spPr>
          <a:xfrm>
            <a:off x="259563" y="715842"/>
            <a:ext cx="11229300" cy="25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70" name="Google Shape;670;p62"/>
          <p:cNvSpPr txBox="1"/>
          <p:nvPr/>
        </p:nvSpPr>
        <p:spPr>
          <a:xfrm>
            <a:off x="257713" y="6440657"/>
            <a:ext cx="238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1" name="Google Shape;671;p62"/>
          <p:cNvSpPr txBox="1"/>
          <p:nvPr/>
        </p:nvSpPr>
        <p:spPr>
          <a:xfrm>
            <a:off x="11467680" y="310662"/>
            <a:ext cx="67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콘텐츠 2개">
  <p:cSld name="7_콘텐츠 2개">
    <p:bg>
      <p:bgPr>
        <a:gradFill>
          <a:gsLst>
            <a:gs pos="0">
              <a:srgbClr val="FFB199"/>
            </a:gs>
            <a:gs pos="19000">
              <a:schemeClr val="accent3"/>
            </a:gs>
            <a:gs pos="59000">
              <a:srgbClr val="E85869"/>
            </a:gs>
            <a:gs pos="100000">
              <a:srgbClr val="E85869"/>
            </a:gs>
          </a:gsLst>
          <a:lin ang="10800000" scaled="0"/>
        </a:gradFill>
      </p:bgPr>
    </p:bg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63"/>
          <p:cNvSpPr/>
          <p:nvPr/>
        </p:nvSpPr>
        <p:spPr>
          <a:xfrm>
            <a:off x="0" y="396501"/>
            <a:ext cx="12192000" cy="5616900"/>
          </a:xfrm>
          <a:prstGeom prst="rect">
            <a:avLst/>
          </a:prstGeom>
          <a:gradFill>
            <a:gsLst>
              <a:gs pos="0">
                <a:srgbClr val="AB1500"/>
              </a:gs>
              <a:gs pos="45000">
                <a:srgbClr val="AB1500">
                  <a:alpha val="0"/>
                </a:srgbClr>
              </a:gs>
              <a:gs pos="100000">
                <a:srgbClr val="AB1500">
                  <a:alpha val="0"/>
                </a:srgbClr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4" name="Google Shape;674;p63"/>
          <p:cNvSpPr/>
          <p:nvPr/>
        </p:nvSpPr>
        <p:spPr>
          <a:xfrm>
            <a:off x="11357751" y="265429"/>
            <a:ext cx="1025700" cy="199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1">
                <a:alpha val="50196"/>
              </a:scheme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5" name="Google Shape;675;p63"/>
          <p:cNvSpPr/>
          <p:nvPr/>
        </p:nvSpPr>
        <p:spPr>
          <a:xfrm>
            <a:off x="0" y="1247948"/>
            <a:ext cx="12192000" cy="5616900"/>
          </a:xfrm>
          <a:prstGeom prst="rect">
            <a:avLst/>
          </a:prstGeom>
          <a:solidFill>
            <a:srgbClr val="F5F9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6" name="Google Shape;676;p63"/>
          <p:cNvSpPr txBox="1"/>
          <p:nvPr/>
        </p:nvSpPr>
        <p:spPr>
          <a:xfrm>
            <a:off x="257713" y="6440657"/>
            <a:ext cx="238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7" name="Google Shape;677;p63"/>
          <p:cNvSpPr/>
          <p:nvPr/>
        </p:nvSpPr>
        <p:spPr>
          <a:xfrm>
            <a:off x="12192000" y="-268736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78" name="Google Shape;678;p63"/>
          <p:cNvGrpSpPr/>
          <p:nvPr/>
        </p:nvGrpSpPr>
        <p:grpSpPr>
          <a:xfrm>
            <a:off x="10899876" y="6540406"/>
            <a:ext cx="1120524" cy="177831"/>
            <a:chOff x="10829236" y="6536182"/>
            <a:chExt cx="1190780" cy="188981"/>
          </a:xfrm>
        </p:grpSpPr>
        <p:pic>
          <p:nvPicPr>
            <p:cNvPr descr="블랙, 어둠이(가) 표시된 사진&#10;&#10;AI 생성 콘텐츠는 정확하지 않을 수 있습니다." id="679" name="Google Shape;679;p63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043275" y="6538339"/>
              <a:ext cx="976741" cy="186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그래픽, 원, 상징, 클립아트이(가) 표시된 사진&#10;&#10;AI 생성 콘텐츠는 정확하지 않을 수 있습니다." id="680" name="Google Shape;680;p6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829236" y="6536182"/>
              <a:ext cx="186825" cy="1868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81" name="Google Shape;681;p63"/>
          <p:cNvSpPr txBox="1"/>
          <p:nvPr>
            <p:ph idx="1" type="body"/>
          </p:nvPr>
        </p:nvSpPr>
        <p:spPr>
          <a:xfrm>
            <a:off x="259563" y="715842"/>
            <a:ext cx="11229300" cy="25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2" name="Google Shape;682;p63"/>
          <p:cNvSpPr txBox="1"/>
          <p:nvPr/>
        </p:nvSpPr>
        <p:spPr>
          <a:xfrm>
            <a:off x="11467680" y="310662"/>
            <a:ext cx="67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콘텐츠 2개">
  <p:cSld name="6_콘텐츠 2개">
    <p:bg>
      <p:bgPr>
        <a:gradFill>
          <a:gsLst>
            <a:gs pos="0">
              <a:srgbClr val="FFB199"/>
            </a:gs>
            <a:gs pos="19000">
              <a:schemeClr val="accent3"/>
            </a:gs>
            <a:gs pos="59000">
              <a:srgbClr val="E85869"/>
            </a:gs>
            <a:gs pos="100000">
              <a:srgbClr val="E85869"/>
            </a:gs>
          </a:gsLst>
          <a:lin ang="10800000" scaled="0"/>
        </a:gradFill>
      </p:bgPr>
    </p:bg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64"/>
          <p:cNvSpPr/>
          <p:nvPr/>
        </p:nvSpPr>
        <p:spPr>
          <a:xfrm>
            <a:off x="0" y="373203"/>
            <a:ext cx="12192000" cy="6484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5" name="Google Shape;685;p64"/>
          <p:cNvSpPr/>
          <p:nvPr/>
        </p:nvSpPr>
        <p:spPr>
          <a:xfrm>
            <a:off x="11357751" y="265429"/>
            <a:ext cx="1025700" cy="199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lt1">
                <a:alpha val="50196"/>
              </a:scheme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86" name="Google Shape;686;p64"/>
          <p:cNvGrpSpPr/>
          <p:nvPr/>
        </p:nvGrpSpPr>
        <p:grpSpPr>
          <a:xfrm>
            <a:off x="10899876" y="6540406"/>
            <a:ext cx="1120524" cy="177831"/>
            <a:chOff x="10829236" y="6536182"/>
            <a:chExt cx="1190780" cy="188981"/>
          </a:xfrm>
        </p:grpSpPr>
        <p:pic>
          <p:nvPicPr>
            <p:cNvPr descr="블랙, 어둠이(가) 표시된 사진&#10;&#10;AI 생성 콘텐츠는 정확하지 않을 수 있습니다." id="687" name="Google Shape;687;p64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043275" y="6538339"/>
              <a:ext cx="976741" cy="186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그래픽, 원, 상징, 클립아트이(가) 표시된 사진&#10;&#10;AI 생성 콘텐츠는 정확하지 않을 수 있습니다." id="688" name="Google Shape;688;p6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829236" y="6536182"/>
              <a:ext cx="186825" cy="1868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89" name="Google Shape;689;p64"/>
          <p:cNvSpPr/>
          <p:nvPr/>
        </p:nvSpPr>
        <p:spPr>
          <a:xfrm>
            <a:off x="12192000" y="-268736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0" name="Google Shape;690;p64"/>
          <p:cNvSpPr txBox="1"/>
          <p:nvPr/>
        </p:nvSpPr>
        <p:spPr>
          <a:xfrm>
            <a:off x="257713" y="6440657"/>
            <a:ext cx="238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1" name="Google Shape;691;p64"/>
          <p:cNvSpPr txBox="1"/>
          <p:nvPr/>
        </p:nvSpPr>
        <p:spPr>
          <a:xfrm>
            <a:off x="11467680" y="310662"/>
            <a:ext cx="67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콘텐츠 2개">
  <p:cSld name="5_콘텐츠 2개">
    <p:bg>
      <p:bgPr>
        <a:solidFill>
          <a:schemeClr val="lt1"/>
        </a:solidFill>
      </p:bgPr>
    </p:bg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3" name="Google Shape;693;p6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292812" y="587836"/>
            <a:ext cx="552506" cy="552506"/>
          </a:xfrm>
          <a:prstGeom prst="rect">
            <a:avLst/>
          </a:prstGeom>
          <a:noFill/>
          <a:ln>
            <a:noFill/>
          </a:ln>
        </p:spPr>
      </p:pic>
      <p:sp>
        <p:nvSpPr>
          <p:cNvPr id="694" name="Google Shape;694;p65"/>
          <p:cNvSpPr txBox="1"/>
          <p:nvPr/>
        </p:nvSpPr>
        <p:spPr>
          <a:xfrm>
            <a:off x="3563255" y="2492589"/>
            <a:ext cx="5065500" cy="270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b="1" i="0" lang="ko-KR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  <a:endParaRPr b="1" i="0" sz="8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5" name="Google Shape;695;p65"/>
          <p:cNvSpPr txBox="1"/>
          <p:nvPr/>
        </p:nvSpPr>
        <p:spPr>
          <a:xfrm>
            <a:off x="3788225" y="4167691"/>
            <a:ext cx="21384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ko-K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contact@onepredict.com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6" name="Google Shape;696;p65"/>
          <p:cNvSpPr/>
          <p:nvPr/>
        </p:nvSpPr>
        <p:spPr>
          <a:xfrm>
            <a:off x="3803216" y="3851799"/>
            <a:ext cx="169200" cy="169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7" name="Google Shape;697;p65"/>
          <p:cNvSpPr/>
          <p:nvPr/>
        </p:nvSpPr>
        <p:spPr>
          <a:xfrm>
            <a:off x="4027549" y="3851798"/>
            <a:ext cx="396000" cy="1692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8" name="Google Shape;698;p65"/>
          <p:cNvSpPr txBox="1"/>
          <p:nvPr/>
        </p:nvSpPr>
        <p:spPr>
          <a:xfrm>
            <a:off x="10136651" y="242865"/>
            <a:ext cx="1708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ko-K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www.onepredict.ai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99" name="Google Shape;699;p65"/>
          <p:cNvCxnSpPr/>
          <p:nvPr/>
        </p:nvCxnSpPr>
        <p:spPr>
          <a:xfrm>
            <a:off x="2951403" y="361359"/>
            <a:ext cx="72855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0"/>
            <a:headEnd len="sm" w="sm" type="none"/>
            <a:tailEnd len="sm" w="sm" type="none"/>
          </a:ln>
        </p:spPr>
      </p:cxnSp>
      <p:sp>
        <p:nvSpPr>
          <p:cNvPr id="700" name="Google Shape;700;p65"/>
          <p:cNvSpPr txBox="1"/>
          <p:nvPr/>
        </p:nvSpPr>
        <p:spPr>
          <a:xfrm>
            <a:off x="388887" y="264409"/>
            <a:ext cx="24558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ko-K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Experiencing AI Native Factory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enerated (h614bd7eb66d0f4a7_59_0)">
  <p:cSld name="Generated (h614bd7eb66d0f4a7_59_0)"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enerated (h614bd7eb66d0f4a7_24_0)">
  <p:cSld name="Generated (h614bd7eb66d0f4a7_24_0)">
    <p:spTree>
      <p:nvGrpSpPr>
        <p:cNvPr id="702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구역 머리글">
  <p:cSld name="구역 머리글">
    <p:bg>
      <p:bgPr>
        <a:gradFill>
          <a:gsLst>
            <a:gs pos="0">
              <a:schemeClr val="accent1"/>
            </a:gs>
            <a:gs pos="60000">
              <a:schemeClr val="lt2"/>
            </a:gs>
            <a:gs pos="100000">
              <a:schemeClr val="lt2"/>
            </a:gs>
          </a:gsLst>
          <a:lin ang="2700000" scaled="0"/>
        </a:gradFill>
      </p:bgPr>
    </p:bg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일렉트릭 블루, 블루, 스크린샷, 마조렐 블루이(가) 표시된 사진&#10;&#10;AI 생성 콘텐츠는 정확하지 않을 수 있습니다." id="705" name="Google Shape;705;p69"/>
          <p:cNvPicPr preferRelativeResize="0"/>
          <p:nvPr/>
        </p:nvPicPr>
        <p:blipFill rotWithShape="1">
          <a:blip r:embed="rId2">
            <a:alphaModFix amt="33000"/>
          </a:blip>
          <a:srcRect b="0" l="49582" r="3274" t="0"/>
          <a:stretch/>
        </p:blipFill>
        <p:spPr>
          <a:xfrm>
            <a:off x="1" y="-1"/>
            <a:ext cx="12192000" cy="6857987"/>
          </a:xfrm>
          <a:prstGeom prst="rect">
            <a:avLst/>
          </a:prstGeom>
          <a:noFill/>
          <a:ln>
            <a:noFill/>
          </a:ln>
        </p:spPr>
      </p:pic>
      <p:sp>
        <p:nvSpPr>
          <p:cNvPr id="706" name="Google Shape;706;p69"/>
          <p:cNvSpPr/>
          <p:nvPr/>
        </p:nvSpPr>
        <p:spPr>
          <a:xfrm rot="-5400000">
            <a:off x="2982750" y="-2351250"/>
            <a:ext cx="6226500" cy="121920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07" name="Google Shape;707;p69"/>
          <p:cNvGrpSpPr/>
          <p:nvPr/>
        </p:nvGrpSpPr>
        <p:grpSpPr>
          <a:xfrm>
            <a:off x="10899876" y="6540406"/>
            <a:ext cx="1120524" cy="177831"/>
            <a:chOff x="10829236" y="6536182"/>
            <a:chExt cx="1190780" cy="188981"/>
          </a:xfrm>
        </p:grpSpPr>
        <p:pic>
          <p:nvPicPr>
            <p:cNvPr descr="블랙, 어둠이(가) 표시된 사진&#10;&#10;AI 생성 콘텐츠는 정확하지 않을 수 있습니다." id="708" name="Google Shape;708;p6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043275" y="6538339"/>
              <a:ext cx="976741" cy="186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그래픽, 원, 상징, 클립아트이(가) 표시된 사진&#10;&#10;AI 생성 콘텐츠는 정확하지 않을 수 있습니다." id="709" name="Google Shape;709;p6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829236" y="6536182"/>
              <a:ext cx="186825" cy="1868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10" name="Google Shape;710;p69"/>
          <p:cNvSpPr/>
          <p:nvPr/>
        </p:nvSpPr>
        <p:spPr>
          <a:xfrm>
            <a:off x="11357751" y="265429"/>
            <a:ext cx="1025700" cy="199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1">
                <a:alpha val="50196"/>
              </a:scheme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1" name="Google Shape;711;p69"/>
          <p:cNvSpPr/>
          <p:nvPr/>
        </p:nvSpPr>
        <p:spPr>
          <a:xfrm>
            <a:off x="12192000" y="-82361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2" name="Google Shape;712;p69"/>
          <p:cNvSpPr txBox="1"/>
          <p:nvPr/>
        </p:nvSpPr>
        <p:spPr>
          <a:xfrm>
            <a:off x="257713" y="6440657"/>
            <a:ext cx="238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3" name="Google Shape;713;p69"/>
          <p:cNvSpPr txBox="1"/>
          <p:nvPr/>
        </p:nvSpPr>
        <p:spPr>
          <a:xfrm>
            <a:off x="11467680" y="310662"/>
            <a:ext cx="67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제목 슬라이드">
  <p:cSld name="2_제목 슬라이드">
    <p:bg>
      <p:bgPr>
        <a:solidFill>
          <a:schemeClr val="lt1"/>
        </a:solidFill>
      </p:bgPr>
    </p:bg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70"/>
          <p:cNvSpPr txBox="1"/>
          <p:nvPr/>
        </p:nvSpPr>
        <p:spPr>
          <a:xfrm>
            <a:off x="388887" y="264409"/>
            <a:ext cx="24558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ko-K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Experiencing AI Native Factory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16" name="Google Shape;716;p70"/>
          <p:cNvCxnSpPr/>
          <p:nvPr/>
        </p:nvCxnSpPr>
        <p:spPr>
          <a:xfrm>
            <a:off x="2939143" y="361359"/>
            <a:ext cx="717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0"/>
            <a:headEnd len="sm" w="sm" type="none"/>
            <a:tailEnd len="sm" w="sm" type="none"/>
          </a:ln>
        </p:spPr>
      </p:cxnSp>
      <p:pic>
        <p:nvPicPr>
          <p:cNvPr descr="로고, 그래픽, 상징, 디자인이(가) 표시된 사진&#10;&#10;AI 생성 콘텐츠는 정확하지 않을 수 있습니다." id="717" name="Google Shape;717;p7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1271591"/>
            <a:ext cx="5627185" cy="5592305"/>
          </a:xfrm>
          <a:prstGeom prst="rect">
            <a:avLst/>
          </a:prstGeom>
          <a:noFill/>
          <a:ln>
            <a:noFill/>
          </a:ln>
        </p:spPr>
      </p:pic>
      <p:sp>
        <p:nvSpPr>
          <p:cNvPr id="718" name="Google Shape;718;p70"/>
          <p:cNvSpPr/>
          <p:nvPr/>
        </p:nvSpPr>
        <p:spPr>
          <a:xfrm>
            <a:off x="-840881" y="0"/>
            <a:ext cx="670800" cy="670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9" name="Google Shape;719;p70"/>
          <p:cNvSpPr/>
          <p:nvPr/>
        </p:nvSpPr>
        <p:spPr>
          <a:xfrm>
            <a:off x="-840881" y="725424"/>
            <a:ext cx="670800" cy="67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0" name="Google Shape;720;p70"/>
          <p:cNvSpPr/>
          <p:nvPr/>
        </p:nvSpPr>
        <p:spPr>
          <a:xfrm>
            <a:off x="-840881" y="1466355"/>
            <a:ext cx="670800" cy="67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밝은 상관없이 회사 관련 내용에서 강조시 제한적으로 사용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1" name="Google Shape;721;p70"/>
          <p:cNvSpPr/>
          <p:nvPr/>
        </p:nvSpPr>
        <p:spPr>
          <a:xfrm>
            <a:off x="-840881" y="2207286"/>
            <a:ext cx="670800" cy="670800"/>
          </a:xfrm>
          <a:prstGeom prst="rect">
            <a:avLst/>
          </a:prstGeom>
          <a:solidFill>
            <a:srgbClr val="FFF79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어두운 배경에서 강조시에만 제한적으로 사용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2" name="Google Shape;722;p70"/>
          <p:cNvSpPr/>
          <p:nvPr/>
        </p:nvSpPr>
        <p:spPr>
          <a:xfrm>
            <a:off x="12192000" y="-268736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3" name="Google Shape;723;p70"/>
          <p:cNvSpPr/>
          <p:nvPr/>
        </p:nvSpPr>
        <p:spPr>
          <a:xfrm>
            <a:off x="10198968" y="269361"/>
            <a:ext cx="1025700" cy="19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4" name="Google Shape;724;p70"/>
          <p:cNvSpPr/>
          <p:nvPr/>
        </p:nvSpPr>
        <p:spPr>
          <a:xfrm>
            <a:off x="11357751" y="265429"/>
            <a:ext cx="1025700" cy="199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rgbClr val="BFBFBF">
                <a:alpha val="50196"/>
              </a:srgb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5" name="Google Shape;725;p70"/>
          <p:cNvSpPr txBox="1"/>
          <p:nvPr/>
        </p:nvSpPr>
        <p:spPr>
          <a:xfrm>
            <a:off x="11467680" y="310662"/>
            <a:ext cx="67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6" name="Google Shape;726;p70"/>
          <p:cNvSpPr/>
          <p:nvPr/>
        </p:nvSpPr>
        <p:spPr>
          <a:xfrm>
            <a:off x="12192000" y="-116896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콘텐츠 2개">
  <p:cSld name="4_콘텐츠 2개">
    <p:bg>
      <p:bgPr>
        <a:solidFill>
          <a:schemeClr val="lt1"/>
        </a:solidFill>
      </p:bgPr>
    </p:bg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로고, 그래픽, 상징, 디자인이(가) 표시된 사진&#10;&#10;AI 생성 콘텐츠는 정확하지 않을 수 있습니다." id="728" name="Google Shape;728;p71"/>
          <p:cNvPicPr preferRelativeResize="0"/>
          <p:nvPr/>
        </p:nvPicPr>
        <p:blipFill rotWithShape="1">
          <a:blip r:embed="rId2">
            <a:alphaModFix amt="50000"/>
          </a:blip>
          <a:srcRect b="0" l="0" r="0" t="0"/>
          <a:stretch/>
        </p:blipFill>
        <p:spPr>
          <a:xfrm>
            <a:off x="0" y="1271591"/>
            <a:ext cx="5627185" cy="5592305"/>
          </a:xfrm>
          <a:prstGeom prst="rect">
            <a:avLst/>
          </a:prstGeom>
          <a:noFill/>
          <a:ln>
            <a:noFill/>
          </a:ln>
        </p:spPr>
      </p:pic>
      <p:sp>
        <p:nvSpPr>
          <p:cNvPr id="729" name="Google Shape;729;p71"/>
          <p:cNvSpPr txBox="1"/>
          <p:nvPr/>
        </p:nvSpPr>
        <p:spPr>
          <a:xfrm>
            <a:off x="257713" y="6440657"/>
            <a:ext cx="238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30" name="Google Shape;730;p71"/>
          <p:cNvGrpSpPr/>
          <p:nvPr/>
        </p:nvGrpSpPr>
        <p:grpSpPr>
          <a:xfrm>
            <a:off x="6285346" y="3259826"/>
            <a:ext cx="620333" cy="169201"/>
            <a:chOff x="6285346" y="3603282"/>
            <a:chExt cx="620333" cy="169201"/>
          </a:xfrm>
        </p:grpSpPr>
        <p:sp>
          <p:nvSpPr>
            <p:cNvPr id="731" name="Google Shape;731;p71"/>
            <p:cNvSpPr/>
            <p:nvPr/>
          </p:nvSpPr>
          <p:spPr>
            <a:xfrm>
              <a:off x="6285346" y="3603283"/>
              <a:ext cx="169200" cy="169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2" name="Google Shape;732;p71"/>
            <p:cNvSpPr/>
            <p:nvPr/>
          </p:nvSpPr>
          <p:spPr>
            <a:xfrm>
              <a:off x="6509679" y="3603282"/>
              <a:ext cx="396000" cy="169200"/>
            </a:xfrm>
            <a:prstGeom prst="round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33" name="Google Shape;733;p71"/>
          <p:cNvSpPr txBox="1"/>
          <p:nvPr/>
        </p:nvSpPr>
        <p:spPr>
          <a:xfrm>
            <a:off x="388887" y="264409"/>
            <a:ext cx="24558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ko-K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Experiencing AI Native Factory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34" name="Google Shape;734;p71"/>
          <p:cNvCxnSpPr/>
          <p:nvPr/>
        </p:nvCxnSpPr>
        <p:spPr>
          <a:xfrm>
            <a:off x="2939143" y="361359"/>
            <a:ext cx="717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0"/>
            <a:headEnd len="sm" w="sm" type="none"/>
            <a:tailEnd len="sm" w="sm" type="none"/>
          </a:ln>
        </p:spPr>
      </p:cxnSp>
      <p:sp>
        <p:nvSpPr>
          <p:cNvPr id="735" name="Google Shape;735;p71"/>
          <p:cNvSpPr/>
          <p:nvPr/>
        </p:nvSpPr>
        <p:spPr>
          <a:xfrm>
            <a:off x="10198968" y="269361"/>
            <a:ext cx="1025700" cy="19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6" name="Google Shape;736;p71"/>
          <p:cNvSpPr/>
          <p:nvPr/>
        </p:nvSpPr>
        <p:spPr>
          <a:xfrm>
            <a:off x="11357751" y="265429"/>
            <a:ext cx="1025700" cy="199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rgbClr val="BFBFBF">
                <a:alpha val="50196"/>
              </a:srgb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7" name="Google Shape;737;p71"/>
          <p:cNvSpPr/>
          <p:nvPr/>
        </p:nvSpPr>
        <p:spPr>
          <a:xfrm>
            <a:off x="12192000" y="0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8" name="Google Shape;738;p71"/>
          <p:cNvSpPr/>
          <p:nvPr/>
        </p:nvSpPr>
        <p:spPr>
          <a:xfrm>
            <a:off x="-840881" y="0"/>
            <a:ext cx="670800" cy="670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9" name="Google Shape;739;p71"/>
          <p:cNvSpPr/>
          <p:nvPr/>
        </p:nvSpPr>
        <p:spPr>
          <a:xfrm>
            <a:off x="-840881" y="725424"/>
            <a:ext cx="670800" cy="67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0" name="Google Shape;740;p71"/>
          <p:cNvSpPr/>
          <p:nvPr/>
        </p:nvSpPr>
        <p:spPr>
          <a:xfrm>
            <a:off x="-840881" y="1466355"/>
            <a:ext cx="670800" cy="67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밝은 상관없이 회사 관련 내용에서 강조시 제한적으로 사용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1" name="Google Shape;741;p71"/>
          <p:cNvSpPr/>
          <p:nvPr/>
        </p:nvSpPr>
        <p:spPr>
          <a:xfrm>
            <a:off x="-840881" y="2207286"/>
            <a:ext cx="670800" cy="670800"/>
          </a:xfrm>
          <a:prstGeom prst="rect">
            <a:avLst/>
          </a:prstGeom>
          <a:solidFill>
            <a:srgbClr val="FFF79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어두운 배경에서 강조시에만 제한적으로 사용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2" name="Google Shape;742;p71"/>
          <p:cNvSpPr txBox="1"/>
          <p:nvPr/>
        </p:nvSpPr>
        <p:spPr>
          <a:xfrm>
            <a:off x="11467680" y="310662"/>
            <a:ext cx="67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구역 머리글">
  <p:cSld name="2_구역 머리글">
    <p:bg>
      <p:bgPr>
        <a:gradFill>
          <a:gsLst>
            <a:gs pos="0">
              <a:schemeClr val="accent1"/>
            </a:gs>
            <a:gs pos="60000">
              <a:schemeClr val="lt2"/>
            </a:gs>
            <a:gs pos="100000">
              <a:schemeClr val="lt2"/>
            </a:gs>
          </a:gsLst>
          <a:lin ang="2700000" scaled="0"/>
        </a:gradFill>
      </p:bgPr>
    </p:bg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일렉트릭 블루, 블루, 스크린샷, 마조렐 블루이(가) 표시된 사진&#10;&#10;AI 생성 콘텐츠는 정확하지 않을 수 있습니다." id="744" name="Google Shape;744;p72"/>
          <p:cNvPicPr preferRelativeResize="0"/>
          <p:nvPr/>
        </p:nvPicPr>
        <p:blipFill rotWithShape="1">
          <a:blip r:embed="rId2">
            <a:alphaModFix amt="33000"/>
          </a:blip>
          <a:srcRect b="0" l="49582" r="3274" t="0"/>
          <a:stretch/>
        </p:blipFill>
        <p:spPr>
          <a:xfrm>
            <a:off x="1" y="-1"/>
            <a:ext cx="12192000" cy="6857987"/>
          </a:xfrm>
          <a:prstGeom prst="rect">
            <a:avLst/>
          </a:prstGeom>
          <a:noFill/>
          <a:ln>
            <a:noFill/>
          </a:ln>
        </p:spPr>
      </p:pic>
      <p:sp>
        <p:nvSpPr>
          <p:cNvPr id="745" name="Google Shape;745;p72"/>
          <p:cNvSpPr/>
          <p:nvPr/>
        </p:nvSpPr>
        <p:spPr>
          <a:xfrm>
            <a:off x="0" y="380183"/>
            <a:ext cx="12192000" cy="6484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46" name="Google Shape;746;p72"/>
          <p:cNvGrpSpPr/>
          <p:nvPr/>
        </p:nvGrpSpPr>
        <p:grpSpPr>
          <a:xfrm>
            <a:off x="10899876" y="6540406"/>
            <a:ext cx="1120524" cy="177831"/>
            <a:chOff x="10829236" y="6536182"/>
            <a:chExt cx="1190780" cy="188981"/>
          </a:xfrm>
        </p:grpSpPr>
        <p:pic>
          <p:nvPicPr>
            <p:cNvPr descr="블랙, 어둠이(가) 표시된 사진&#10;&#10;AI 생성 콘텐츠는 정확하지 않을 수 있습니다." id="747" name="Google Shape;747;p7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043275" y="6538339"/>
              <a:ext cx="976741" cy="186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그래픽, 원, 상징, 클립아트이(가) 표시된 사진&#10;&#10;AI 생성 콘텐츠는 정확하지 않을 수 있습니다." id="748" name="Google Shape;748;p7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829236" y="6536182"/>
              <a:ext cx="186825" cy="1868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49" name="Google Shape;749;p72"/>
          <p:cNvSpPr/>
          <p:nvPr/>
        </p:nvSpPr>
        <p:spPr>
          <a:xfrm>
            <a:off x="11357751" y="265429"/>
            <a:ext cx="1025700" cy="199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lt1">
                <a:alpha val="50196"/>
              </a:scheme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0" name="Google Shape;750;p72"/>
          <p:cNvSpPr/>
          <p:nvPr/>
        </p:nvSpPr>
        <p:spPr>
          <a:xfrm>
            <a:off x="12192000" y="0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1" name="Google Shape;751;p72"/>
          <p:cNvSpPr txBox="1"/>
          <p:nvPr/>
        </p:nvSpPr>
        <p:spPr>
          <a:xfrm>
            <a:off x="257713" y="6440657"/>
            <a:ext cx="238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2" name="Google Shape;752;p72"/>
          <p:cNvSpPr txBox="1"/>
          <p:nvPr/>
        </p:nvSpPr>
        <p:spPr>
          <a:xfrm>
            <a:off x="11467680" y="310662"/>
            <a:ext cx="67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제목 슬라이드">
  <p:cSld name="3_제목 슬라이드">
    <p:bg>
      <p:bgPr>
        <a:solidFill>
          <a:schemeClr val="lt1"/>
        </a:solidFill>
      </p:bgPr>
    </p:bg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및 내용">
  <p:cSld name="제목 및 내용">
    <p:bg>
      <p:bgPr>
        <a:gradFill>
          <a:gsLst>
            <a:gs pos="0">
              <a:schemeClr val="accent2"/>
            </a:gs>
            <a:gs pos="20000">
              <a:schemeClr val="accent1"/>
            </a:gs>
            <a:gs pos="60000">
              <a:schemeClr val="lt2"/>
            </a:gs>
            <a:gs pos="100000">
              <a:schemeClr val="lt2"/>
            </a:gs>
          </a:gsLst>
          <a:lin ang="2700000" scaled="0"/>
        </a:gradFill>
      </p:bgPr>
    </p:bg>
    <p:spTree>
      <p:nvGrpSpPr>
        <p:cNvPr id="754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일렉트릭 블루, 블루, 스크린샷, 마조렐 블루이(가) 표시된 사진&#10;&#10;AI 생성 콘텐츠는 정확하지 않을 수 있습니다." id="755" name="Google Shape;755;p74"/>
          <p:cNvPicPr preferRelativeResize="0"/>
          <p:nvPr/>
        </p:nvPicPr>
        <p:blipFill rotWithShape="1">
          <a:blip r:embed="rId2">
            <a:alphaModFix amt="33000"/>
          </a:blip>
          <a:srcRect b="0" l="49582" r="3274" t="0"/>
          <a:stretch/>
        </p:blipFill>
        <p:spPr>
          <a:xfrm>
            <a:off x="0" y="13"/>
            <a:ext cx="12192000" cy="6857987"/>
          </a:xfrm>
          <a:prstGeom prst="rect">
            <a:avLst/>
          </a:prstGeom>
          <a:noFill/>
          <a:ln>
            <a:noFill/>
          </a:ln>
        </p:spPr>
      </p:pic>
      <p:sp>
        <p:nvSpPr>
          <p:cNvPr id="756" name="Google Shape;756;p74"/>
          <p:cNvSpPr/>
          <p:nvPr/>
        </p:nvSpPr>
        <p:spPr>
          <a:xfrm>
            <a:off x="0" y="1254954"/>
            <a:ext cx="5603100" cy="5603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7" name="Google Shape;757;p74"/>
          <p:cNvSpPr/>
          <p:nvPr/>
        </p:nvSpPr>
        <p:spPr>
          <a:xfrm rot="-5400000">
            <a:off x="5807477" y="-425315"/>
            <a:ext cx="4704300" cy="8064600"/>
          </a:xfrm>
          <a:prstGeom prst="round2SameRect">
            <a:avLst>
              <a:gd fmla="val 3683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8" name="Google Shape;758;p74"/>
          <p:cNvSpPr txBox="1"/>
          <p:nvPr/>
        </p:nvSpPr>
        <p:spPr>
          <a:xfrm>
            <a:off x="257713" y="6440657"/>
            <a:ext cx="238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9" name="Google Shape;759;p74"/>
          <p:cNvSpPr txBox="1"/>
          <p:nvPr/>
        </p:nvSpPr>
        <p:spPr>
          <a:xfrm>
            <a:off x="4537435" y="1635697"/>
            <a:ext cx="1119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</a:pPr>
            <a:r>
              <a:rPr b="1" i="0" lang="ko-KR" sz="2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Contents</a:t>
            </a:r>
            <a:endParaRPr b="1" i="0" sz="20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60" name="Google Shape;760;p74"/>
          <p:cNvCxnSpPr/>
          <p:nvPr/>
        </p:nvCxnSpPr>
        <p:spPr>
          <a:xfrm>
            <a:off x="4565488" y="2029968"/>
            <a:ext cx="76266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0"/>
            <a:headEnd len="sm" w="sm" type="none"/>
            <a:tailEnd len="sm" w="sm" type="none"/>
          </a:ln>
        </p:spPr>
      </p:cxnSp>
      <p:grpSp>
        <p:nvGrpSpPr>
          <p:cNvPr id="761" name="Google Shape;761;p74"/>
          <p:cNvGrpSpPr/>
          <p:nvPr/>
        </p:nvGrpSpPr>
        <p:grpSpPr>
          <a:xfrm>
            <a:off x="10899876" y="6540406"/>
            <a:ext cx="1120524" cy="177831"/>
            <a:chOff x="10829236" y="6536182"/>
            <a:chExt cx="1190780" cy="188981"/>
          </a:xfrm>
        </p:grpSpPr>
        <p:pic>
          <p:nvPicPr>
            <p:cNvPr descr="블랙, 어둠이(가) 표시된 사진&#10;&#10;AI 생성 콘텐츠는 정확하지 않을 수 있습니다." id="762" name="Google Shape;762;p7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043275" y="6538339"/>
              <a:ext cx="976741" cy="186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그래픽, 원, 상징, 클립아트이(가) 표시된 사진&#10;&#10;AI 생성 콘텐츠는 정확하지 않을 수 있습니다." id="763" name="Google Shape;763;p7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829236" y="6536182"/>
              <a:ext cx="186825" cy="1868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64" name="Google Shape;764;p74"/>
          <p:cNvSpPr/>
          <p:nvPr/>
        </p:nvSpPr>
        <p:spPr>
          <a:xfrm>
            <a:off x="12192000" y="0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5" name="Google Shape;765;p74"/>
          <p:cNvSpPr/>
          <p:nvPr/>
        </p:nvSpPr>
        <p:spPr>
          <a:xfrm>
            <a:off x="11357751" y="265429"/>
            <a:ext cx="1025700" cy="199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rgbClr val="BFBFBF">
                <a:alpha val="50196"/>
              </a:srgb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6" name="Google Shape;766;p74"/>
          <p:cNvSpPr txBox="1"/>
          <p:nvPr/>
        </p:nvSpPr>
        <p:spPr>
          <a:xfrm>
            <a:off x="11467680" y="310662"/>
            <a:ext cx="67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7" name="Google Shape;767;p74"/>
          <p:cNvSpPr/>
          <p:nvPr/>
        </p:nvSpPr>
        <p:spPr>
          <a:xfrm>
            <a:off x="12192000" y="21911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콘텐츠 2개">
  <p:cSld name="콘텐츠 2개">
    <p:bg>
      <p:bgPr>
        <a:solidFill>
          <a:schemeClr val="lt1"/>
        </a:solidFill>
      </p:bgPr>
    </p:bg>
    <p:spTree>
      <p:nvGrpSpPr>
        <p:cNvPr id="768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로고, 그래픽, 상징, 디자인이(가) 표시된 사진&#10;&#10;AI 생성 콘텐츠는 정확하지 않을 수 있습니다." id="769" name="Google Shape;769;p75"/>
          <p:cNvPicPr preferRelativeResize="0"/>
          <p:nvPr/>
        </p:nvPicPr>
        <p:blipFill rotWithShape="1">
          <a:blip r:embed="rId2">
            <a:alphaModFix amt="50000"/>
          </a:blip>
          <a:srcRect b="0" l="0" r="0" t="0"/>
          <a:stretch/>
        </p:blipFill>
        <p:spPr>
          <a:xfrm>
            <a:off x="0" y="1271591"/>
            <a:ext cx="5627185" cy="5592305"/>
          </a:xfrm>
          <a:prstGeom prst="rect">
            <a:avLst/>
          </a:prstGeom>
          <a:noFill/>
          <a:ln>
            <a:noFill/>
          </a:ln>
        </p:spPr>
      </p:pic>
      <p:sp>
        <p:nvSpPr>
          <p:cNvPr id="770" name="Google Shape;770;p75"/>
          <p:cNvSpPr txBox="1"/>
          <p:nvPr/>
        </p:nvSpPr>
        <p:spPr>
          <a:xfrm>
            <a:off x="257713" y="6440657"/>
            <a:ext cx="238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71" name="Google Shape;771;p75"/>
          <p:cNvGrpSpPr/>
          <p:nvPr/>
        </p:nvGrpSpPr>
        <p:grpSpPr>
          <a:xfrm>
            <a:off x="6285346" y="3259826"/>
            <a:ext cx="620333" cy="169201"/>
            <a:chOff x="6285346" y="3603282"/>
            <a:chExt cx="620333" cy="169201"/>
          </a:xfrm>
        </p:grpSpPr>
        <p:sp>
          <p:nvSpPr>
            <p:cNvPr id="772" name="Google Shape;772;p75"/>
            <p:cNvSpPr/>
            <p:nvPr/>
          </p:nvSpPr>
          <p:spPr>
            <a:xfrm>
              <a:off x="6285346" y="3603283"/>
              <a:ext cx="169200" cy="169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3" name="Google Shape;773;p75"/>
            <p:cNvSpPr/>
            <p:nvPr/>
          </p:nvSpPr>
          <p:spPr>
            <a:xfrm>
              <a:off x="6509679" y="3603282"/>
              <a:ext cx="396000" cy="169200"/>
            </a:xfrm>
            <a:prstGeom prst="round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74" name="Google Shape;774;p75"/>
          <p:cNvSpPr txBox="1"/>
          <p:nvPr/>
        </p:nvSpPr>
        <p:spPr>
          <a:xfrm>
            <a:off x="388887" y="264409"/>
            <a:ext cx="24558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ko-K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Experiencing AI Native Factory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75" name="Google Shape;775;p75"/>
          <p:cNvCxnSpPr/>
          <p:nvPr/>
        </p:nvCxnSpPr>
        <p:spPr>
          <a:xfrm>
            <a:off x="2939143" y="361359"/>
            <a:ext cx="717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0"/>
            <a:headEnd len="sm" w="sm" type="none"/>
            <a:tailEnd len="sm" w="sm" type="none"/>
          </a:ln>
        </p:spPr>
      </p:cxnSp>
      <p:sp>
        <p:nvSpPr>
          <p:cNvPr id="776" name="Google Shape;776;p75"/>
          <p:cNvSpPr/>
          <p:nvPr/>
        </p:nvSpPr>
        <p:spPr>
          <a:xfrm>
            <a:off x="10198968" y="269361"/>
            <a:ext cx="1025700" cy="19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7" name="Google Shape;777;p75"/>
          <p:cNvSpPr/>
          <p:nvPr/>
        </p:nvSpPr>
        <p:spPr>
          <a:xfrm>
            <a:off x="11357751" y="265429"/>
            <a:ext cx="1025700" cy="199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rgbClr val="BFBFBF">
                <a:alpha val="50196"/>
              </a:srgb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8" name="Google Shape;778;p75"/>
          <p:cNvSpPr/>
          <p:nvPr/>
        </p:nvSpPr>
        <p:spPr>
          <a:xfrm>
            <a:off x="12192000" y="6083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9" name="Google Shape;779;p75"/>
          <p:cNvSpPr/>
          <p:nvPr/>
        </p:nvSpPr>
        <p:spPr>
          <a:xfrm>
            <a:off x="-840881" y="0"/>
            <a:ext cx="670800" cy="670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0" name="Google Shape;780;p75"/>
          <p:cNvSpPr/>
          <p:nvPr/>
        </p:nvSpPr>
        <p:spPr>
          <a:xfrm>
            <a:off x="-840881" y="725424"/>
            <a:ext cx="670800" cy="67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1" name="Google Shape;781;p75"/>
          <p:cNvSpPr/>
          <p:nvPr/>
        </p:nvSpPr>
        <p:spPr>
          <a:xfrm>
            <a:off x="-840881" y="1466355"/>
            <a:ext cx="670800" cy="67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밝은 상관없이 회사 관련 내용에서 강조시 제한적으로 사용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2" name="Google Shape;782;p75"/>
          <p:cNvSpPr/>
          <p:nvPr/>
        </p:nvSpPr>
        <p:spPr>
          <a:xfrm>
            <a:off x="-840881" y="2207286"/>
            <a:ext cx="670800" cy="670800"/>
          </a:xfrm>
          <a:prstGeom prst="rect">
            <a:avLst/>
          </a:prstGeom>
          <a:solidFill>
            <a:srgbClr val="FFF79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어두운 배경에서 강조시에만 제한적으로 사용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3" name="Google Shape;783;p75"/>
          <p:cNvSpPr txBox="1"/>
          <p:nvPr/>
        </p:nvSpPr>
        <p:spPr>
          <a:xfrm>
            <a:off x="11467680" y="310662"/>
            <a:ext cx="67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구역 머리글">
  <p:cSld name="1_구역 머리글">
    <p:bg>
      <p:bgPr>
        <a:gradFill>
          <a:gsLst>
            <a:gs pos="0">
              <a:schemeClr val="accent1"/>
            </a:gs>
            <a:gs pos="60000">
              <a:schemeClr val="lt2"/>
            </a:gs>
            <a:gs pos="100000">
              <a:schemeClr val="lt2"/>
            </a:gs>
          </a:gsLst>
          <a:lin ang="2700000" scaled="0"/>
        </a:gradFill>
      </p:bgPr>
    </p:bg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일렉트릭 블루, 블루, 스크린샷, 마조렐 블루이(가) 표시된 사진&#10;&#10;AI 생성 콘텐츠는 정확하지 않을 수 있습니다." id="785" name="Google Shape;785;p76"/>
          <p:cNvPicPr preferRelativeResize="0"/>
          <p:nvPr/>
        </p:nvPicPr>
        <p:blipFill rotWithShape="1">
          <a:blip r:embed="rId2">
            <a:alphaModFix amt="33000"/>
          </a:blip>
          <a:srcRect b="0" l="49582" r="3274" t="0"/>
          <a:stretch/>
        </p:blipFill>
        <p:spPr>
          <a:xfrm>
            <a:off x="1" y="-1"/>
            <a:ext cx="12192000" cy="6857987"/>
          </a:xfrm>
          <a:prstGeom prst="rect">
            <a:avLst/>
          </a:prstGeom>
          <a:noFill/>
          <a:ln>
            <a:noFill/>
          </a:ln>
        </p:spPr>
      </p:pic>
      <p:sp>
        <p:nvSpPr>
          <p:cNvPr id="786" name="Google Shape;786;p76"/>
          <p:cNvSpPr/>
          <p:nvPr/>
        </p:nvSpPr>
        <p:spPr>
          <a:xfrm>
            <a:off x="0" y="401245"/>
            <a:ext cx="12192000" cy="5616900"/>
          </a:xfrm>
          <a:prstGeom prst="rect">
            <a:avLst/>
          </a:prstGeom>
          <a:gradFill>
            <a:gsLst>
              <a:gs pos="0">
                <a:schemeClr val="lt2"/>
              </a:gs>
              <a:gs pos="45000">
                <a:srgbClr val="110486">
                  <a:alpha val="0"/>
                </a:srgbClr>
              </a:gs>
              <a:gs pos="100000">
                <a:srgbClr val="110486">
                  <a:alpha val="0"/>
                </a:srgbClr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7" name="Google Shape;787;p76"/>
          <p:cNvSpPr/>
          <p:nvPr/>
        </p:nvSpPr>
        <p:spPr>
          <a:xfrm>
            <a:off x="-1" y="1240968"/>
            <a:ext cx="12192000" cy="5616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8" name="Google Shape;788;p76"/>
          <p:cNvSpPr txBox="1"/>
          <p:nvPr>
            <p:ph idx="1" type="body"/>
          </p:nvPr>
        </p:nvSpPr>
        <p:spPr>
          <a:xfrm>
            <a:off x="481319" y="715842"/>
            <a:ext cx="11229300" cy="25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89" name="Google Shape;789;p76"/>
          <p:cNvSpPr txBox="1"/>
          <p:nvPr/>
        </p:nvSpPr>
        <p:spPr>
          <a:xfrm>
            <a:off x="257713" y="6440657"/>
            <a:ext cx="238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90" name="Google Shape;790;p76"/>
          <p:cNvGrpSpPr/>
          <p:nvPr/>
        </p:nvGrpSpPr>
        <p:grpSpPr>
          <a:xfrm>
            <a:off x="10899876" y="6540406"/>
            <a:ext cx="1120524" cy="177831"/>
            <a:chOff x="10829236" y="6536182"/>
            <a:chExt cx="1190780" cy="188981"/>
          </a:xfrm>
        </p:grpSpPr>
        <p:pic>
          <p:nvPicPr>
            <p:cNvPr descr="블랙, 어둠이(가) 표시된 사진&#10;&#10;AI 생성 콘텐츠는 정확하지 않을 수 있습니다." id="791" name="Google Shape;791;p7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043275" y="6538339"/>
              <a:ext cx="976741" cy="186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그래픽, 원, 상징, 클립아트이(가) 표시된 사진&#10;&#10;AI 생성 콘텐츠는 정확하지 않을 수 있습니다." id="792" name="Google Shape;792;p7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829236" y="6536182"/>
              <a:ext cx="186825" cy="1868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93" name="Google Shape;793;p76"/>
          <p:cNvSpPr/>
          <p:nvPr/>
        </p:nvSpPr>
        <p:spPr>
          <a:xfrm>
            <a:off x="11357751" y="265429"/>
            <a:ext cx="1025700" cy="199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1">
                <a:alpha val="50196"/>
              </a:scheme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4" name="Google Shape;794;p76"/>
          <p:cNvSpPr/>
          <p:nvPr/>
        </p:nvSpPr>
        <p:spPr>
          <a:xfrm>
            <a:off x="12192000" y="-353607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5" name="Google Shape;795;p76"/>
          <p:cNvSpPr txBox="1"/>
          <p:nvPr/>
        </p:nvSpPr>
        <p:spPr>
          <a:xfrm>
            <a:off x="11467680" y="310662"/>
            <a:ext cx="67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구역 머리글">
  <p:cSld name="5_구역 머리글">
    <p:bg>
      <p:bgPr>
        <a:gradFill>
          <a:gsLst>
            <a:gs pos="0">
              <a:schemeClr val="accent1"/>
            </a:gs>
            <a:gs pos="60000">
              <a:schemeClr val="lt2"/>
            </a:gs>
            <a:gs pos="100000">
              <a:schemeClr val="lt2"/>
            </a:gs>
          </a:gsLst>
          <a:lin ang="2700000" scaled="0"/>
        </a:gradFill>
      </p:bgPr>
    </p:bg>
    <p:spTree>
      <p:nvGrpSpPr>
        <p:cNvPr id="796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일렉트릭 블루, 블루, 스크린샷, 마조렐 블루이(가) 표시된 사진&#10;&#10;AI 생성 콘텐츠는 정확하지 않을 수 있습니다." id="797" name="Google Shape;797;p77"/>
          <p:cNvPicPr preferRelativeResize="0"/>
          <p:nvPr/>
        </p:nvPicPr>
        <p:blipFill rotWithShape="1">
          <a:blip r:embed="rId2">
            <a:alphaModFix amt="33000"/>
          </a:blip>
          <a:srcRect b="0" l="49582" r="3274" t="0"/>
          <a:stretch/>
        </p:blipFill>
        <p:spPr>
          <a:xfrm>
            <a:off x="1" y="-1"/>
            <a:ext cx="12192000" cy="6857987"/>
          </a:xfrm>
          <a:prstGeom prst="rect">
            <a:avLst/>
          </a:prstGeom>
          <a:noFill/>
          <a:ln>
            <a:noFill/>
          </a:ln>
        </p:spPr>
      </p:pic>
      <p:sp>
        <p:nvSpPr>
          <p:cNvPr id="798" name="Google Shape;798;p77"/>
          <p:cNvSpPr/>
          <p:nvPr/>
        </p:nvSpPr>
        <p:spPr>
          <a:xfrm>
            <a:off x="0" y="401245"/>
            <a:ext cx="12192000" cy="5616900"/>
          </a:xfrm>
          <a:prstGeom prst="rect">
            <a:avLst/>
          </a:prstGeom>
          <a:gradFill>
            <a:gsLst>
              <a:gs pos="0">
                <a:schemeClr val="lt2"/>
              </a:gs>
              <a:gs pos="45000">
                <a:srgbClr val="110486">
                  <a:alpha val="0"/>
                </a:srgbClr>
              </a:gs>
              <a:gs pos="100000">
                <a:srgbClr val="110486">
                  <a:alpha val="0"/>
                </a:srgbClr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9" name="Google Shape;799;p77"/>
          <p:cNvSpPr/>
          <p:nvPr/>
        </p:nvSpPr>
        <p:spPr>
          <a:xfrm>
            <a:off x="-1" y="1240968"/>
            <a:ext cx="12192000" cy="5616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0" name="Google Shape;800;p77"/>
          <p:cNvSpPr txBox="1"/>
          <p:nvPr>
            <p:ph idx="1" type="body"/>
          </p:nvPr>
        </p:nvSpPr>
        <p:spPr>
          <a:xfrm>
            <a:off x="481319" y="715842"/>
            <a:ext cx="11229300" cy="25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descr="블랙, 어둠이(가) 표시된 사진&#10;&#10;AI 생성 콘텐츠는 정확하지 않을 수 있습니다." id="801" name="Google Shape;801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57547" y="6424035"/>
            <a:ext cx="976741" cy="1868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그래픽, 원, 상징, 클립아트이(가) 표시된 사진&#10;&#10;AI 생성 콘텐츠는 정확하지 않을 수 있습니다." id="802" name="Google Shape;802;p7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743508" y="6421878"/>
            <a:ext cx="186825" cy="186825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77"/>
          <p:cNvSpPr/>
          <p:nvPr/>
        </p:nvSpPr>
        <p:spPr>
          <a:xfrm>
            <a:off x="0" y="1240968"/>
            <a:ext cx="12192000" cy="5616900"/>
          </a:xfrm>
          <a:prstGeom prst="rect">
            <a:avLst/>
          </a:prstGeom>
          <a:solidFill>
            <a:srgbClr val="F5F8F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04" name="Google Shape;804;p77"/>
          <p:cNvGrpSpPr/>
          <p:nvPr/>
        </p:nvGrpSpPr>
        <p:grpSpPr>
          <a:xfrm>
            <a:off x="10899876" y="6540406"/>
            <a:ext cx="1120524" cy="177831"/>
            <a:chOff x="10829236" y="6536182"/>
            <a:chExt cx="1190780" cy="188981"/>
          </a:xfrm>
        </p:grpSpPr>
        <p:pic>
          <p:nvPicPr>
            <p:cNvPr descr="블랙, 어둠이(가) 표시된 사진&#10;&#10;AI 생성 콘텐츠는 정확하지 않을 수 있습니다." id="805" name="Google Shape;805;p7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1043275" y="6538339"/>
              <a:ext cx="976741" cy="186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그래픽, 원, 상징, 클립아트이(가) 표시된 사진&#10;&#10;AI 생성 콘텐츠는 정확하지 않을 수 있습니다." id="806" name="Google Shape;806;p7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0829236" y="6536182"/>
              <a:ext cx="186825" cy="1868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07" name="Google Shape;807;p77"/>
          <p:cNvSpPr/>
          <p:nvPr/>
        </p:nvSpPr>
        <p:spPr>
          <a:xfrm>
            <a:off x="11357751" y="265429"/>
            <a:ext cx="1025700" cy="199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1">
                <a:alpha val="50196"/>
              </a:scheme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8" name="Google Shape;808;p77"/>
          <p:cNvSpPr/>
          <p:nvPr/>
        </p:nvSpPr>
        <p:spPr>
          <a:xfrm>
            <a:off x="12192000" y="-134376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9" name="Google Shape;809;p77"/>
          <p:cNvSpPr txBox="1"/>
          <p:nvPr/>
        </p:nvSpPr>
        <p:spPr>
          <a:xfrm>
            <a:off x="257713" y="6440657"/>
            <a:ext cx="238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0" name="Google Shape;810;p77"/>
          <p:cNvSpPr txBox="1"/>
          <p:nvPr/>
        </p:nvSpPr>
        <p:spPr>
          <a:xfrm>
            <a:off x="11467680" y="310662"/>
            <a:ext cx="67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콘텐츠 2개">
  <p:cSld name="8_콘텐츠 2개">
    <p:bg>
      <p:bgPr>
        <a:solidFill>
          <a:schemeClr val="lt1"/>
        </a:solidFill>
      </p:bgPr>
    </p:bg>
    <p:spTree>
      <p:nvGrpSpPr>
        <p:cNvPr id="81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로고, 그래픽, 상징, 디자인이(가) 표시된 사진&#10;&#10;AI 생성 콘텐츠는 정확하지 않을 수 있습니다." id="812" name="Google Shape;812;p78"/>
          <p:cNvPicPr preferRelativeResize="0"/>
          <p:nvPr/>
        </p:nvPicPr>
        <p:blipFill rotWithShape="1">
          <a:blip r:embed="rId2">
            <a:alphaModFix amt="50000"/>
          </a:blip>
          <a:srcRect b="0" l="0" r="0" t="0"/>
          <a:stretch/>
        </p:blipFill>
        <p:spPr>
          <a:xfrm>
            <a:off x="0" y="1271591"/>
            <a:ext cx="5627185" cy="5592305"/>
          </a:xfrm>
          <a:prstGeom prst="rect">
            <a:avLst/>
          </a:prstGeom>
          <a:noFill/>
          <a:ln>
            <a:noFill/>
          </a:ln>
        </p:spPr>
      </p:pic>
      <p:sp>
        <p:nvSpPr>
          <p:cNvPr id="813" name="Google Shape;813;p78"/>
          <p:cNvSpPr txBox="1"/>
          <p:nvPr/>
        </p:nvSpPr>
        <p:spPr>
          <a:xfrm>
            <a:off x="257713" y="6440657"/>
            <a:ext cx="238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14" name="Google Shape;814;p78"/>
          <p:cNvGrpSpPr/>
          <p:nvPr/>
        </p:nvGrpSpPr>
        <p:grpSpPr>
          <a:xfrm>
            <a:off x="6285346" y="3259826"/>
            <a:ext cx="620333" cy="169201"/>
            <a:chOff x="6285346" y="3603282"/>
            <a:chExt cx="620333" cy="169201"/>
          </a:xfrm>
        </p:grpSpPr>
        <p:sp>
          <p:nvSpPr>
            <p:cNvPr id="815" name="Google Shape;815;p78"/>
            <p:cNvSpPr/>
            <p:nvPr/>
          </p:nvSpPr>
          <p:spPr>
            <a:xfrm>
              <a:off x="6285346" y="3603283"/>
              <a:ext cx="169200" cy="169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6" name="Google Shape;816;p78"/>
            <p:cNvSpPr/>
            <p:nvPr/>
          </p:nvSpPr>
          <p:spPr>
            <a:xfrm>
              <a:off x="6509679" y="3603282"/>
              <a:ext cx="396000" cy="169200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accent1"/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17" name="Google Shape;817;p78"/>
          <p:cNvSpPr txBox="1"/>
          <p:nvPr/>
        </p:nvSpPr>
        <p:spPr>
          <a:xfrm>
            <a:off x="388887" y="264409"/>
            <a:ext cx="24558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ko-K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Experiencing AI Native Factory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18" name="Google Shape;818;p78"/>
          <p:cNvCxnSpPr/>
          <p:nvPr/>
        </p:nvCxnSpPr>
        <p:spPr>
          <a:xfrm>
            <a:off x="2939143" y="361359"/>
            <a:ext cx="717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0"/>
            <a:headEnd len="sm" w="sm" type="none"/>
            <a:tailEnd len="sm" w="sm" type="none"/>
          </a:ln>
        </p:spPr>
      </p:cxnSp>
      <p:sp>
        <p:nvSpPr>
          <p:cNvPr id="819" name="Google Shape;819;p78"/>
          <p:cNvSpPr/>
          <p:nvPr/>
        </p:nvSpPr>
        <p:spPr>
          <a:xfrm>
            <a:off x="10198968" y="269361"/>
            <a:ext cx="1025700" cy="19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0" name="Google Shape;820;p78"/>
          <p:cNvSpPr/>
          <p:nvPr/>
        </p:nvSpPr>
        <p:spPr>
          <a:xfrm>
            <a:off x="11357751" y="265429"/>
            <a:ext cx="1025700" cy="199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rgbClr val="BFBFBF">
                <a:alpha val="50196"/>
              </a:srgb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1" name="Google Shape;821;p78"/>
          <p:cNvSpPr/>
          <p:nvPr/>
        </p:nvSpPr>
        <p:spPr>
          <a:xfrm>
            <a:off x="12129458" y="-218955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2" name="Google Shape;822;p78"/>
          <p:cNvSpPr/>
          <p:nvPr/>
        </p:nvSpPr>
        <p:spPr>
          <a:xfrm>
            <a:off x="-840881" y="0"/>
            <a:ext cx="670800" cy="670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3" name="Google Shape;823;p78"/>
          <p:cNvSpPr/>
          <p:nvPr/>
        </p:nvSpPr>
        <p:spPr>
          <a:xfrm>
            <a:off x="-840881" y="725424"/>
            <a:ext cx="670800" cy="67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4" name="Google Shape;824;p78"/>
          <p:cNvSpPr/>
          <p:nvPr/>
        </p:nvSpPr>
        <p:spPr>
          <a:xfrm>
            <a:off x="-840881" y="1451275"/>
            <a:ext cx="670800" cy="67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밝은 배경에서 가디원 관련 내용에서 강조시 제한적으로 사용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5" name="Google Shape;825;p78"/>
          <p:cNvSpPr/>
          <p:nvPr/>
        </p:nvSpPr>
        <p:spPr>
          <a:xfrm>
            <a:off x="-840881" y="2176699"/>
            <a:ext cx="670800" cy="670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텍스트 강조시에만 제한적으로 사용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6" name="Google Shape;826;p78"/>
          <p:cNvSpPr txBox="1"/>
          <p:nvPr/>
        </p:nvSpPr>
        <p:spPr>
          <a:xfrm>
            <a:off x="11467680" y="310662"/>
            <a:ext cx="67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구역 머리글">
  <p:cSld name="3_구역 머리글">
    <p:bg>
      <p:bgPr>
        <a:gradFill>
          <a:gsLst>
            <a:gs pos="0">
              <a:schemeClr val="accent2"/>
            </a:gs>
            <a:gs pos="27000">
              <a:schemeClr val="accent1"/>
            </a:gs>
            <a:gs pos="100000">
              <a:schemeClr val="lt2"/>
            </a:gs>
          </a:gsLst>
          <a:lin ang="0" scaled="0"/>
        </a:gradFill>
      </p:bgPr>
    </p:bg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p79"/>
          <p:cNvSpPr/>
          <p:nvPr/>
        </p:nvSpPr>
        <p:spPr>
          <a:xfrm>
            <a:off x="11357751" y="265429"/>
            <a:ext cx="1025700" cy="199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1">
                <a:alpha val="50196"/>
              </a:scheme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9" name="Google Shape;829;p79"/>
          <p:cNvSpPr/>
          <p:nvPr/>
        </p:nvSpPr>
        <p:spPr>
          <a:xfrm rot="-5400000">
            <a:off x="2982750" y="-2351250"/>
            <a:ext cx="6226500" cy="121920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0" name="Google Shape;830;p79"/>
          <p:cNvSpPr/>
          <p:nvPr/>
        </p:nvSpPr>
        <p:spPr>
          <a:xfrm>
            <a:off x="12177732" y="0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31" name="Google Shape;831;p79"/>
          <p:cNvGrpSpPr/>
          <p:nvPr/>
        </p:nvGrpSpPr>
        <p:grpSpPr>
          <a:xfrm>
            <a:off x="10899876" y="6540406"/>
            <a:ext cx="1120524" cy="177831"/>
            <a:chOff x="10829236" y="6536182"/>
            <a:chExt cx="1190780" cy="188981"/>
          </a:xfrm>
        </p:grpSpPr>
        <p:pic>
          <p:nvPicPr>
            <p:cNvPr descr="블랙, 어둠이(가) 표시된 사진&#10;&#10;AI 생성 콘텐츠는 정확하지 않을 수 있습니다." id="832" name="Google Shape;832;p79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043275" y="6538339"/>
              <a:ext cx="976741" cy="186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그래픽, 원, 상징, 클립아트이(가) 표시된 사진&#10;&#10;AI 생성 콘텐츠는 정확하지 않을 수 있습니다." id="833" name="Google Shape;833;p7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829236" y="6536182"/>
              <a:ext cx="186825" cy="1868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34" name="Google Shape;834;p79"/>
          <p:cNvSpPr txBox="1"/>
          <p:nvPr/>
        </p:nvSpPr>
        <p:spPr>
          <a:xfrm>
            <a:off x="257713" y="6440657"/>
            <a:ext cx="238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5" name="Google Shape;835;p79"/>
          <p:cNvSpPr txBox="1"/>
          <p:nvPr/>
        </p:nvSpPr>
        <p:spPr>
          <a:xfrm>
            <a:off x="11467680" y="310662"/>
            <a:ext cx="67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구역 머리글">
  <p:cSld name="4_구역 머리글">
    <p:bg>
      <p:bgPr>
        <a:gradFill>
          <a:gsLst>
            <a:gs pos="0">
              <a:schemeClr val="accent2"/>
            </a:gs>
            <a:gs pos="79000">
              <a:schemeClr val="accent1"/>
            </a:gs>
            <a:gs pos="100000">
              <a:schemeClr val="lt2"/>
            </a:gs>
          </a:gsLst>
          <a:lin ang="0" scaled="0"/>
        </a:gradFill>
      </p:bgPr>
    </p:bg>
    <p:spTree>
      <p:nvGrpSpPr>
        <p:cNvPr id="836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80"/>
          <p:cNvSpPr/>
          <p:nvPr/>
        </p:nvSpPr>
        <p:spPr>
          <a:xfrm>
            <a:off x="0" y="401245"/>
            <a:ext cx="12192000" cy="5616900"/>
          </a:xfrm>
          <a:prstGeom prst="rect">
            <a:avLst/>
          </a:prstGeom>
          <a:gradFill>
            <a:gsLst>
              <a:gs pos="0">
                <a:schemeClr val="lt2"/>
              </a:gs>
              <a:gs pos="6800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8" name="Google Shape;838;p80"/>
          <p:cNvSpPr/>
          <p:nvPr/>
        </p:nvSpPr>
        <p:spPr>
          <a:xfrm>
            <a:off x="-1" y="1240968"/>
            <a:ext cx="12192000" cy="5616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9" name="Google Shape;839;p80"/>
          <p:cNvSpPr txBox="1"/>
          <p:nvPr>
            <p:ph idx="1" type="body"/>
          </p:nvPr>
        </p:nvSpPr>
        <p:spPr>
          <a:xfrm>
            <a:off x="259563" y="715842"/>
            <a:ext cx="11229300" cy="25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40" name="Google Shape;840;p80"/>
          <p:cNvSpPr txBox="1"/>
          <p:nvPr/>
        </p:nvSpPr>
        <p:spPr>
          <a:xfrm>
            <a:off x="257713" y="6440657"/>
            <a:ext cx="238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1" name="Google Shape;841;p80"/>
          <p:cNvSpPr/>
          <p:nvPr/>
        </p:nvSpPr>
        <p:spPr>
          <a:xfrm>
            <a:off x="11357751" y="265429"/>
            <a:ext cx="1025700" cy="199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lt1">
                <a:alpha val="50196"/>
              </a:scheme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2" name="Google Shape;842;p80"/>
          <p:cNvSpPr/>
          <p:nvPr/>
        </p:nvSpPr>
        <p:spPr>
          <a:xfrm>
            <a:off x="12191999" y="0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43" name="Google Shape;843;p80"/>
          <p:cNvGrpSpPr/>
          <p:nvPr/>
        </p:nvGrpSpPr>
        <p:grpSpPr>
          <a:xfrm>
            <a:off x="10899876" y="6540406"/>
            <a:ext cx="1120524" cy="177831"/>
            <a:chOff x="10829236" y="6536182"/>
            <a:chExt cx="1190780" cy="188981"/>
          </a:xfrm>
        </p:grpSpPr>
        <p:pic>
          <p:nvPicPr>
            <p:cNvPr descr="블랙, 어둠이(가) 표시된 사진&#10;&#10;AI 생성 콘텐츠는 정확하지 않을 수 있습니다." id="844" name="Google Shape;844;p80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043275" y="6538339"/>
              <a:ext cx="976741" cy="186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그래픽, 원, 상징, 클립아트이(가) 표시된 사진&#10;&#10;AI 생성 콘텐츠는 정확하지 않을 수 있습니다." id="845" name="Google Shape;845;p8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829236" y="6536182"/>
              <a:ext cx="186825" cy="1868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46" name="Google Shape;846;p80"/>
          <p:cNvSpPr txBox="1"/>
          <p:nvPr/>
        </p:nvSpPr>
        <p:spPr>
          <a:xfrm>
            <a:off x="11467680" y="310662"/>
            <a:ext cx="67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구역 머리글">
  <p:cSld name="7_구역 머리글">
    <p:bg>
      <p:bgPr>
        <a:gradFill>
          <a:gsLst>
            <a:gs pos="0">
              <a:schemeClr val="accent2"/>
            </a:gs>
            <a:gs pos="79000">
              <a:schemeClr val="accent1"/>
            </a:gs>
            <a:gs pos="100000">
              <a:schemeClr val="lt2"/>
            </a:gs>
          </a:gsLst>
          <a:lin ang="0" scaled="0"/>
        </a:gradFill>
      </p:bgPr>
    </p:bg>
    <p:spTree>
      <p:nvGrpSpPr>
        <p:cNvPr id="847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81"/>
          <p:cNvSpPr/>
          <p:nvPr/>
        </p:nvSpPr>
        <p:spPr>
          <a:xfrm>
            <a:off x="0" y="401245"/>
            <a:ext cx="12192000" cy="5616900"/>
          </a:xfrm>
          <a:prstGeom prst="rect">
            <a:avLst/>
          </a:prstGeom>
          <a:gradFill>
            <a:gsLst>
              <a:gs pos="0">
                <a:schemeClr val="lt2"/>
              </a:gs>
              <a:gs pos="6800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블랙, 어둠이(가) 표시된 사진&#10;&#10;AI 생성 콘텐츠는 정확하지 않을 수 있습니다." id="849" name="Google Shape;849;p8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957547" y="6424035"/>
            <a:ext cx="976741" cy="186824"/>
          </a:xfrm>
          <a:prstGeom prst="rect">
            <a:avLst/>
          </a:prstGeom>
          <a:noFill/>
          <a:ln>
            <a:noFill/>
          </a:ln>
        </p:spPr>
      </p:pic>
      <p:sp>
        <p:nvSpPr>
          <p:cNvPr id="850" name="Google Shape;850;p81"/>
          <p:cNvSpPr/>
          <p:nvPr/>
        </p:nvSpPr>
        <p:spPr>
          <a:xfrm>
            <a:off x="0" y="1240968"/>
            <a:ext cx="12192000" cy="5616900"/>
          </a:xfrm>
          <a:prstGeom prst="rect">
            <a:avLst/>
          </a:prstGeom>
          <a:solidFill>
            <a:srgbClr val="F5F8F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51" name="Google Shape;851;p81"/>
          <p:cNvGrpSpPr/>
          <p:nvPr/>
        </p:nvGrpSpPr>
        <p:grpSpPr>
          <a:xfrm>
            <a:off x="10899876" y="6540406"/>
            <a:ext cx="1120524" cy="177831"/>
            <a:chOff x="10829236" y="6536182"/>
            <a:chExt cx="1190780" cy="188981"/>
          </a:xfrm>
        </p:grpSpPr>
        <p:pic>
          <p:nvPicPr>
            <p:cNvPr descr="블랙, 어둠이(가) 표시된 사진&#10;&#10;AI 생성 콘텐츠는 정확하지 않을 수 있습니다." id="852" name="Google Shape;852;p81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043275" y="6538339"/>
              <a:ext cx="976741" cy="186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그래픽, 원, 상징, 클립아트이(가) 표시된 사진&#10;&#10;AI 생성 콘텐츠는 정확하지 않을 수 있습니다." id="853" name="Google Shape;853;p8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829236" y="6536182"/>
              <a:ext cx="186825" cy="1868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54" name="Google Shape;854;p81"/>
          <p:cNvSpPr/>
          <p:nvPr/>
        </p:nvSpPr>
        <p:spPr>
          <a:xfrm>
            <a:off x="11357751" y="265429"/>
            <a:ext cx="1025700" cy="199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lt1">
                <a:alpha val="50196"/>
              </a:scheme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5" name="Google Shape;855;p81"/>
          <p:cNvSpPr/>
          <p:nvPr/>
        </p:nvSpPr>
        <p:spPr>
          <a:xfrm>
            <a:off x="12191999" y="0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6" name="Google Shape;856;p81"/>
          <p:cNvSpPr txBox="1"/>
          <p:nvPr>
            <p:ph idx="1" type="body"/>
          </p:nvPr>
        </p:nvSpPr>
        <p:spPr>
          <a:xfrm>
            <a:off x="259563" y="715842"/>
            <a:ext cx="11229300" cy="25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57" name="Google Shape;857;p81"/>
          <p:cNvSpPr txBox="1"/>
          <p:nvPr/>
        </p:nvSpPr>
        <p:spPr>
          <a:xfrm>
            <a:off x="257713" y="6440657"/>
            <a:ext cx="238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8" name="Google Shape;858;p81"/>
          <p:cNvSpPr txBox="1"/>
          <p:nvPr/>
        </p:nvSpPr>
        <p:spPr>
          <a:xfrm>
            <a:off x="11467680" y="310662"/>
            <a:ext cx="67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구역 머리글">
  <p:cSld name="6_구역 머리글">
    <p:bg>
      <p:bgPr>
        <a:gradFill>
          <a:gsLst>
            <a:gs pos="0">
              <a:schemeClr val="accent2"/>
            </a:gs>
            <a:gs pos="20000">
              <a:schemeClr val="accent1"/>
            </a:gs>
            <a:gs pos="60000">
              <a:schemeClr val="lt2"/>
            </a:gs>
            <a:gs pos="100000">
              <a:schemeClr val="lt2"/>
            </a:gs>
          </a:gsLst>
          <a:lin ang="0" scaled="0"/>
        </a:gradFill>
      </p:bgPr>
    </p:bg>
    <p:spTree>
      <p:nvGrpSpPr>
        <p:cNvPr id="859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p82"/>
          <p:cNvSpPr/>
          <p:nvPr/>
        </p:nvSpPr>
        <p:spPr>
          <a:xfrm>
            <a:off x="0" y="380183"/>
            <a:ext cx="12192000" cy="6484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61" name="Google Shape;861;p82"/>
          <p:cNvGrpSpPr/>
          <p:nvPr/>
        </p:nvGrpSpPr>
        <p:grpSpPr>
          <a:xfrm>
            <a:off x="10899876" y="6540406"/>
            <a:ext cx="1120524" cy="177831"/>
            <a:chOff x="10829236" y="6536182"/>
            <a:chExt cx="1190780" cy="188981"/>
          </a:xfrm>
        </p:grpSpPr>
        <p:pic>
          <p:nvPicPr>
            <p:cNvPr descr="블랙, 어둠이(가) 표시된 사진&#10;&#10;AI 생성 콘텐츠는 정확하지 않을 수 있습니다." id="862" name="Google Shape;862;p82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043275" y="6538339"/>
              <a:ext cx="976741" cy="186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그래픽, 원, 상징, 클립아트이(가) 표시된 사진&#10;&#10;AI 생성 콘텐츠는 정확하지 않을 수 있습니다." id="863" name="Google Shape;863;p8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829236" y="6536182"/>
              <a:ext cx="186825" cy="1868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64" name="Google Shape;864;p82"/>
          <p:cNvSpPr/>
          <p:nvPr/>
        </p:nvSpPr>
        <p:spPr>
          <a:xfrm>
            <a:off x="11357751" y="265429"/>
            <a:ext cx="1025700" cy="199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lt1">
                <a:alpha val="50196"/>
              </a:scheme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5" name="Google Shape;865;p82"/>
          <p:cNvSpPr/>
          <p:nvPr/>
        </p:nvSpPr>
        <p:spPr>
          <a:xfrm>
            <a:off x="12192000" y="-186267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6" name="Google Shape;866;p82"/>
          <p:cNvSpPr txBox="1"/>
          <p:nvPr/>
        </p:nvSpPr>
        <p:spPr>
          <a:xfrm>
            <a:off x="257713" y="6440657"/>
            <a:ext cx="238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7" name="Google Shape;867;p82"/>
          <p:cNvSpPr txBox="1"/>
          <p:nvPr/>
        </p:nvSpPr>
        <p:spPr>
          <a:xfrm>
            <a:off x="11467680" y="310662"/>
            <a:ext cx="67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콘텐츠 2개">
  <p:cSld name="1_콘텐츠 2개">
    <p:bg>
      <p:bgPr>
        <a:solidFill>
          <a:schemeClr val="lt1"/>
        </a:solidFill>
      </p:bgPr>
    </p:bg>
    <p:spTree>
      <p:nvGrpSpPr>
        <p:cNvPr id="868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p83"/>
          <p:cNvSpPr/>
          <p:nvPr/>
        </p:nvSpPr>
        <p:spPr>
          <a:xfrm>
            <a:off x="11357751" y="265429"/>
            <a:ext cx="1025700" cy="199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rgbClr val="BFBFBF">
                <a:alpha val="50196"/>
              </a:srgb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로고, 그래픽, 상징, 디자인이(가) 표시된 사진&#10;&#10;AI 생성 콘텐츠는 정확하지 않을 수 있습니다." id="870" name="Google Shape;870;p83"/>
          <p:cNvPicPr preferRelativeResize="0"/>
          <p:nvPr/>
        </p:nvPicPr>
        <p:blipFill rotWithShape="1">
          <a:blip r:embed="rId2">
            <a:alphaModFix amt="50000"/>
          </a:blip>
          <a:srcRect b="0" l="0" r="0" t="0"/>
          <a:stretch/>
        </p:blipFill>
        <p:spPr>
          <a:xfrm>
            <a:off x="0" y="1271591"/>
            <a:ext cx="5627185" cy="5592305"/>
          </a:xfrm>
          <a:prstGeom prst="rect">
            <a:avLst/>
          </a:prstGeom>
          <a:noFill/>
          <a:ln>
            <a:noFill/>
          </a:ln>
        </p:spPr>
      </p:pic>
      <p:sp>
        <p:nvSpPr>
          <p:cNvPr id="871" name="Google Shape;871;p83"/>
          <p:cNvSpPr txBox="1"/>
          <p:nvPr/>
        </p:nvSpPr>
        <p:spPr>
          <a:xfrm>
            <a:off x="257713" y="6440657"/>
            <a:ext cx="238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72" name="Google Shape;872;p83"/>
          <p:cNvGrpSpPr/>
          <p:nvPr/>
        </p:nvGrpSpPr>
        <p:grpSpPr>
          <a:xfrm>
            <a:off x="6285346" y="3259826"/>
            <a:ext cx="620333" cy="169201"/>
            <a:chOff x="6285346" y="3603282"/>
            <a:chExt cx="620333" cy="169201"/>
          </a:xfrm>
        </p:grpSpPr>
        <p:sp>
          <p:nvSpPr>
            <p:cNvPr id="873" name="Google Shape;873;p83"/>
            <p:cNvSpPr/>
            <p:nvPr/>
          </p:nvSpPr>
          <p:spPr>
            <a:xfrm>
              <a:off x="6285346" y="3603283"/>
              <a:ext cx="169200" cy="1692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4" name="Google Shape;874;p83"/>
            <p:cNvSpPr/>
            <p:nvPr/>
          </p:nvSpPr>
          <p:spPr>
            <a:xfrm>
              <a:off x="6509679" y="3603282"/>
              <a:ext cx="396000" cy="1692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75" name="Google Shape;875;p83"/>
          <p:cNvSpPr txBox="1"/>
          <p:nvPr/>
        </p:nvSpPr>
        <p:spPr>
          <a:xfrm>
            <a:off x="388887" y="264409"/>
            <a:ext cx="24558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ko-K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Experiencing AI Native Factory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76" name="Google Shape;876;p83"/>
          <p:cNvCxnSpPr/>
          <p:nvPr/>
        </p:nvCxnSpPr>
        <p:spPr>
          <a:xfrm>
            <a:off x="2939143" y="361359"/>
            <a:ext cx="71733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0"/>
            <a:headEnd len="sm" w="sm" type="none"/>
            <a:tailEnd len="sm" w="sm" type="none"/>
          </a:ln>
        </p:spPr>
      </p:cxnSp>
      <p:sp>
        <p:nvSpPr>
          <p:cNvPr id="877" name="Google Shape;877;p83"/>
          <p:cNvSpPr/>
          <p:nvPr/>
        </p:nvSpPr>
        <p:spPr>
          <a:xfrm>
            <a:off x="10198968" y="269361"/>
            <a:ext cx="1025700" cy="19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8" name="Google Shape;878;p83"/>
          <p:cNvSpPr/>
          <p:nvPr/>
        </p:nvSpPr>
        <p:spPr>
          <a:xfrm>
            <a:off x="12192000" y="0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9" name="Google Shape;879;p83"/>
          <p:cNvSpPr/>
          <p:nvPr/>
        </p:nvSpPr>
        <p:spPr>
          <a:xfrm>
            <a:off x="-840881" y="0"/>
            <a:ext cx="670800" cy="670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0" name="Google Shape;880;p83"/>
          <p:cNvSpPr/>
          <p:nvPr/>
        </p:nvSpPr>
        <p:spPr>
          <a:xfrm>
            <a:off x="-840881" y="725424"/>
            <a:ext cx="670800" cy="67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1" name="Google Shape;881;p83"/>
          <p:cNvSpPr/>
          <p:nvPr/>
        </p:nvSpPr>
        <p:spPr>
          <a:xfrm>
            <a:off x="-840881" y="1451275"/>
            <a:ext cx="670800" cy="670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밝은 배경에서 가디원 관련 내용에서 강조시 제한적으로 사용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2" name="Google Shape;882;p83"/>
          <p:cNvSpPr/>
          <p:nvPr/>
        </p:nvSpPr>
        <p:spPr>
          <a:xfrm>
            <a:off x="-840881" y="2176699"/>
            <a:ext cx="670800" cy="670800"/>
          </a:xfrm>
          <a:prstGeom prst="rect">
            <a:avLst/>
          </a:prstGeom>
          <a:solidFill>
            <a:srgbClr val="FFF79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어두운 배경에서 강조시에만 제한적으로 사용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3" name="Google Shape;883;p83"/>
          <p:cNvSpPr txBox="1"/>
          <p:nvPr/>
        </p:nvSpPr>
        <p:spPr>
          <a:xfrm>
            <a:off x="11467680" y="310662"/>
            <a:ext cx="67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콘텐츠 2개">
  <p:cSld name="3_콘텐츠 2개">
    <p:bg>
      <p:bgPr>
        <a:gradFill>
          <a:gsLst>
            <a:gs pos="0">
              <a:srgbClr val="FFB199"/>
            </a:gs>
            <a:gs pos="21000">
              <a:schemeClr val="accent3"/>
            </a:gs>
            <a:gs pos="60000">
              <a:srgbClr val="E85869"/>
            </a:gs>
            <a:gs pos="100000">
              <a:srgbClr val="E85869"/>
            </a:gs>
          </a:gsLst>
          <a:lin ang="10800000" scaled="0"/>
        </a:gradFill>
      </p:bgPr>
    </p:bg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84"/>
          <p:cNvSpPr/>
          <p:nvPr/>
        </p:nvSpPr>
        <p:spPr>
          <a:xfrm>
            <a:off x="11357751" y="265429"/>
            <a:ext cx="1025700" cy="199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1">
                <a:alpha val="50196"/>
              </a:scheme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6" name="Google Shape;886;p84"/>
          <p:cNvSpPr/>
          <p:nvPr/>
        </p:nvSpPr>
        <p:spPr>
          <a:xfrm rot="-5400000">
            <a:off x="2982750" y="-2351250"/>
            <a:ext cx="6226500" cy="12192000"/>
          </a:xfrm>
          <a:prstGeom prst="round2SameRect">
            <a:avLst>
              <a:gd fmla="val 0" name="adj1"/>
              <a:gd fmla="val 0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7" name="Google Shape;887;p84"/>
          <p:cNvSpPr/>
          <p:nvPr/>
        </p:nvSpPr>
        <p:spPr>
          <a:xfrm>
            <a:off x="12192000" y="0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88" name="Google Shape;888;p84"/>
          <p:cNvGrpSpPr/>
          <p:nvPr/>
        </p:nvGrpSpPr>
        <p:grpSpPr>
          <a:xfrm>
            <a:off x="10899876" y="6540406"/>
            <a:ext cx="1120524" cy="177831"/>
            <a:chOff x="10829236" y="6536182"/>
            <a:chExt cx="1190780" cy="188981"/>
          </a:xfrm>
        </p:grpSpPr>
        <p:pic>
          <p:nvPicPr>
            <p:cNvPr descr="블랙, 어둠이(가) 표시된 사진&#10;&#10;AI 생성 콘텐츠는 정확하지 않을 수 있습니다." id="889" name="Google Shape;889;p84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043275" y="6538339"/>
              <a:ext cx="976741" cy="186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그래픽, 원, 상징, 클립아트이(가) 표시된 사진&#10;&#10;AI 생성 콘텐츠는 정확하지 않을 수 있습니다." id="890" name="Google Shape;890;p8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829236" y="6536182"/>
              <a:ext cx="186825" cy="1868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91" name="Google Shape;891;p84"/>
          <p:cNvSpPr txBox="1"/>
          <p:nvPr/>
        </p:nvSpPr>
        <p:spPr>
          <a:xfrm>
            <a:off x="257713" y="6440657"/>
            <a:ext cx="238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2" name="Google Shape;892;p84"/>
          <p:cNvSpPr txBox="1"/>
          <p:nvPr/>
        </p:nvSpPr>
        <p:spPr>
          <a:xfrm>
            <a:off x="11467680" y="310662"/>
            <a:ext cx="67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콘텐츠 2개">
  <p:cSld name="2_콘텐츠 2개">
    <p:bg>
      <p:bgPr>
        <a:gradFill>
          <a:gsLst>
            <a:gs pos="0">
              <a:srgbClr val="FFB199"/>
            </a:gs>
            <a:gs pos="20000">
              <a:schemeClr val="accent3"/>
            </a:gs>
            <a:gs pos="59000">
              <a:srgbClr val="E85869"/>
            </a:gs>
            <a:gs pos="100000">
              <a:srgbClr val="E85869"/>
            </a:gs>
          </a:gsLst>
          <a:lin ang="10800000" scaled="0"/>
        </a:gradFill>
      </p:bgPr>
    </p:bg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p85"/>
          <p:cNvSpPr/>
          <p:nvPr/>
        </p:nvSpPr>
        <p:spPr>
          <a:xfrm>
            <a:off x="11357751" y="265429"/>
            <a:ext cx="1025700" cy="199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1">
                <a:alpha val="50196"/>
              </a:scheme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5" name="Google Shape;895;p85"/>
          <p:cNvSpPr/>
          <p:nvPr/>
        </p:nvSpPr>
        <p:spPr>
          <a:xfrm>
            <a:off x="0" y="396501"/>
            <a:ext cx="12192000" cy="5616900"/>
          </a:xfrm>
          <a:prstGeom prst="rect">
            <a:avLst/>
          </a:prstGeom>
          <a:gradFill>
            <a:gsLst>
              <a:gs pos="0">
                <a:srgbClr val="AB1500"/>
              </a:gs>
              <a:gs pos="45000">
                <a:srgbClr val="AB1500">
                  <a:alpha val="0"/>
                </a:srgbClr>
              </a:gs>
              <a:gs pos="100000">
                <a:srgbClr val="AB1500">
                  <a:alpha val="0"/>
                </a:srgbClr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6" name="Google Shape;896;p85"/>
          <p:cNvSpPr/>
          <p:nvPr/>
        </p:nvSpPr>
        <p:spPr>
          <a:xfrm>
            <a:off x="0" y="1247948"/>
            <a:ext cx="12192000" cy="5616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7" name="Google Shape;897;p85"/>
          <p:cNvSpPr/>
          <p:nvPr/>
        </p:nvSpPr>
        <p:spPr>
          <a:xfrm>
            <a:off x="12192000" y="0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98" name="Google Shape;898;p85"/>
          <p:cNvGrpSpPr/>
          <p:nvPr/>
        </p:nvGrpSpPr>
        <p:grpSpPr>
          <a:xfrm>
            <a:off x="10899876" y="6540406"/>
            <a:ext cx="1120524" cy="177831"/>
            <a:chOff x="10829236" y="6536182"/>
            <a:chExt cx="1190780" cy="188981"/>
          </a:xfrm>
        </p:grpSpPr>
        <p:pic>
          <p:nvPicPr>
            <p:cNvPr descr="블랙, 어둠이(가) 표시된 사진&#10;&#10;AI 생성 콘텐츠는 정확하지 않을 수 있습니다." id="899" name="Google Shape;899;p85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043275" y="6538339"/>
              <a:ext cx="976741" cy="186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그래픽, 원, 상징, 클립아트이(가) 표시된 사진&#10;&#10;AI 생성 콘텐츠는 정확하지 않을 수 있습니다." id="900" name="Google Shape;900;p8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829236" y="6536182"/>
              <a:ext cx="186825" cy="1868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01" name="Google Shape;901;p85"/>
          <p:cNvSpPr txBox="1"/>
          <p:nvPr>
            <p:ph idx="1" type="body"/>
          </p:nvPr>
        </p:nvSpPr>
        <p:spPr>
          <a:xfrm>
            <a:off x="259563" y="715842"/>
            <a:ext cx="11229300" cy="25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02" name="Google Shape;902;p85"/>
          <p:cNvSpPr txBox="1"/>
          <p:nvPr/>
        </p:nvSpPr>
        <p:spPr>
          <a:xfrm>
            <a:off x="257713" y="6440657"/>
            <a:ext cx="238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3" name="Google Shape;903;p85"/>
          <p:cNvSpPr txBox="1"/>
          <p:nvPr/>
        </p:nvSpPr>
        <p:spPr>
          <a:xfrm>
            <a:off x="11467680" y="310662"/>
            <a:ext cx="67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콘텐츠 2개">
  <p:cSld name="7_콘텐츠 2개">
    <p:bg>
      <p:bgPr>
        <a:gradFill>
          <a:gsLst>
            <a:gs pos="0">
              <a:srgbClr val="FFB199"/>
            </a:gs>
            <a:gs pos="19000">
              <a:schemeClr val="accent3"/>
            </a:gs>
            <a:gs pos="59000">
              <a:srgbClr val="E85869"/>
            </a:gs>
            <a:gs pos="100000">
              <a:srgbClr val="E85869"/>
            </a:gs>
          </a:gsLst>
          <a:lin ang="10800000" scaled="0"/>
        </a:gradFill>
      </p:bgPr>
    </p:bg>
    <p:spTree>
      <p:nvGrpSpPr>
        <p:cNvPr id="904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p86"/>
          <p:cNvSpPr/>
          <p:nvPr/>
        </p:nvSpPr>
        <p:spPr>
          <a:xfrm>
            <a:off x="0" y="396501"/>
            <a:ext cx="12192000" cy="5616900"/>
          </a:xfrm>
          <a:prstGeom prst="rect">
            <a:avLst/>
          </a:prstGeom>
          <a:gradFill>
            <a:gsLst>
              <a:gs pos="0">
                <a:srgbClr val="AB1500"/>
              </a:gs>
              <a:gs pos="45000">
                <a:srgbClr val="AB1500">
                  <a:alpha val="0"/>
                </a:srgbClr>
              </a:gs>
              <a:gs pos="100000">
                <a:srgbClr val="AB1500">
                  <a:alpha val="0"/>
                </a:srgbClr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6" name="Google Shape;906;p86"/>
          <p:cNvSpPr/>
          <p:nvPr/>
        </p:nvSpPr>
        <p:spPr>
          <a:xfrm>
            <a:off x="11357751" y="265429"/>
            <a:ext cx="1025700" cy="1995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1">
                <a:alpha val="50196"/>
              </a:scheme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7" name="Google Shape;907;p86"/>
          <p:cNvSpPr/>
          <p:nvPr/>
        </p:nvSpPr>
        <p:spPr>
          <a:xfrm>
            <a:off x="0" y="1247948"/>
            <a:ext cx="12192000" cy="5616900"/>
          </a:xfrm>
          <a:prstGeom prst="rect">
            <a:avLst/>
          </a:prstGeom>
          <a:solidFill>
            <a:srgbClr val="F5F9F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8" name="Google Shape;908;p86"/>
          <p:cNvSpPr txBox="1"/>
          <p:nvPr/>
        </p:nvSpPr>
        <p:spPr>
          <a:xfrm>
            <a:off x="257713" y="6440657"/>
            <a:ext cx="238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9" name="Google Shape;909;p86"/>
          <p:cNvSpPr/>
          <p:nvPr/>
        </p:nvSpPr>
        <p:spPr>
          <a:xfrm>
            <a:off x="12192000" y="-268736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0" name="Google Shape;910;p86"/>
          <p:cNvGrpSpPr/>
          <p:nvPr/>
        </p:nvGrpSpPr>
        <p:grpSpPr>
          <a:xfrm>
            <a:off x="10899876" y="6540406"/>
            <a:ext cx="1120524" cy="177831"/>
            <a:chOff x="10829236" y="6536182"/>
            <a:chExt cx="1190780" cy="188981"/>
          </a:xfrm>
        </p:grpSpPr>
        <p:pic>
          <p:nvPicPr>
            <p:cNvPr descr="블랙, 어둠이(가) 표시된 사진&#10;&#10;AI 생성 콘텐츠는 정확하지 않을 수 있습니다." id="911" name="Google Shape;911;p86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043275" y="6538339"/>
              <a:ext cx="976741" cy="186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그래픽, 원, 상징, 클립아트이(가) 표시된 사진&#10;&#10;AI 생성 콘텐츠는 정확하지 않을 수 있습니다." id="912" name="Google Shape;912;p8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829236" y="6536182"/>
              <a:ext cx="186825" cy="1868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13" name="Google Shape;913;p86"/>
          <p:cNvSpPr txBox="1"/>
          <p:nvPr>
            <p:ph idx="1" type="body"/>
          </p:nvPr>
        </p:nvSpPr>
        <p:spPr>
          <a:xfrm>
            <a:off x="259563" y="715842"/>
            <a:ext cx="11229300" cy="25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14" name="Google Shape;914;p86"/>
          <p:cNvSpPr txBox="1"/>
          <p:nvPr/>
        </p:nvSpPr>
        <p:spPr>
          <a:xfrm>
            <a:off x="11467680" y="310662"/>
            <a:ext cx="67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콘텐츠 2개">
  <p:cSld name="6_콘텐츠 2개">
    <p:bg>
      <p:bgPr>
        <a:gradFill>
          <a:gsLst>
            <a:gs pos="0">
              <a:srgbClr val="FFB199"/>
            </a:gs>
            <a:gs pos="19000">
              <a:schemeClr val="accent3"/>
            </a:gs>
            <a:gs pos="59000">
              <a:srgbClr val="E85869"/>
            </a:gs>
            <a:gs pos="100000">
              <a:srgbClr val="E85869"/>
            </a:gs>
          </a:gsLst>
          <a:lin ang="10800000" scaled="0"/>
        </a:gradFill>
      </p:bgPr>
    </p:bg>
    <p:spTree>
      <p:nvGrpSpPr>
        <p:cNvPr id="915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p87"/>
          <p:cNvSpPr/>
          <p:nvPr/>
        </p:nvSpPr>
        <p:spPr>
          <a:xfrm>
            <a:off x="0" y="373203"/>
            <a:ext cx="12192000" cy="6484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7" name="Google Shape;917;p87"/>
          <p:cNvSpPr/>
          <p:nvPr/>
        </p:nvSpPr>
        <p:spPr>
          <a:xfrm>
            <a:off x="11357751" y="265429"/>
            <a:ext cx="1025700" cy="1995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lt1">
                <a:alpha val="50196"/>
              </a:schemeClr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8" name="Google Shape;918;p87"/>
          <p:cNvGrpSpPr/>
          <p:nvPr/>
        </p:nvGrpSpPr>
        <p:grpSpPr>
          <a:xfrm>
            <a:off x="10899876" y="6540406"/>
            <a:ext cx="1120524" cy="177831"/>
            <a:chOff x="10829236" y="6536182"/>
            <a:chExt cx="1190780" cy="188981"/>
          </a:xfrm>
        </p:grpSpPr>
        <p:pic>
          <p:nvPicPr>
            <p:cNvPr descr="블랙, 어둠이(가) 표시된 사진&#10;&#10;AI 생성 콘텐츠는 정확하지 않을 수 있습니다." id="919" name="Google Shape;919;p87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1043275" y="6538339"/>
              <a:ext cx="976741" cy="1868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그래픽, 원, 상징, 클립아트이(가) 표시된 사진&#10;&#10;AI 생성 콘텐츠는 정확하지 않을 수 있습니다." id="920" name="Google Shape;920;p8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829236" y="6536182"/>
              <a:ext cx="186825" cy="1868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21" name="Google Shape;921;p87"/>
          <p:cNvSpPr/>
          <p:nvPr/>
        </p:nvSpPr>
        <p:spPr>
          <a:xfrm>
            <a:off x="12192000" y="-268736"/>
            <a:ext cx="770100" cy="7126800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2" name="Google Shape;922;p87"/>
          <p:cNvSpPr txBox="1"/>
          <p:nvPr/>
        </p:nvSpPr>
        <p:spPr>
          <a:xfrm>
            <a:off x="257713" y="6440657"/>
            <a:ext cx="238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3" name="Google Shape;923;p87"/>
          <p:cNvSpPr txBox="1"/>
          <p:nvPr/>
        </p:nvSpPr>
        <p:spPr>
          <a:xfrm>
            <a:off x="11467680" y="310662"/>
            <a:ext cx="67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D8D8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rgbClr val="D8D8D8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rgbClr val="D8D8D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콘텐츠 2개">
  <p:cSld name="5_콘텐츠 2개">
    <p:bg>
      <p:bgPr>
        <a:solidFill>
          <a:schemeClr val="lt1"/>
        </a:solidFill>
      </p:bgPr>
    </p:bg>
    <p:spTree>
      <p:nvGrpSpPr>
        <p:cNvPr id="924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5" name="Google Shape;925;p8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292812" y="587836"/>
            <a:ext cx="552506" cy="552506"/>
          </a:xfrm>
          <a:prstGeom prst="rect">
            <a:avLst/>
          </a:prstGeom>
          <a:noFill/>
          <a:ln>
            <a:noFill/>
          </a:ln>
        </p:spPr>
      </p:pic>
      <p:sp>
        <p:nvSpPr>
          <p:cNvPr id="926" name="Google Shape;926;p88"/>
          <p:cNvSpPr txBox="1"/>
          <p:nvPr/>
        </p:nvSpPr>
        <p:spPr>
          <a:xfrm>
            <a:off x="3563255" y="2492589"/>
            <a:ext cx="5065500" cy="270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None/>
            </a:pPr>
            <a:r>
              <a:rPr b="1" i="0" lang="ko-KR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  <a:endParaRPr b="1" i="0" sz="8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7" name="Google Shape;927;p88"/>
          <p:cNvSpPr txBox="1"/>
          <p:nvPr/>
        </p:nvSpPr>
        <p:spPr>
          <a:xfrm>
            <a:off x="3788225" y="4167691"/>
            <a:ext cx="21384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ko-K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contact@onepredict.com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8" name="Google Shape;928;p88"/>
          <p:cNvSpPr/>
          <p:nvPr/>
        </p:nvSpPr>
        <p:spPr>
          <a:xfrm>
            <a:off x="3803216" y="3851799"/>
            <a:ext cx="169200" cy="1692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9" name="Google Shape;929;p88"/>
          <p:cNvSpPr/>
          <p:nvPr/>
        </p:nvSpPr>
        <p:spPr>
          <a:xfrm>
            <a:off x="4027549" y="3851798"/>
            <a:ext cx="396000" cy="1692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0" name="Google Shape;930;p88"/>
          <p:cNvSpPr txBox="1"/>
          <p:nvPr/>
        </p:nvSpPr>
        <p:spPr>
          <a:xfrm>
            <a:off x="10136651" y="242865"/>
            <a:ext cx="1708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ko-K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www.onepredict.ai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31" name="Google Shape;931;p88"/>
          <p:cNvCxnSpPr/>
          <p:nvPr/>
        </p:nvCxnSpPr>
        <p:spPr>
          <a:xfrm>
            <a:off x="2951403" y="361359"/>
            <a:ext cx="72855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0"/>
            <a:headEnd len="sm" w="sm" type="none"/>
            <a:tailEnd len="sm" w="sm" type="none"/>
          </a:ln>
        </p:spPr>
      </p:cxnSp>
      <p:sp>
        <p:nvSpPr>
          <p:cNvPr id="932" name="Google Shape;932;p88"/>
          <p:cNvSpPr txBox="1"/>
          <p:nvPr/>
        </p:nvSpPr>
        <p:spPr>
          <a:xfrm>
            <a:off x="388887" y="264409"/>
            <a:ext cx="24558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ko-K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Experiencing AI Native Factory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enerated (h614bd7eb66d0f4a7_59_0)">
  <p:cSld name="Generated (h614bd7eb66d0f4a7_59_0)">
    <p:spTree>
      <p:nvGrpSpPr>
        <p:cNvPr id="933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enerated (h614bd7eb66d0f4a7_24_0)">
  <p:cSld name="Generated (h614bd7eb66d0f4a7_24_0)">
    <p:spTree>
      <p:nvGrpSpPr>
        <p:cNvPr id="934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21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2.xml"/><Relationship Id="rId23" Type="http://schemas.openxmlformats.org/officeDocument/2006/relationships/theme" Target="../theme/theme3.xml"/><Relationship Id="rId1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2.xml"/><Relationship Id="rId3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36.xml"/><Relationship Id="rId5" Type="http://schemas.openxmlformats.org/officeDocument/2006/relationships/slideLayout" Target="../slideLayouts/slideLayout25.xml"/><Relationship Id="rId19" Type="http://schemas.openxmlformats.org/officeDocument/2006/relationships/slideLayout" Target="../slideLayouts/slideLayout39.xml"/><Relationship Id="rId6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8.xml"/><Relationship Id="rId7" Type="http://schemas.openxmlformats.org/officeDocument/2006/relationships/slideLayout" Target="../slideLayouts/slideLayout27.xml"/><Relationship Id="rId8" Type="http://schemas.openxmlformats.org/officeDocument/2006/relationships/slideLayout" Target="../slideLayouts/slideLayout28.xml"/></Relationships>
</file>

<file path=ppt/slideMasters/_rels/slideMaster3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53.xml"/><Relationship Id="rId22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52.xml"/><Relationship Id="rId21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54.xml"/><Relationship Id="rId23" Type="http://schemas.openxmlformats.org/officeDocument/2006/relationships/theme" Target="../theme/theme5.xml"/><Relationship Id="rId1" Type="http://schemas.openxmlformats.org/officeDocument/2006/relationships/slideLayout" Target="../slideLayouts/slideLayout43.xml"/><Relationship Id="rId2" Type="http://schemas.openxmlformats.org/officeDocument/2006/relationships/slideLayout" Target="../slideLayouts/slideLayout44.xml"/><Relationship Id="rId3" Type="http://schemas.openxmlformats.org/officeDocument/2006/relationships/slideLayout" Target="../slideLayouts/slideLayout45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47.xml"/><Relationship Id="rId19" Type="http://schemas.openxmlformats.org/officeDocument/2006/relationships/slideLayout" Target="../slideLayouts/slideLayout61.xml"/><Relationship Id="rId6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60.xml"/><Relationship Id="rId7" Type="http://schemas.openxmlformats.org/officeDocument/2006/relationships/slideLayout" Target="../slideLayouts/slideLayout49.xml"/><Relationship Id="rId8" Type="http://schemas.openxmlformats.org/officeDocument/2006/relationships/slideLayout" Target="../slideLayouts/slideLayout50.xml"/></Relationships>
</file>

<file path=ppt/slideMasters/_rels/slideMaster4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75.xml"/><Relationship Id="rId22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74.xml"/><Relationship Id="rId21" Type="http://schemas.openxmlformats.org/officeDocument/2006/relationships/slideLayout" Target="../slideLayouts/slideLayout85.xml"/><Relationship Id="rId13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76.xml"/><Relationship Id="rId23" Type="http://schemas.openxmlformats.org/officeDocument/2006/relationships/theme" Target="../theme/theme4.xml"/><Relationship Id="rId1" Type="http://schemas.openxmlformats.org/officeDocument/2006/relationships/slideLayout" Target="../slideLayouts/slideLayout65.xml"/><Relationship Id="rId2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79.xml"/><Relationship Id="rId14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1.xml"/><Relationship Id="rId16" Type="http://schemas.openxmlformats.org/officeDocument/2006/relationships/slideLayout" Target="../slideLayouts/slideLayout80.xml"/><Relationship Id="rId5" Type="http://schemas.openxmlformats.org/officeDocument/2006/relationships/slideLayout" Target="../slideLayouts/slideLayout69.xml"/><Relationship Id="rId19" Type="http://schemas.openxmlformats.org/officeDocument/2006/relationships/slideLayout" Target="../slideLayouts/slideLayout83.xml"/><Relationship Id="rId6" Type="http://schemas.openxmlformats.org/officeDocument/2006/relationships/slideLayout" Target="../slideLayouts/slideLayout70.xml"/><Relationship Id="rId18" Type="http://schemas.openxmlformats.org/officeDocument/2006/relationships/slideLayout" Target="../slideLayouts/slideLayout82.xml"/><Relationship Id="rId7" Type="http://schemas.openxmlformats.org/officeDocument/2006/relationships/slideLayout" Target="../slideLayouts/slideLayout71.xml"/><Relationship Id="rId8" Type="http://schemas.openxmlformats.org/officeDocument/2006/relationships/slideLayout" Target="../slideLayouts/slideLayout7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  <p:sldLayoutId id="2147483683" r:id="rId16"/>
    <p:sldLayoutId id="2147483684" r:id="rId17"/>
    <p:sldLayoutId id="2147483685" r:id="rId18"/>
    <p:sldLayoutId id="2147483686" r:id="rId19"/>
    <p:sldLayoutId id="2147483687" r:id="rId20"/>
    <p:sldLayoutId id="2147483688" r:id="rId21"/>
    <p:sldLayoutId id="2147483689" r:id="rId2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  <p:sldLayoutId id="2147483706" r:id="rId17"/>
    <p:sldLayoutId id="2147483707" r:id="rId18"/>
    <p:sldLayoutId id="2147483708" r:id="rId19"/>
    <p:sldLayoutId id="2147483709" r:id="rId20"/>
    <p:sldLayoutId id="2147483710" r:id="rId21"/>
    <p:sldLayoutId id="2147483711" r:id="rId2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  <p:sldLayoutId id="2147483728" r:id="rId17"/>
    <p:sldLayoutId id="2147483729" r:id="rId18"/>
    <p:sldLayoutId id="2147483730" r:id="rId19"/>
    <p:sldLayoutId id="2147483731" r:id="rId20"/>
    <p:sldLayoutId id="2147483732" r:id="rId21"/>
    <p:sldLayoutId id="2147483733" r:id="rId2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image" Target="../media/image12.png"/><Relationship Id="rId5" Type="http://schemas.openxmlformats.org/officeDocument/2006/relationships/image" Target="../media/image9.png"/><Relationship Id="rId6" Type="http://schemas.openxmlformats.org/officeDocument/2006/relationships/image" Target="../media/image2.png"/><Relationship Id="rId7" Type="http://schemas.openxmlformats.org/officeDocument/2006/relationships/image" Target="../media/image14.png"/><Relationship Id="rId8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0.png"/><Relationship Id="rId4" Type="http://schemas.openxmlformats.org/officeDocument/2006/relationships/image" Target="../media/image34.png"/><Relationship Id="rId5" Type="http://schemas.openxmlformats.org/officeDocument/2006/relationships/image" Target="../media/image31.png"/><Relationship Id="rId6" Type="http://schemas.openxmlformats.org/officeDocument/2006/relationships/image" Target="../media/image36.png"/><Relationship Id="rId7" Type="http://schemas.openxmlformats.org/officeDocument/2006/relationships/image" Target="../media/image3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5.png"/><Relationship Id="rId4" Type="http://schemas.openxmlformats.org/officeDocument/2006/relationships/image" Target="../media/image13.png"/><Relationship Id="rId5" Type="http://schemas.openxmlformats.org/officeDocument/2006/relationships/image" Target="../media/image2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Relationship Id="rId4" Type="http://schemas.openxmlformats.org/officeDocument/2006/relationships/image" Target="../media/image1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4.png"/><Relationship Id="rId4" Type="http://schemas.openxmlformats.org/officeDocument/2006/relationships/image" Target="../media/image1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8.png"/><Relationship Id="rId4" Type="http://schemas.openxmlformats.org/officeDocument/2006/relationships/image" Target="../media/image32.png"/><Relationship Id="rId5" Type="http://schemas.openxmlformats.org/officeDocument/2006/relationships/image" Target="../media/image1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0.png"/><Relationship Id="rId4" Type="http://schemas.openxmlformats.org/officeDocument/2006/relationships/image" Target="../media/image21.png"/><Relationship Id="rId5" Type="http://schemas.openxmlformats.org/officeDocument/2006/relationships/image" Target="../media/image4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0.png"/><Relationship Id="rId6" Type="http://schemas.openxmlformats.org/officeDocument/2006/relationships/image" Target="../media/image46.png"/><Relationship Id="rId7" Type="http://schemas.openxmlformats.org/officeDocument/2006/relationships/image" Target="../media/image3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3.png"/><Relationship Id="rId4" Type="http://schemas.openxmlformats.org/officeDocument/2006/relationships/image" Target="../media/image3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3.png"/><Relationship Id="rId4" Type="http://schemas.openxmlformats.org/officeDocument/2006/relationships/image" Target="../media/image29.png"/><Relationship Id="rId5" Type="http://schemas.openxmlformats.org/officeDocument/2006/relationships/image" Target="../media/image5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8.png"/><Relationship Id="rId4" Type="http://schemas.openxmlformats.org/officeDocument/2006/relationships/image" Target="../media/image4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9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1.png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9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Google Shape;940;p91"/>
          <p:cNvSpPr txBox="1"/>
          <p:nvPr/>
        </p:nvSpPr>
        <p:spPr>
          <a:xfrm>
            <a:off x="6479105" y="4456144"/>
            <a:ext cx="4089600" cy="22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b="1" i="0" lang="ko-KR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2026.10.14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41" name="Google Shape;941;p91"/>
          <p:cNvGrpSpPr/>
          <p:nvPr/>
        </p:nvGrpSpPr>
        <p:grpSpPr>
          <a:xfrm>
            <a:off x="6480831" y="4091965"/>
            <a:ext cx="620260" cy="173772"/>
            <a:chOff x="6480831" y="4200181"/>
            <a:chExt cx="620260" cy="173772"/>
          </a:xfrm>
        </p:grpSpPr>
        <p:sp>
          <p:nvSpPr>
            <p:cNvPr id="942" name="Google Shape;942;p91"/>
            <p:cNvSpPr/>
            <p:nvPr/>
          </p:nvSpPr>
          <p:spPr>
            <a:xfrm>
              <a:off x="6480831" y="4204780"/>
              <a:ext cx="169173" cy="169173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3" name="Google Shape;943;p91"/>
            <p:cNvSpPr/>
            <p:nvPr/>
          </p:nvSpPr>
          <p:spPr>
            <a:xfrm>
              <a:off x="6705164" y="4200181"/>
              <a:ext cx="395927" cy="169174"/>
            </a:xfrm>
            <a:prstGeom prst="roundRect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44" name="Google Shape;944;p91"/>
          <p:cNvSpPr txBox="1"/>
          <p:nvPr/>
        </p:nvSpPr>
        <p:spPr>
          <a:xfrm>
            <a:off x="6479105" y="3429000"/>
            <a:ext cx="3377699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1" i="0" lang="ko-KR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중간 보고 초안_261014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5" name="Google Shape;945;p91"/>
          <p:cNvSpPr txBox="1"/>
          <p:nvPr/>
        </p:nvSpPr>
        <p:spPr>
          <a:xfrm>
            <a:off x="5603081" y="2113529"/>
            <a:ext cx="6900862" cy="10795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ko-KR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S1 VCD AI 자동화 시스템 개발 과제 </a:t>
            </a:r>
            <a:br>
              <a:rPr b="1" i="0" lang="ko-KR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ko-KR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삼성디스플레이</a:t>
            </a:r>
            <a:endParaRPr b="1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53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4" name="Google Shape;954;p92"/>
          <p:cNvPicPr preferRelativeResize="0"/>
          <p:nvPr/>
        </p:nvPicPr>
        <p:blipFill rotWithShape="1">
          <a:blip r:embed="rId4">
            <a:alphaModFix/>
          </a:blip>
          <a:srcRect b="0" l="49588" r="3272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55" name="Google Shape;955;p92"/>
          <p:cNvSpPr/>
          <p:nvPr/>
        </p:nvSpPr>
        <p:spPr>
          <a:xfrm rot="-5400000">
            <a:off x="2982700" y="-2351200"/>
            <a:ext cx="6226500" cy="12192000"/>
          </a:xfrm>
          <a:custGeom>
            <a:rect b="b" l="l" r="r" t="t"/>
            <a:pathLst>
              <a:path extrusionOk="0" h="120000" w="120000">
                <a:moveTo>
                  <a:pt x="1" y="0"/>
                </a:moveTo>
                <a:lnTo>
                  <a:pt x="119999" y="0"/>
                </a:lnTo>
                <a:cubicBezTo>
                  <a:pt x="119999" y="0"/>
                  <a:pt x="119999" y="0"/>
                  <a:pt x="119999" y="1"/>
                </a:cubicBezTo>
                <a:cubicBezTo>
                  <a:pt x="120000" y="1"/>
                  <a:pt x="120000" y="1"/>
                  <a:pt x="120000" y="1"/>
                </a:cubicBezTo>
                <a:lnTo>
                  <a:pt x="119999" y="119999"/>
                </a:lnTo>
                <a:cubicBezTo>
                  <a:pt x="119999" y="119999"/>
                  <a:pt x="119999" y="120000"/>
                  <a:pt x="119998" y="120000"/>
                </a:cubicBezTo>
                <a:lnTo>
                  <a:pt x="1" y="119999"/>
                </a:lnTo>
                <a:cubicBezTo>
                  <a:pt x="0" y="119999"/>
                  <a:pt x="0" y="119999"/>
                  <a:pt x="0" y="119998"/>
                </a:cubicBezTo>
                <a:lnTo>
                  <a:pt x="1" y="0"/>
                </a:lnTo>
                <a:cubicBezTo>
                  <a:pt x="1" y="0"/>
                  <a:pt x="1" y="0"/>
                  <a:pt x="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56" name="Google Shape;956;p92"/>
          <p:cNvGrpSpPr/>
          <p:nvPr/>
        </p:nvGrpSpPr>
        <p:grpSpPr>
          <a:xfrm>
            <a:off x="10899898" y="6540403"/>
            <a:ext cx="1066366" cy="167462"/>
            <a:chOff x="10829258" y="6536179"/>
            <a:chExt cx="1133227" cy="177962"/>
          </a:xfrm>
        </p:grpSpPr>
        <p:pic>
          <p:nvPicPr>
            <p:cNvPr id="957" name="Google Shape;957;p92"/>
            <p:cNvPicPr preferRelativeResize="0"/>
            <p:nvPr/>
          </p:nvPicPr>
          <p:blipFill rotWithShape="1">
            <a:blip r:embed="rId5">
              <a:alphaModFix/>
            </a:blip>
            <a:srcRect b="10" l="0" r="0" t="0"/>
            <a:stretch/>
          </p:blipFill>
          <p:spPr>
            <a:xfrm>
              <a:off x="11043285" y="6538341"/>
              <a:ext cx="919200" cy="17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58" name="Google Shape;958;p9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0829258" y="6536179"/>
              <a:ext cx="175800" cy="1758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59" name="Google Shape;959;p9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349038" y="257175"/>
            <a:ext cx="843000" cy="214200"/>
          </a:xfrm>
          <a:prstGeom prst="rect">
            <a:avLst/>
          </a:prstGeom>
          <a:noFill/>
          <a:ln>
            <a:noFill/>
          </a:ln>
        </p:spPr>
      </p:pic>
      <p:sp>
        <p:nvSpPr>
          <p:cNvPr id="960" name="Google Shape;960;p92"/>
          <p:cNvSpPr txBox="1"/>
          <p:nvPr/>
        </p:nvSpPr>
        <p:spPr>
          <a:xfrm>
            <a:off x="11467719" y="310662"/>
            <a:ext cx="670800" cy="1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ko-KR" sz="7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PUBLIC</a:t>
            </a:r>
            <a:endParaRPr b="1" i="0" sz="7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1" name="Google Shape;961;p92"/>
          <p:cNvSpPr txBox="1"/>
          <p:nvPr/>
        </p:nvSpPr>
        <p:spPr>
          <a:xfrm>
            <a:off x="245050" y="102600"/>
            <a:ext cx="4762500" cy="5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ko-KR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Agenda</a:t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ko-KR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목차</a:t>
            </a:r>
            <a:endParaRPr b="1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62" name="Google Shape;962;p92"/>
          <p:cNvGrpSpPr/>
          <p:nvPr/>
        </p:nvGrpSpPr>
        <p:grpSpPr>
          <a:xfrm>
            <a:off x="762000" y="1095375"/>
            <a:ext cx="10666476" cy="4703064"/>
            <a:chOff x="0" y="0"/>
            <a:chExt cx="10666476" cy="4703064"/>
          </a:xfrm>
        </p:grpSpPr>
        <p:grpSp>
          <p:nvGrpSpPr>
            <p:cNvPr id="963" name="Google Shape;963;p92"/>
            <p:cNvGrpSpPr/>
            <p:nvPr/>
          </p:nvGrpSpPr>
          <p:grpSpPr>
            <a:xfrm>
              <a:off x="0" y="0"/>
              <a:ext cx="5143500" cy="1124100"/>
              <a:chOff x="0" y="0"/>
              <a:chExt cx="5143500" cy="1124100"/>
            </a:xfrm>
          </p:grpSpPr>
          <p:pic>
            <p:nvPicPr>
              <p:cNvPr id="964" name="Google Shape;964;p92"/>
              <p:cNvPicPr preferRelativeResize="0"/>
              <p:nvPr/>
            </p:nvPicPr>
            <p:blipFill rotWithShape="1">
              <a:blip r:embed="rId8">
                <a:alphaModFix/>
              </a:blip>
              <a:srcRect b="0" l="0" r="0" t="0"/>
              <a:stretch/>
            </p:blipFill>
            <p:spPr>
              <a:xfrm>
                <a:off x="0" y="0"/>
                <a:ext cx="5143500" cy="11241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65" name="Google Shape;965;p92"/>
              <p:cNvSpPr/>
              <p:nvPr/>
            </p:nvSpPr>
            <p:spPr>
              <a:xfrm>
                <a:off x="0" y="0"/>
                <a:ext cx="57300" cy="1124100"/>
              </a:xfrm>
              <a:prstGeom prst="roundRect">
                <a:avLst>
                  <a:gd fmla="val 50000" name="adj"/>
                </a:avLst>
              </a:prstGeom>
              <a:solidFill>
                <a:srgbClr val="003AF3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6" name="Google Shape;966;p92"/>
              <p:cNvSpPr txBox="1"/>
              <p:nvPr/>
            </p:nvSpPr>
            <p:spPr>
              <a:xfrm>
                <a:off x="285750" y="190500"/>
                <a:ext cx="4572000" cy="7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1" i="0" lang="ko-KR" sz="1400" u="none" cap="none" strike="noStrike">
                    <a:solidFill>
                      <a:srgbClr val="003AF3"/>
                    </a:solidFill>
                    <a:latin typeface="Arial"/>
                    <a:ea typeface="Arial"/>
                    <a:cs typeface="Arial"/>
                    <a:sym typeface="Arial"/>
                  </a:rPr>
                  <a:t>01</a:t>
                </a:r>
                <a:r>
                  <a:rPr b="1" i="0" lang="ko-KR" sz="1400" u="none" cap="none" strike="noStrike">
                    <a:solidFill>
                      <a:srgbClr val="1E293B"/>
                    </a:solidFill>
                    <a:latin typeface="Arial"/>
                    <a:ea typeface="Arial"/>
                    <a:cs typeface="Arial"/>
                    <a:sym typeface="Arial"/>
                  </a:rPr>
                  <a:t> 전체 추진 컨셉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00"/>
                  </a:buClr>
                  <a:buSzPts val="950"/>
                  <a:buFont typeface="Arial"/>
                  <a:buNone/>
                </a:pPr>
                <a:r>
                  <a:rPr b="0" i="0" lang="ko-KR" sz="950" u="none" cap="none" strike="noStrike">
                    <a:solidFill>
                      <a:srgbClr val="64748B"/>
                    </a:solidFill>
                    <a:latin typeface="Arial"/>
                    <a:ea typeface="Arial"/>
                    <a:cs typeface="Arial"/>
                    <a:sym typeface="Arial"/>
                  </a:rPr>
                  <a:t>Phase 1~4 전체 아키텍처 · 최종 목표</a:t>
                </a:r>
                <a:endParaRPr b="0" i="0" sz="950" u="none" cap="none" strike="noStrike">
                  <a:solidFill>
                    <a:srgbClr val="64748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67" name="Google Shape;967;p92"/>
            <p:cNvGrpSpPr/>
            <p:nvPr/>
          </p:nvGrpSpPr>
          <p:grpSpPr>
            <a:xfrm>
              <a:off x="5522976" y="0"/>
              <a:ext cx="5143500" cy="1124100"/>
              <a:chOff x="0" y="0"/>
              <a:chExt cx="5143500" cy="1124100"/>
            </a:xfrm>
          </p:grpSpPr>
          <p:pic>
            <p:nvPicPr>
              <p:cNvPr id="968" name="Google Shape;968;p92"/>
              <p:cNvPicPr preferRelativeResize="0"/>
              <p:nvPr/>
            </p:nvPicPr>
            <p:blipFill rotWithShape="1">
              <a:blip r:embed="rId8">
                <a:alphaModFix/>
              </a:blip>
              <a:srcRect b="0" l="0" r="0" t="0"/>
              <a:stretch/>
            </p:blipFill>
            <p:spPr>
              <a:xfrm>
                <a:off x="0" y="0"/>
                <a:ext cx="5143500" cy="11241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69" name="Google Shape;969;p92"/>
              <p:cNvSpPr/>
              <p:nvPr/>
            </p:nvSpPr>
            <p:spPr>
              <a:xfrm>
                <a:off x="0" y="0"/>
                <a:ext cx="57300" cy="1124100"/>
              </a:xfrm>
              <a:prstGeom prst="roundRect">
                <a:avLst>
                  <a:gd fmla="val 50000" name="adj"/>
                </a:avLst>
              </a:prstGeom>
              <a:solidFill>
                <a:srgbClr val="003AF3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0" name="Google Shape;970;p92"/>
              <p:cNvSpPr txBox="1"/>
              <p:nvPr/>
            </p:nvSpPr>
            <p:spPr>
              <a:xfrm>
                <a:off x="285750" y="190500"/>
                <a:ext cx="4572000" cy="7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1" i="0" lang="ko-KR" sz="1400" u="none" cap="none" strike="noStrike">
                    <a:solidFill>
                      <a:srgbClr val="003AF3"/>
                    </a:solidFill>
                    <a:latin typeface="Arial"/>
                    <a:ea typeface="Arial"/>
                    <a:cs typeface="Arial"/>
                    <a:sym typeface="Arial"/>
                  </a:rPr>
                  <a:t>02</a:t>
                </a:r>
                <a:r>
                  <a:rPr b="1" i="0" lang="ko-KR" sz="1400" u="none" cap="none" strike="noStrike">
                    <a:solidFill>
                      <a:srgbClr val="1E293B"/>
                    </a:solidFill>
                    <a:latin typeface="Arial"/>
                    <a:ea typeface="Arial"/>
                    <a:cs typeface="Arial"/>
                    <a:sym typeface="Arial"/>
                  </a:rPr>
                  <a:t> 진행 타임라인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00"/>
                  </a:buClr>
                  <a:buSzPts val="950"/>
                  <a:buFont typeface="Arial"/>
                  <a:buNone/>
                </a:pPr>
                <a:r>
                  <a:rPr b="0" i="0" lang="ko-KR" sz="950" u="none" cap="none" strike="noStrike">
                    <a:solidFill>
                      <a:srgbClr val="64748B"/>
                    </a:solidFill>
                    <a:latin typeface="Arial"/>
                    <a:ea typeface="Arial"/>
                    <a:cs typeface="Arial"/>
                    <a:sym typeface="Arial"/>
                  </a:rPr>
                  <a:t>WBS 일정 · G1~G5 · 기준일 10.14</a:t>
                </a:r>
                <a:endParaRPr b="0" i="0" sz="950" u="none" cap="none" strike="noStrike">
                  <a:solidFill>
                    <a:srgbClr val="64748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71" name="Google Shape;971;p92"/>
            <p:cNvGrpSpPr/>
            <p:nvPr/>
          </p:nvGrpSpPr>
          <p:grpSpPr>
            <a:xfrm>
              <a:off x="0" y="1161288"/>
              <a:ext cx="5143500" cy="1124100"/>
              <a:chOff x="0" y="0"/>
              <a:chExt cx="5143500" cy="1124100"/>
            </a:xfrm>
          </p:grpSpPr>
          <p:pic>
            <p:nvPicPr>
              <p:cNvPr id="972" name="Google Shape;972;p92"/>
              <p:cNvPicPr preferRelativeResize="0"/>
              <p:nvPr/>
            </p:nvPicPr>
            <p:blipFill rotWithShape="1">
              <a:blip r:embed="rId8">
                <a:alphaModFix/>
              </a:blip>
              <a:srcRect b="0" l="0" r="0" t="0"/>
              <a:stretch/>
            </p:blipFill>
            <p:spPr>
              <a:xfrm>
                <a:off x="0" y="0"/>
                <a:ext cx="5143500" cy="11241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73" name="Google Shape;973;p92"/>
              <p:cNvSpPr/>
              <p:nvPr/>
            </p:nvSpPr>
            <p:spPr>
              <a:xfrm>
                <a:off x="0" y="0"/>
                <a:ext cx="57300" cy="1124100"/>
              </a:xfrm>
              <a:prstGeom prst="roundRect">
                <a:avLst>
                  <a:gd fmla="val 50000" name="adj"/>
                </a:avLst>
              </a:prstGeom>
              <a:solidFill>
                <a:srgbClr val="003AF3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4" name="Google Shape;974;p92"/>
              <p:cNvSpPr txBox="1"/>
              <p:nvPr/>
            </p:nvSpPr>
            <p:spPr>
              <a:xfrm>
                <a:off x="285750" y="190500"/>
                <a:ext cx="4572000" cy="7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1" i="0" lang="ko-KR" sz="1400" u="none" cap="none" strike="noStrike">
                    <a:solidFill>
                      <a:srgbClr val="003AF3"/>
                    </a:solidFill>
                    <a:latin typeface="Arial"/>
                    <a:ea typeface="Arial"/>
                    <a:cs typeface="Arial"/>
                    <a:sym typeface="Arial"/>
                  </a:rPr>
                  <a:t>03</a:t>
                </a:r>
                <a:r>
                  <a:rPr b="1" i="0" lang="ko-KR" sz="1400" u="none" cap="none" strike="noStrike">
                    <a:solidFill>
                      <a:srgbClr val="1E293B"/>
                    </a:solidFill>
                    <a:latin typeface="Arial"/>
                    <a:ea typeface="Arial"/>
                    <a:cs typeface="Arial"/>
                    <a:sym typeface="Arial"/>
                  </a:rPr>
                  <a:t> 현재 달성 수준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00"/>
                  </a:buClr>
                  <a:buSzPts val="950"/>
                  <a:buFont typeface="Arial"/>
                  <a:buNone/>
                </a:pPr>
                <a:r>
                  <a:rPr b="0" i="0" lang="ko-KR" sz="950" u="none" cap="none" strike="noStrike">
                    <a:solidFill>
                      <a:srgbClr val="64748B"/>
                    </a:solidFill>
                    <a:latin typeface="Arial"/>
                    <a:ea typeface="Arial"/>
                    <a:cs typeface="Arial"/>
                    <a:sym typeface="Arial"/>
                  </a:rPr>
                  <a:t>Phase 1~4 시범 검증 결과와 KPI</a:t>
                </a:r>
                <a:endParaRPr b="0" i="0" sz="950" u="none" cap="none" strike="noStrike">
                  <a:solidFill>
                    <a:srgbClr val="64748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75" name="Google Shape;975;p92"/>
            <p:cNvGrpSpPr/>
            <p:nvPr/>
          </p:nvGrpSpPr>
          <p:grpSpPr>
            <a:xfrm>
              <a:off x="5522976" y="1161288"/>
              <a:ext cx="5143500" cy="1124100"/>
              <a:chOff x="0" y="0"/>
              <a:chExt cx="5143500" cy="1124100"/>
            </a:xfrm>
          </p:grpSpPr>
          <p:pic>
            <p:nvPicPr>
              <p:cNvPr id="976" name="Google Shape;976;p92"/>
              <p:cNvPicPr preferRelativeResize="0"/>
              <p:nvPr/>
            </p:nvPicPr>
            <p:blipFill rotWithShape="1">
              <a:blip r:embed="rId8">
                <a:alphaModFix/>
              </a:blip>
              <a:srcRect b="0" l="0" r="0" t="0"/>
              <a:stretch/>
            </p:blipFill>
            <p:spPr>
              <a:xfrm>
                <a:off x="0" y="0"/>
                <a:ext cx="5143500" cy="11241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77" name="Google Shape;977;p92"/>
              <p:cNvSpPr/>
              <p:nvPr/>
            </p:nvSpPr>
            <p:spPr>
              <a:xfrm>
                <a:off x="0" y="0"/>
                <a:ext cx="57300" cy="1124100"/>
              </a:xfrm>
              <a:prstGeom prst="roundRect">
                <a:avLst>
                  <a:gd fmla="val 50000" name="adj"/>
                </a:avLst>
              </a:prstGeom>
              <a:solidFill>
                <a:srgbClr val="003AF3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8" name="Google Shape;978;p92"/>
              <p:cNvSpPr txBox="1"/>
              <p:nvPr/>
            </p:nvSpPr>
            <p:spPr>
              <a:xfrm>
                <a:off x="285750" y="190500"/>
                <a:ext cx="4572000" cy="7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1" i="0" lang="ko-KR" sz="1400" u="none" cap="none" strike="noStrike">
                    <a:solidFill>
                      <a:srgbClr val="003AF3"/>
                    </a:solidFill>
                    <a:latin typeface="Arial"/>
                    <a:ea typeface="Arial"/>
                    <a:cs typeface="Arial"/>
                    <a:sym typeface="Arial"/>
                  </a:rPr>
                  <a:t>04</a:t>
                </a:r>
                <a:r>
                  <a:rPr b="1" i="0" lang="ko-KR" sz="1400" u="none" cap="none" strike="noStrike">
                    <a:solidFill>
                      <a:srgbClr val="1E293B"/>
                    </a:solidFill>
                    <a:latin typeface="Arial"/>
                    <a:ea typeface="Arial"/>
                    <a:cs typeface="Arial"/>
                    <a:sym typeface="Arial"/>
                  </a:rPr>
                  <a:t> 전처리 (Phase 1·2)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00"/>
                  </a:buClr>
                  <a:buSzPts val="950"/>
                  <a:buFont typeface="Arial"/>
                  <a:buNone/>
                </a:pPr>
                <a:r>
                  <a:rPr b="0" i="0" lang="ko-KR" sz="950" u="none" cap="none" strike="noStrike">
                    <a:solidFill>
                      <a:srgbClr val="64748B"/>
                    </a:solidFill>
                    <a:latin typeface="Arial"/>
                    <a:ea typeface="Arial"/>
                    <a:cs typeface="Arial"/>
                    <a:sym typeface="Arial"/>
                  </a:rPr>
                  <a:t>Phase 1 크롭·흔들림 / Phase 2 Tilting</a:t>
                </a:r>
                <a:endParaRPr b="0" i="0" sz="950" u="none" cap="none" strike="noStrike">
                  <a:solidFill>
                    <a:srgbClr val="64748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79" name="Google Shape;979;p92"/>
            <p:cNvGrpSpPr/>
            <p:nvPr/>
          </p:nvGrpSpPr>
          <p:grpSpPr>
            <a:xfrm>
              <a:off x="0" y="2322576"/>
              <a:ext cx="5143500" cy="1219200"/>
              <a:chOff x="0" y="0"/>
              <a:chExt cx="5143500" cy="1219200"/>
            </a:xfrm>
          </p:grpSpPr>
          <p:pic>
            <p:nvPicPr>
              <p:cNvPr id="980" name="Google Shape;980;p92"/>
              <p:cNvPicPr preferRelativeResize="0"/>
              <p:nvPr/>
            </p:nvPicPr>
            <p:blipFill rotWithShape="1">
              <a:blip r:embed="rId9">
                <a:alphaModFix/>
              </a:blip>
              <a:srcRect b="0" l="0" r="0" t="0"/>
              <a:stretch/>
            </p:blipFill>
            <p:spPr>
              <a:xfrm>
                <a:off x="0" y="0"/>
                <a:ext cx="5143500" cy="1219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81" name="Google Shape;981;p92"/>
              <p:cNvSpPr/>
              <p:nvPr/>
            </p:nvSpPr>
            <p:spPr>
              <a:xfrm>
                <a:off x="0" y="0"/>
                <a:ext cx="57300" cy="1219200"/>
              </a:xfrm>
              <a:prstGeom prst="roundRect">
                <a:avLst>
                  <a:gd fmla="val 50000" name="adj"/>
                </a:avLst>
              </a:prstGeom>
              <a:solidFill>
                <a:srgbClr val="2563EB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2" name="Google Shape;982;p92"/>
              <p:cNvSpPr txBox="1"/>
              <p:nvPr/>
            </p:nvSpPr>
            <p:spPr>
              <a:xfrm>
                <a:off x="285750" y="171450"/>
                <a:ext cx="4572000" cy="87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1" i="0" lang="ko-KR" sz="1400" u="none" cap="none" strike="noStrike">
                    <a:solidFill>
                      <a:srgbClr val="2563EB"/>
                    </a:solidFill>
                    <a:latin typeface="Arial"/>
                    <a:ea typeface="Arial"/>
                    <a:cs typeface="Arial"/>
                    <a:sym typeface="Arial"/>
                  </a:rPr>
                  <a:t>05</a:t>
                </a:r>
                <a:r>
                  <a:rPr b="1" i="0" lang="ko-KR" sz="1400" u="none" cap="none" strike="noStrike">
                    <a:solidFill>
                      <a:srgbClr val="1E293B"/>
                    </a:solidFill>
                    <a:latin typeface="Arial"/>
                    <a:ea typeface="Arial"/>
                    <a:cs typeface="Arial"/>
                    <a:sym typeface="Arial"/>
                  </a:rPr>
                  <a:t> 시퀀스 모델 (Phase 3)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450"/>
                  </a:spcBef>
                  <a:spcAft>
                    <a:spcPts val="0"/>
                  </a:spcAft>
                  <a:buClr>
                    <a:srgbClr val="000000"/>
                  </a:buClr>
                  <a:buSzPts val="950"/>
                  <a:buFont typeface="Arial"/>
                  <a:buNone/>
                </a:pPr>
                <a:r>
                  <a:rPr b="0" i="0" lang="ko-KR" sz="950" u="none" cap="none" strike="noStrike">
                    <a:solidFill>
                      <a:srgbClr val="64748B"/>
                    </a:solidFill>
                    <a:latin typeface="Arial"/>
                    <a:ea typeface="Arial"/>
                    <a:cs typeface="Arial"/>
                    <a:sym typeface="Arial"/>
                  </a:rPr>
                  <a:t>비디오 ↔ 압력 예측 및 생성</a:t>
                </a:r>
                <a:endParaRPr b="0" i="0" sz="950" u="none" cap="none" strike="noStrike">
                  <a:solidFill>
                    <a:srgbClr val="64748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83" name="Google Shape;983;p92"/>
            <p:cNvGrpSpPr/>
            <p:nvPr/>
          </p:nvGrpSpPr>
          <p:grpSpPr>
            <a:xfrm>
              <a:off x="5522976" y="2322576"/>
              <a:ext cx="5143500" cy="1219200"/>
              <a:chOff x="0" y="0"/>
              <a:chExt cx="5143500" cy="1219200"/>
            </a:xfrm>
          </p:grpSpPr>
          <p:pic>
            <p:nvPicPr>
              <p:cNvPr id="984" name="Google Shape;984;p92"/>
              <p:cNvPicPr preferRelativeResize="0"/>
              <p:nvPr/>
            </p:nvPicPr>
            <p:blipFill rotWithShape="1">
              <a:blip r:embed="rId9">
                <a:alphaModFix/>
              </a:blip>
              <a:srcRect b="0" l="0" r="0" t="0"/>
              <a:stretch/>
            </p:blipFill>
            <p:spPr>
              <a:xfrm>
                <a:off x="0" y="0"/>
                <a:ext cx="5143500" cy="1219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85" name="Google Shape;985;p92"/>
              <p:cNvSpPr/>
              <p:nvPr/>
            </p:nvSpPr>
            <p:spPr>
              <a:xfrm>
                <a:off x="0" y="0"/>
                <a:ext cx="57300" cy="1219200"/>
              </a:xfrm>
              <a:prstGeom prst="roundRect">
                <a:avLst>
                  <a:gd fmla="val 50000" name="adj"/>
                </a:avLst>
              </a:prstGeom>
              <a:solidFill>
                <a:srgbClr val="2563EB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6" name="Google Shape;986;p92"/>
              <p:cNvSpPr txBox="1"/>
              <p:nvPr/>
            </p:nvSpPr>
            <p:spPr>
              <a:xfrm>
                <a:off x="285750" y="171450"/>
                <a:ext cx="4572000" cy="87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1" i="0" lang="ko-KR" sz="1400" u="none" cap="none" strike="noStrike">
                    <a:solidFill>
                      <a:srgbClr val="2563EB"/>
                    </a:solidFill>
                    <a:latin typeface="Arial"/>
                    <a:ea typeface="Arial"/>
                    <a:cs typeface="Arial"/>
                    <a:sym typeface="Arial"/>
                  </a:rPr>
                  <a:t>06</a:t>
                </a:r>
                <a:r>
                  <a:rPr b="1" i="0" lang="ko-KR" sz="1400" u="none" cap="none" strike="noStrike">
                    <a:solidFill>
                      <a:srgbClr val="1E293B"/>
                    </a:solidFill>
                    <a:latin typeface="Arial"/>
                    <a:ea typeface="Arial"/>
                    <a:cs typeface="Arial"/>
                    <a:sym typeface="Arial"/>
                  </a:rPr>
                  <a:t> Graybox·역추론 (Phase 4)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450"/>
                  </a:spcBef>
                  <a:spcAft>
                    <a:spcPts val="0"/>
                  </a:spcAft>
                  <a:buClr>
                    <a:srgbClr val="000000"/>
                  </a:buClr>
                  <a:buSzPts val="950"/>
                  <a:buFont typeface="Arial"/>
                  <a:buNone/>
                </a:pPr>
                <a:r>
                  <a:rPr b="0" i="0" lang="ko-KR" sz="950" u="none" cap="none" strike="noStrike">
                    <a:solidFill>
                      <a:srgbClr val="64748B"/>
                    </a:solidFill>
                    <a:latin typeface="Arial"/>
                    <a:ea typeface="Arial"/>
                    <a:cs typeface="Arial"/>
                    <a:sym typeface="Arial"/>
                  </a:rPr>
                  <a:t>IPU 예측(4.1) · 압력 레시피(4.2)</a:t>
                </a:r>
                <a:endParaRPr b="0" i="0" sz="950" u="none" cap="none" strike="noStrike">
                  <a:solidFill>
                    <a:srgbClr val="64748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87" name="Google Shape;987;p92"/>
            <p:cNvGrpSpPr/>
            <p:nvPr/>
          </p:nvGrpSpPr>
          <p:grpSpPr>
            <a:xfrm>
              <a:off x="0" y="3483864"/>
              <a:ext cx="5143500" cy="1219200"/>
              <a:chOff x="0" y="0"/>
              <a:chExt cx="5143500" cy="1219200"/>
            </a:xfrm>
          </p:grpSpPr>
          <p:pic>
            <p:nvPicPr>
              <p:cNvPr id="988" name="Google Shape;988;p92"/>
              <p:cNvPicPr preferRelativeResize="0"/>
              <p:nvPr/>
            </p:nvPicPr>
            <p:blipFill rotWithShape="1">
              <a:blip r:embed="rId9">
                <a:alphaModFix/>
              </a:blip>
              <a:srcRect b="0" l="0" r="0" t="0"/>
              <a:stretch/>
            </p:blipFill>
            <p:spPr>
              <a:xfrm>
                <a:off x="0" y="0"/>
                <a:ext cx="5143500" cy="1219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89" name="Google Shape;989;p92"/>
              <p:cNvSpPr/>
              <p:nvPr/>
            </p:nvSpPr>
            <p:spPr>
              <a:xfrm>
                <a:off x="0" y="0"/>
                <a:ext cx="57300" cy="1219200"/>
              </a:xfrm>
              <a:prstGeom prst="roundRect">
                <a:avLst>
                  <a:gd fmla="val 50000" name="adj"/>
                </a:avLst>
              </a:prstGeom>
              <a:solidFill>
                <a:srgbClr val="2563EB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0" name="Google Shape;990;p92"/>
              <p:cNvSpPr txBox="1"/>
              <p:nvPr/>
            </p:nvSpPr>
            <p:spPr>
              <a:xfrm>
                <a:off x="285750" y="171450"/>
                <a:ext cx="4572000" cy="87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1" i="0" lang="ko-KR" sz="1400" u="none" cap="none" strike="noStrike">
                    <a:solidFill>
                      <a:srgbClr val="2563EB"/>
                    </a:solidFill>
                    <a:latin typeface="Arial"/>
                    <a:ea typeface="Arial"/>
                    <a:cs typeface="Arial"/>
                    <a:sym typeface="Arial"/>
                  </a:rPr>
                  <a:t>07</a:t>
                </a:r>
                <a:r>
                  <a:rPr b="1" i="0" lang="ko-KR" sz="1400" u="none" cap="none" strike="noStrike">
                    <a:solidFill>
                      <a:srgbClr val="1E293B"/>
                    </a:solidFill>
                    <a:latin typeface="Arial"/>
                    <a:ea typeface="Arial"/>
                    <a:cs typeface="Arial"/>
                    <a:sym typeface="Arial"/>
                  </a:rPr>
                  <a:t> 향후 추진 계획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450"/>
                  </a:spcBef>
                  <a:spcAft>
                    <a:spcPts val="0"/>
                  </a:spcAft>
                  <a:buClr>
                    <a:srgbClr val="000000"/>
                  </a:buClr>
                  <a:buSzPts val="950"/>
                  <a:buFont typeface="Arial"/>
                  <a:buNone/>
                </a:pPr>
                <a:r>
                  <a:rPr b="0" i="0" lang="ko-KR" sz="950" u="none" cap="none" strike="noStrike">
                    <a:solidFill>
                      <a:srgbClr val="64748B"/>
                    </a:solidFill>
                    <a:latin typeface="Arial"/>
                    <a:ea typeface="Arial"/>
                    <a:cs typeface="Arial"/>
                    <a:sym typeface="Arial"/>
                  </a:rPr>
                  <a:t>Phase 4 고도화 · 통합·검증 · G4/G5</a:t>
                </a:r>
                <a:endParaRPr b="0" i="0" sz="950" u="none" cap="none" strike="noStrike">
                  <a:solidFill>
                    <a:srgbClr val="64748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91" name="Google Shape;991;p92"/>
            <p:cNvGrpSpPr/>
            <p:nvPr/>
          </p:nvGrpSpPr>
          <p:grpSpPr>
            <a:xfrm>
              <a:off x="5522976" y="3483864"/>
              <a:ext cx="5143500" cy="1219200"/>
              <a:chOff x="0" y="0"/>
              <a:chExt cx="5143500" cy="1219200"/>
            </a:xfrm>
          </p:grpSpPr>
          <p:pic>
            <p:nvPicPr>
              <p:cNvPr id="992" name="Google Shape;992;p92"/>
              <p:cNvPicPr preferRelativeResize="0"/>
              <p:nvPr/>
            </p:nvPicPr>
            <p:blipFill rotWithShape="1">
              <a:blip r:embed="rId9">
                <a:alphaModFix/>
              </a:blip>
              <a:srcRect b="0" l="0" r="0" t="0"/>
              <a:stretch/>
            </p:blipFill>
            <p:spPr>
              <a:xfrm>
                <a:off x="0" y="0"/>
                <a:ext cx="5143500" cy="1219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993" name="Google Shape;993;p92"/>
              <p:cNvSpPr/>
              <p:nvPr/>
            </p:nvSpPr>
            <p:spPr>
              <a:xfrm>
                <a:off x="0" y="0"/>
                <a:ext cx="57300" cy="1219200"/>
              </a:xfrm>
              <a:prstGeom prst="roundRect">
                <a:avLst>
                  <a:gd fmla="val 50000" name="adj"/>
                </a:avLst>
              </a:prstGeom>
              <a:solidFill>
                <a:srgbClr val="2563EB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4" name="Google Shape;994;p92"/>
              <p:cNvSpPr txBox="1"/>
              <p:nvPr/>
            </p:nvSpPr>
            <p:spPr>
              <a:xfrm>
                <a:off x="285750" y="171450"/>
                <a:ext cx="4572000" cy="876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rPr b="1" i="0" lang="ko-KR" sz="1400" u="none" cap="none" strike="noStrike">
                    <a:solidFill>
                      <a:srgbClr val="2563EB"/>
                    </a:solidFill>
                    <a:latin typeface="Arial"/>
                    <a:ea typeface="Arial"/>
                    <a:cs typeface="Arial"/>
                    <a:sym typeface="Arial"/>
                  </a:rPr>
                  <a:t>08</a:t>
                </a:r>
                <a:r>
                  <a:rPr b="1" i="0" lang="ko-KR" sz="1400" u="none" cap="none" strike="noStrike">
                    <a:solidFill>
                      <a:srgbClr val="1E293B"/>
                    </a:solidFill>
                    <a:latin typeface="Arial"/>
                    <a:ea typeface="Arial"/>
                    <a:cs typeface="Arial"/>
                    <a:sym typeface="Arial"/>
                  </a:rPr>
                  <a:t> 별첨 · 세부 </a:t>
                </a:r>
                <a:r>
                  <a:rPr b="1" lang="ko-KR">
                    <a:solidFill>
                      <a:srgbClr val="1E293B"/>
                    </a:solidFill>
                  </a:rPr>
                  <a:t>내용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450"/>
                  </a:spcBef>
                  <a:spcAft>
                    <a:spcPts val="0"/>
                  </a:spcAft>
                  <a:buClr>
                    <a:srgbClr val="000000"/>
                  </a:buClr>
                  <a:buSzPts val="950"/>
                  <a:buFont typeface="Arial"/>
                  <a:buNone/>
                </a:pPr>
                <a:r>
                  <a:rPr b="0" i="0" lang="ko-KR" sz="950" u="none" cap="none" strike="noStrike">
                    <a:solidFill>
                      <a:srgbClr val="64748B"/>
                    </a:solidFill>
                    <a:latin typeface="Arial"/>
                    <a:ea typeface="Arial"/>
                    <a:cs typeface="Arial"/>
                    <a:sym typeface="Arial"/>
                  </a:rPr>
                  <a:t>Phase 1~4 실험별 분석 결과</a:t>
                </a:r>
                <a:endParaRPr b="0" i="0" sz="950" u="none" cap="none" strike="noStrike">
                  <a:solidFill>
                    <a:srgbClr val="64748B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9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p93"/>
          <p:cNvSpPr txBox="1"/>
          <p:nvPr/>
        </p:nvSpPr>
        <p:spPr>
          <a:xfrm>
            <a:off x="210312" y="118872"/>
            <a:ext cx="10652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ko-KR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01 · 전체 추진 컨셉</a:t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ko-KR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[01] </a:t>
            </a:r>
            <a:r>
              <a:rPr b="0" i="0" lang="ko-KR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아키텍처 </a:t>
            </a:r>
            <a:r>
              <a:rPr lang="ko-KR" sz="2000">
                <a:solidFill>
                  <a:srgbClr val="FFFFFF"/>
                </a:solidFill>
              </a:rPr>
              <a:t>도식도</a:t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1" name="Google Shape;1001;p93"/>
          <p:cNvSpPr txBox="1"/>
          <p:nvPr/>
        </p:nvSpPr>
        <p:spPr>
          <a:xfrm>
            <a:off x="517548" y="805018"/>
            <a:ext cx="3922500" cy="24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40"/>
              <a:buFont typeface="Arial"/>
              <a:buNone/>
            </a:pPr>
            <a:r>
              <a:rPr b="1" i="0" lang="ko-KR" sz="1140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Phase 1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02" name="Google Shape;1002;p93"/>
          <p:cNvCxnSpPr/>
          <p:nvPr/>
        </p:nvCxnSpPr>
        <p:spPr>
          <a:xfrm>
            <a:off x="517548" y="1058480"/>
            <a:ext cx="3874500" cy="0"/>
          </a:xfrm>
          <a:prstGeom prst="straightConnector1">
            <a:avLst/>
          </a:prstGeom>
          <a:noFill/>
          <a:ln cap="flat" cmpd="sng" w="10875">
            <a:solidFill>
              <a:srgbClr val="788393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003" name="Google Shape;1003;p93"/>
          <p:cNvSpPr txBox="1"/>
          <p:nvPr/>
        </p:nvSpPr>
        <p:spPr>
          <a:xfrm>
            <a:off x="517548" y="1112793"/>
            <a:ext cx="3922500" cy="14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5"/>
              <a:buFont typeface="Arial"/>
              <a:buNone/>
            </a:pPr>
            <a:r>
              <a:rPr b="0" i="0" lang="ko-KR" sz="855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공정 픽셀 탐지·크롭·흔들림 보정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4" name="Google Shape;1004;p93"/>
          <p:cNvSpPr txBox="1"/>
          <p:nvPr/>
        </p:nvSpPr>
        <p:spPr>
          <a:xfrm>
            <a:off x="4440165" y="805018"/>
            <a:ext cx="1514400" cy="24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40"/>
              <a:buFont typeface="Arial"/>
              <a:buNone/>
            </a:pPr>
            <a:r>
              <a:rPr b="1" i="0" lang="ko-KR" sz="1140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Phase 2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05" name="Google Shape;1005;p93"/>
          <p:cNvCxnSpPr/>
          <p:nvPr/>
        </p:nvCxnSpPr>
        <p:spPr>
          <a:xfrm>
            <a:off x="4440165" y="1058480"/>
            <a:ext cx="1466700" cy="0"/>
          </a:xfrm>
          <a:prstGeom prst="straightConnector1">
            <a:avLst/>
          </a:prstGeom>
          <a:noFill/>
          <a:ln cap="flat" cmpd="sng" w="10875">
            <a:solidFill>
              <a:srgbClr val="788393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006" name="Google Shape;1006;p93"/>
          <p:cNvSpPr txBox="1"/>
          <p:nvPr/>
        </p:nvSpPr>
        <p:spPr>
          <a:xfrm>
            <a:off x="4440165" y="1112793"/>
            <a:ext cx="1514400" cy="14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5"/>
              <a:buFont typeface="Arial"/>
              <a:buNone/>
            </a:pPr>
            <a:r>
              <a:rPr b="0" i="0" lang="ko-KR" sz="855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Tilting 보정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7" name="Google Shape;1007;p93"/>
          <p:cNvSpPr txBox="1"/>
          <p:nvPr/>
        </p:nvSpPr>
        <p:spPr>
          <a:xfrm>
            <a:off x="5954899" y="805018"/>
            <a:ext cx="2619000" cy="24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40"/>
              <a:buFont typeface="Arial"/>
              <a:buNone/>
            </a:pPr>
            <a:r>
              <a:rPr b="1" i="0" lang="ko-KR" sz="1140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Phase 3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08" name="Google Shape;1008;p93"/>
          <p:cNvCxnSpPr/>
          <p:nvPr/>
        </p:nvCxnSpPr>
        <p:spPr>
          <a:xfrm>
            <a:off x="5954899" y="1058480"/>
            <a:ext cx="2571000" cy="0"/>
          </a:xfrm>
          <a:prstGeom prst="straightConnector1">
            <a:avLst/>
          </a:prstGeom>
          <a:noFill/>
          <a:ln cap="flat" cmpd="sng" w="10875">
            <a:solidFill>
              <a:srgbClr val="788393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009" name="Google Shape;1009;p93"/>
          <p:cNvSpPr txBox="1"/>
          <p:nvPr/>
        </p:nvSpPr>
        <p:spPr>
          <a:xfrm>
            <a:off x="5954899" y="1112793"/>
            <a:ext cx="2619000" cy="14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5"/>
              <a:buFont typeface="Arial"/>
              <a:buNone/>
            </a:pPr>
            <a:r>
              <a:rPr b="0" i="0" lang="ko-KR" sz="855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비디오 ↔ 압력 시퀀스 모델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0" name="Google Shape;1010;p93"/>
          <p:cNvSpPr txBox="1"/>
          <p:nvPr/>
        </p:nvSpPr>
        <p:spPr>
          <a:xfrm>
            <a:off x="8574001" y="805018"/>
            <a:ext cx="2805900" cy="24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40"/>
              <a:buFont typeface="Arial"/>
              <a:buNone/>
            </a:pPr>
            <a:r>
              <a:rPr b="1" i="0" lang="ko-KR" sz="1140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Phase 4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11" name="Google Shape;1011;p93"/>
          <p:cNvCxnSpPr/>
          <p:nvPr/>
        </p:nvCxnSpPr>
        <p:spPr>
          <a:xfrm>
            <a:off x="8574001" y="1058480"/>
            <a:ext cx="2758200" cy="0"/>
          </a:xfrm>
          <a:prstGeom prst="straightConnector1">
            <a:avLst/>
          </a:prstGeom>
          <a:noFill/>
          <a:ln cap="flat" cmpd="sng" w="10875">
            <a:solidFill>
              <a:srgbClr val="788393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012" name="Google Shape;1012;p93"/>
          <p:cNvSpPr txBox="1"/>
          <p:nvPr/>
        </p:nvSpPr>
        <p:spPr>
          <a:xfrm>
            <a:off x="8574001" y="1112793"/>
            <a:ext cx="2805900" cy="14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5"/>
              <a:buFont typeface="Arial"/>
              <a:buNone/>
            </a:pPr>
            <a:r>
              <a:rPr b="0" i="0" lang="ko-KR" sz="855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Graybox · IPU 예측 · 역추론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3" name="Google Shape;1013;p93"/>
          <p:cNvSpPr/>
          <p:nvPr/>
        </p:nvSpPr>
        <p:spPr>
          <a:xfrm>
            <a:off x="457200" y="1354184"/>
            <a:ext cx="10983300" cy="2112300"/>
          </a:xfrm>
          <a:prstGeom prst="roundRect">
            <a:avLst>
              <a:gd fmla="val 8500" name="adj"/>
            </a:avLst>
          </a:prstGeom>
          <a:noFill/>
          <a:ln cap="flat" cmpd="sng" w="14475">
            <a:solidFill>
              <a:srgbClr val="606B7A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36200" lIns="72400" spcFirstLastPara="1" rIns="72400" wrap="square" tIns="36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4" name="Google Shape;1014;p93"/>
          <p:cNvSpPr txBox="1"/>
          <p:nvPr/>
        </p:nvSpPr>
        <p:spPr>
          <a:xfrm>
            <a:off x="589966" y="1402463"/>
            <a:ext cx="107178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88"/>
              <a:buFont typeface="Arial"/>
              <a:buNone/>
            </a:pPr>
            <a:r>
              <a:rPr b="1" i="0" lang="ko-KR" sz="1188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① 학습 단계 (실측값)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5" name="Google Shape;1015;p93"/>
          <p:cNvSpPr/>
          <p:nvPr/>
        </p:nvSpPr>
        <p:spPr>
          <a:xfrm>
            <a:off x="638244" y="1680063"/>
            <a:ext cx="772470" cy="404298"/>
          </a:xfrm>
          <a:prstGeom prst="flowChartDocument">
            <a:avLst/>
          </a:prstGeom>
          <a:solidFill>
            <a:srgbClr val="FFFFFF"/>
          </a:solidFill>
          <a:ln cap="flat" cmpd="sng" w="9525">
            <a:solidFill>
              <a:srgbClr val="78839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00" lIns="72400" spcFirstLastPara="1" rIns="72400" wrap="square" tIns="36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6" name="Google Shape;1016;p93"/>
          <p:cNvSpPr txBox="1"/>
          <p:nvPr/>
        </p:nvSpPr>
        <p:spPr>
          <a:xfrm>
            <a:off x="668418" y="1680063"/>
            <a:ext cx="7119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0" lang="ko-KR" sz="950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공정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0" lang="ko-KR" sz="950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이미지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17" name="Google Shape;1017;p93"/>
          <p:cNvCxnSpPr/>
          <p:nvPr/>
        </p:nvCxnSpPr>
        <p:spPr>
          <a:xfrm>
            <a:off x="1410698" y="1903350"/>
            <a:ext cx="223200" cy="0"/>
          </a:xfrm>
          <a:prstGeom prst="straightConnector1">
            <a:avLst/>
          </a:prstGeom>
          <a:noFill/>
          <a:ln cap="flat" cmpd="sng" w="12050">
            <a:solidFill>
              <a:srgbClr val="606B7A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018" name="Google Shape;1018;p93"/>
          <p:cNvSpPr/>
          <p:nvPr/>
        </p:nvSpPr>
        <p:spPr>
          <a:xfrm>
            <a:off x="1633985" y="1643854"/>
            <a:ext cx="2613000" cy="477000"/>
          </a:xfrm>
          <a:prstGeom prst="roundRect">
            <a:avLst>
              <a:gd fmla="val 8500" name="adj"/>
            </a:avLst>
          </a:prstGeom>
          <a:solidFill>
            <a:srgbClr val="E0EBFC"/>
          </a:solidFill>
          <a:ln cap="flat" cmpd="sng" w="12050">
            <a:solidFill>
              <a:srgbClr val="2E77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00" lIns="72400" spcFirstLastPara="1" rIns="72400" wrap="square" tIns="36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9" name="Google Shape;1019;p93"/>
          <p:cNvSpPr txBox="1"/>
          <p:nvPr/>
        </p:nvSpPr>
        <p:spPr>
          <a:xfrm>
            <a:off x="1682264" y="1686098"/>
            <a:ext cx="2516400" cy="21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3"/>
              <a:buFont typeface="Arial"/>
              <a:buNone/>
            </a:pPr>
            <a:r>
              <a:rPr b="1" i="0" lang="ko-KR" sz="1093" u="none" cap="none" strike="noStrike">
                <a:solidFill>
                  <a:srgbClr val="205298"/>
                </a:solidFill>
                <a:latin typeface="Arial"/>
                <a:ea typeface="Arial"/>
                <a:cs typeface="Arial"/>
                <a:sym typeface="Arial"/>
              </a:rPr>
              <a:t>AI model 1 (M1)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0" name="Google Shape;1020;p93"/>
          <p:cNvSpPr txBox="1"/>
          <p:nvPr/>
        </p:nvSpPr>
        <p:spPr>
          <a:xfrm>
            <a:off x="1682264" y="1863158"/>
            <a:ext cx="2516400" cy="21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60"/>
              <a:buFont typeface="Arial"/>
              <a:buNone/>
            </a:pPr>
            <a:r>
              <a:rPr b="0" i="0" lang="ko-KR" sz="760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공정 픽셀 (R,G,B) 식별 · 크롭 · 흔들림 보정 (정합 + RIFE)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21" name="Google Shape;1021;p93"/>
          <p:cNvCxnSpPr/>
          <p:nvPr/>
        </p:nvCxnSpPr>
        <p:spPr>
          <a:xfrm>
            <a:off x="4253087" y="1885246"/>
            <a:ext cx="337500" cy="0"/>
          </a:xfrm>
          <a:prstGeom prst="straightConnector1">
            <a:avLst/>
          </a:prstGeom>
          <a:noFill/>
          <a:ln cap="flat" cmpd="sng" w="12050">
            <a:solidFill>
              <a:srgbClr val="606B7A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022" name="Google Shape;1022;p93"/>
          <p:cNvSpPr/>
          <p:nvPr/>
        </p:nvSpPr>
        <p:spPr>
          <a:xfrm>
            <a:off x="4591035" y="1643854"/>
            <a:ext cx="1146600" cy="477000"/>
          </a:xfrm>
          <a:prstGeom prst="roundRect">
            <a:avLst>
              <a:gd fmla="val 8500" name="adj"/>
            </a:avLst>
          </a:prstGeom>
          <a:solidFill>
            <a:srgbClr val="E0EBFC"/>
          </a:solidFill>
          <a:ln cap="flat" cmpd="sng" w="12050">
            <a:solidFill>
              <a:srgbClr val="2E77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00" lIns="72400" spcFirstLastPara="1" rIns="72400" wrap="square" tIns="36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3" name="Google Shape;1023;p93"/>
          <p:cNvSpPr txBox="1"/>
          <p:nvPr/>
        </p:nvSpPr>
        <p:spPr>
          <a:xfrm>
            <a:off x="4639314" y="1686098"/>
            <a:ext cx="1050300" cy="21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3"/>
              <a:buFont typeface="Arial"/>
              <a:buNone/>
            </a:pPr>
            <a:r>
              <a:rPr b="1" i="0" lang="ko-KR" sz="1093" u="none" cap="none" strike="noStrike">
                <a:solidFill>
                  <a:srgbClr val="205298"/>
                </a:solidFill>
                <a:latin typeface="Arial"/>
                <a:ea typeface="Arial"/>
                <a:cs typeface="Arial"/>
                <a:sym typeface="Arial"/>
              </a:rPr>
              <a:t>AI model 2 (M2)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4" name="Google Shape;1024;p93"/>
          <p:cNvSpPr txBox="1"/>
          <p:nvPr/>
        </p:nvSpPr>
        <p:spPr>
          <a:xfrm>
            <a:off x="4639314" y="1863158"/>
            <a:ext cx="1050300" cy="21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5"/>
              <a:buFont typeface="Arial"/>
              <a:buNone/>
            </a:pPr>
            <a:r>
              <a:rPr b="0" i="0" lang="ko-KR" sz="855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Tilting 보정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25" name="Google Shape;1025;p93"/>
          <p:cNvCxnSpPr/>
          <p:nvPr/>
        </p:nvCxnSpPr>
        <p:spPr>
          <a:xfrm>
            <a:off x="5743681" y="1885246"/>
            <a:ext cx="380100" cy="0"/>
          </a:xfrm>
          <a:prstGeom prst="straightConnector1">
            <a:avLst/>
          </a:prstGeom>
          <a:noFill/>
          <a:ln cap="flat" cmpd="sng" w="12050">
            <a:solidFill>
              <a:srgbClr val="606B7A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026" name="Google Shape;1026;p93"/>
          <p:cNvSpPr/>
          <p:nvPr/>
        </p:nvSpPr>
        <p:spPr>
          <a:xfrm>
            <a:off x="6220430" y="1571437"/>
            <a:ext cx="1050030" cy="597510"/>
          </a:xfrm>
          <a:prstGeom prst="flowChartDocument">
            <a:avLst/>
          </a:prstGeom>
          <a:solidFill>
            <a:srgbClr val="FFFFFF"/>
          </a:solidFill>
          <a:ln cap="flat" cmpd="sng" w="9525">
            <a:solidFill>
              <a:srgbClr val="78839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00" lIns="72400" spcFirstLastPara="1" rIns="72400" wrap="square" tIns="36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7" name="Google Shape;1027;p93"/>
          <p:cNvSpPr txBox="1"/>
          <p:nvPr/>
        </p:nvSpPr>
        <p:spPr>
          <a:xfrm>
            <a:off x="6250604" y="1571437"/>
            <a:ext cx="989700" cy="50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8" name="Google Shape;1028;p93"/>
          <p:cNvSpPr/>
          <p:nvPr/>
        </p:nvSpPr>
        <p:spPr>
          <a:xfrm>
            <a:off x="6178187" y="1607646"/>
            <a:ext cx="1050030" cy="597510"/>
          </a:xfrm>
          <a:prstGeom prst="flowChartDocument">
            <a:avLst/>
          </a:prstGeom>
          <a:solidFill>
            <a:srgbClr val="FFFFFF"/>
          </a:solidFill>
          <a:ln cap="flat" cmpd="sng" w="9525">
            <a:solidFill>
              <a:srgbClr val="78839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00" lIns="72400" spcFirstLastPara="1" rIns="72400" wrap="square" tIns="36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9" name="Google Shape;1029;p93"/>
          <p:cNvSpPr txBox="1"/>
          <p:nvPr/>
        </p:nvSpPr>
        <p:spPr>
          <a:xfrm>
            <a:off x="6208361" y="1607646"/>
            <a:ext cx="989700" cy="50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0" name="Google Shape;1030;p93"/>
          <p:cNvSpPr/>
          <p:nvPr/>
        </p:nvSpPr>
        <p:spPr>
          <a:xfrm>
            <a:off x="6135943" y="1643854"/>
            <a:ext cx="1050030" cy="597510"/>
          </a:xfrm>
          <a:prstGeom prst="flowChartDocument">
            <a:avLst/>
          </a:prstGeom>
          <a:solidFill>
            <a:srgbClr val="FFFFFF"/>
          </a:solidFill>
          <a:ln cap="flat" cmpd="sng" w="9525">
            <a:solidFill>
              <a:srgbClr val="78839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00" lIns="72400" spcFirstLastPara="1" rIns="72400" wrap="square" tIns="36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1" name="Google Shape;1031;p93"/>
          <p:cNvSpPr txBox="1"/>
          <p:nvPr/>
        </p:nvSpPr>
        <p:spPr>
          <a:xfrm>
            <a:off x="6166117" y="1643854"/>
            <a:ext cx="989700" cy="50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0" lang="ko-KR" sz="950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보정된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0" lang="ko-KR" sz="950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실측 비디오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2" name="Google Shape;1032;p93"/>
          <p:cNvSpPr txBox="1"/>
          <p:nvPr/>
        </p:nvSpPr>
        <p:spPr>
          <a:xfrm>
            <a:off x="7517911" y="1752481"/>
            <a:ext cx="1110600" cy="15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7"/>
              <a:buFont typeface="Arial"/>
              <a:buNone/>
            </a:pPr>
            <a:r>
              <a:rPr b="0" i="0" lang="ko-KR" sz="807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비디오 → 계속 학습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33" name="Google Shape;1033;p93"/>
          <p:cNvCxnSpPr/>
          <p:nvPr/>
        </p:nvCxnSpPr>
        <p:spPr>
          <a:xfrm>
            <a:off x="7216171" y="1873176"/>
            <a:ext cx="1502700" cy="0"/>
          </a:xfrm>
          <a:prstGeom prst="straightConnector1">
            <a:avLst/>
          </a:prstGeom>
          <a:noFill/>
          <a:ln cap="flat" cmpd="sng" w="12050">
            <a:solidFill>
              <a:srgbClr val="606B7A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034" name="Google Shape;1034;p93"/>
          <p:cNvSpPr/>
          <p:nvPr/>
        </p:nvSpPr>
        <p:spPr>
          <a:xfrm>
            <a:off x="6105769" y="2349925"/>
            <a:ext cx="1068174" cy="380214"/>
          </a:xfrm>
          <a:prstGeom prst="flowChartDocument">
            <a:avLst/>
          </a:prstGeom>
          <a:solidFill>
            <a:srgbClr val="FFFFFF"/>
          </a:solidFill>
          <a:ln cap="flat" cmpd="sng" w="9525">
            <a:solidFill>
              <a:srgbClr val="78839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00" lIns="72400" spcFirstLastPara="1" rIns="72400" wrap="square" tIns="36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5" name="Google Shape;1035;p93"/>
          <p:cNvSpPr txBox="1"/>
          <p:nvPr/>
        </p:nvSpPr>
        <p:spPr>
          <a:xfrm>
            <a:off x="6135943" y="2349925"/>
            <a:ext cx="1008000" cy="3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3"/>
              <a:buFont typeface="Arial"/>
              <a:buNone/>
            </a:pPr>
            <a:r>
              <a:rPr b="0" i="0" lang="ko-KR" sz="903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실측 압력 프로파일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3"/>
              <a:buFont typeface="Arial"/>
              <a:buNone/>
            </a:pPr>
            <a:r>
              <a:rPr b="0" i="0" lang="ko-KR" sz="903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(공정 log)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6" name="Google Shape;1036;p93"/>
          <p:cNvSpPr/>
          <p:nvPr/>
        </p:nvSpPr>
        <p:spPr>
          <a:xfrm>
            <a:off x="6105775" y="2856593"/>
            <a:ext cx="1068174" cy="259524"/>
          </a:xfrm>
          <a:prstGeom prst="flowChartDocument">
            <a:avLst/>
          </a:prstGeom>
          <a:solidFill>
            <a:srgbClr val="FFFFFF"/>
          </a:solidFill>
          <a:ln cap="flat" cmpd="sng" w="9525">
            <a:solidFill>
              <a:srgbClr val="78839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00" lIns="72400" spcFirstLastPara="1" rIns="72400" wrap="square" tIns="36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7" name="Google Shape;1037;p93"/>
          <p:cNvSpPr txBox="1"/>
          <p:nvPr/>
        </p:nvSpPr>
        <p:spPr>
          <a:xfrm>
            <a:off x="6135950" y="2852035"/>
            <a:ext cx="10080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3"/>
              <a:buFont typeface="Arial"/>
              <a:buNone/>
            </a:pPr>
            <a:r>
              <a:rPr b="0" i="0" lang="ko-KR" sz="903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Ink </a:t>
            </a:r>
            <a:r>
              <a:rPr b="0" i="0" lang="ko-KR" sz="903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물성</a:t>
            </a:r>
            <a:r>
              <a:rPr lang="ko-KR" sz="1109"/>
              <a:t> </a:t>
            </a:r>
            <a:r>
              <a:rPr b="0" i="0" lang="ko-KR" sz="903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정보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8" name="Google Shape;1038;p93"/>
          <p:cNvSpPr/>
          <p:nvPr/>
        </p:nvSpPr>
        <p:spPr>
          <a:xfrm>
            <a:off x="7324798" y="2277507"/>
            <a:ext cx="1092300" cy="518700"/>
          </a:xfrm>
          <a:prstGeom prst="roundRect">
            <a:avLst>
              <a:gd fmla="val 8500" name="adj"/>
            </a:avLst>
          </a:prstGeom>
          <a:solidFill>
            <a:srgbClr val="E0EBFC"/>
          </a:solidFill>
          <a:ln cap="flat" cmpd="sng" w="12050">
            <a:solidFill>
              <a:srgbClr val="2E77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00" lIns="72400" spcFirstLastPara="1" rIns="72400" wrap="square" tIns="36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9" name="Google Shape;1039;p93"/>
          <p:cNvSpPr txBox="1"/>
          <p:nvPr/>
        </p:nvSpPr>
        <p:spPr>
          <a:xfrm>
            <a:off x="7373076" y="2319751"/>
            <a:ext cx="9957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5"/>
              <a:buFont typeface="Arial"/>
              <a:buNone/>
            </a:pPr>
            <a:r>
              <a:rPr b="1" i="0" lang="ko-KR" sz="1045" u="none" cap="none" strike="noStrike">
                <a:solidFill>
                  <a:srgbClr val="205298"/>
                </a:solidFill>
                <a:latin typeface="Arial"/>
                <a:ea typeface="Arial"/>
                <a:cs typeface="Arial"/>
                <a:sym typeface="Arial"/>
              </a:rPr>
              <a:t>AI model 3 (M3)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0" name="Google Shape;1040;p93"/>
          <p:cNvSpPr txBox="1"/>
          <p:nvPr/>
        </p:nvSpPr>
        <p:spPr>
          <a:xfrm>
            <a:off x="7373076" y="2516244"/>
            <a:ext cx="9957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5"/>
              <a:buFont typeface="Arial"/>
              <a:buNone/>
            </a:pPr>
            <a:r>
              <a:rPr b="0" i="0" lang="ko-KR" sz="855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3.1 비디오→압력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5"/>
              <a:buFont typeface="Arial"/>
              <a:buNone/>
            </a:pPr>
            <a:r>
              <a:rPr b="0" i="0" lang="ko-KR" sz="855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3.2 압력→비디오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41" name="Google Shape;1041;p93"/>
          <p:cNvCxnSpPr/>
          <p:nvPr/>
        </p:nvCxnSpPr>
        <p:spPr>
          <a:xfrm>
            <a:off x="7173928" y="2488725"/>
            <a:ext cx="150600" cy="0"/>
          </a:xfrm>
          <a:prstGeom prst="straightConnector1">
            <a:avLst/>
          </a:prstGeom>
          <a:noFill/>
          <a:ln cap="flat" cmpd="sng" w="12050">
            <a:solidFill>
              <a:srgbClr val="606B7A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042" name="Google Shape;1042;p93"/>
          <p:cNvCxnSpPr/>
          <p:nvPr/>
        </p:nvCxnSpPr>
        <p:spPr>
          <a:xfrm>
            <a:off x="7216171" y="1975768"/>
            <a:ext cx="380100" cy="289800"/>
          </a:xfrm>
          <a:prstGeom prst="straightConnector1">
            <a:avLst/>
          </a:prstGeom>
          <a:noFill/>
          <a:ln cap="flat" cmpd="sng" w="12050">
            <a:solidFill>
              <a:srgbClr val="606B7A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043" name="Google Shape;1043;p93"/>
          <p:cNvCxnSpPr>
            <a:stCxn id="1037" idx="3"/>
          </p:cNvCxnSpPr>
          <p:nvPr/>
        </p:nvCxnSpPr>
        <p:spPr>
          <a:xfrm>
            <a:off x="7143950" y="2968885"/>
            <a:ext cx="1574700" cy="148800"/>
          </a:xfrm>
          <a:prstGeom prst="straightConnector1">
            <a:avLst/>
          </a:prstGeom>
          <a:noFill/>
          <a:ln cap="flat" cmpd="sng" w="12050">
            <a:solidFill>
              <a:srgbClr val="606B7A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044" name="Google Shape;1044;p93"/>
          <p:cNvSpPr/>
          <p:nvPr/>
        </p:nvSpPr>
        <p:spPr>
          <a:xfrm>
            <a:off x="8724870" y="1613680"/>
            <a:ext cx="1212900" cy="1737900"/>
          </a:xfrm>
          <a:prstGeom prst="roundRect">
            <a:avLst>
              <a:gd fmla="val 8500" name="adj"/>
            </a:avLst>
          </a:prstGeom>
          <a:solidFill>
            <a:srgbClr val="E0EBFC"/>
          </a:solidFill>
          <a:ln cap="flat" cmpd="sng" w="12050">
            <a:solidFill>
              <a:srgbClr val="2E77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00" lIns="72400" spcFirstLastPara="1" rIns="72400" wrap="square" tIns="36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5" name="Google Shape;1045;p93"/>
          <p:cNvSpPr txBox="1"/>
          <p:nvPr/>
        </p:nvSpPr>
        <p:spPr>
          <a:xfrm>
            <a:off x="8773149" y="1655924"/>
            <a:ext cx="1116300" cy="78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40"/>
              <a:buFont typeface="Arial"/>
              <a:buNone/>
            </a:pPr>
            <a:r>
              <a:rPr b="1" i="0" lang="ko-KR" sz="1140" u="none" cap="none" strike="noStrike">
                <a:solidFill>
                  <a:srgbClr val="205298"/>
                </a:solidFill>
                <a:latin typeface="Arial"/>
                <a:ea typeface="Arial"/>
                <a:cs typeface="Arial"/>
                <a:sym typeface="Arial"/>
              </a:rPr>
              <a:t>AI model 4 (M4)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6" name="Google Shape;1046;p93"/>
          <p:cNvSpPr txBox="1"/>
          <p:nvPr/>
        </p:nvSpPr>
        <p:spPr>
          <a:xfrm>
            <a:off x="8773149" y="2413169"/>
            <a:ext cx="1116300" cy="78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3"/>
              <a:buFont typeface="Arial"/>
              <a:buNone/>
            </a:pPr>
            <a:r>
              <a:rPr b="0" i="0" lang="ko-KR" sz="903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Graybox 모델 학습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7" name="Google Shape;1047;p93"/>
          <p:cNvSpPr/>
          <p:nvPr/>
        </p:nvSpPr>
        <p:spPr>
          <a:xfrm>
            <a:off x="10137013" y="1836968"/>
            <a:ext cx="1152576" cy="476766"/>
          </a:xfrm>
          <a:prstGeom prst="flowChartDocument">
            <a:avLst/>
          </a:prstGeom>
          <a:noFill/>
          <a:ln cap="flat" cmpd="sng" w="9525">
            <a:solidFill>
              <a:srgbClr val="788393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36200" lIns="72400" spcFirstLastPara="1" rIns="72400" wrap="square" tIns="36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" name="Google Shape;1048;p93"/>
          <p:cNvSpPr txBox="1"/>
          <p:nvPr/>
        </p:nvSpPr>
        <p:spPr>
          <a:xfrm>
            <a:off x="10167187" y="1836968"/>
            <a:ext cx="1092300" cy="40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0" lang="ko-KR" sz="950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예측 IPU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0" lang="ko-KR" sz="950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프로파일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49" name="Google Shape;1049;p93"/>
          <p:cNvCxnSpPr/>
          <p:nvPr/>
        </p:nvCxnSpPr>
        <p:spPr>
          <a:xfrm>
            <a:off x="9937864" y="2084394"/>
            <a:ext cx="198900" cy="0"/>
          </a:xfrm>
          <a:prstGeom prst="straightConnector1">
            <a:avLst/>
          </a:prstGeom>
          <a:noFill/>
          <a:ln cap="flat" cmpd="sng" w="12050">
            <a:solidFill>
              <a:srgbClr val="606B7A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050" name="Google Shape;1050;p93"/>
          <p:cNvSpPr/>
          <p:nvPr/>
        </p:nvSpPr>
        <p:spPr>
          <a:xfrm>
            <a:off x="10137013" y="2645630"/>
            <a:ext cx="1152576" cy="398304"/>
          </a:xfrm>
          <a:prstGeom prst="flowChartDocument">
            <a:avLst/>
          </a:prstGeom>
          <a:solidFill>
            <a:srgbClr val="FFFFFF"/>
          </a:solidFill>
          <a:ln cap="flat" cmpd="sng" w="9525">
            <a:solidFill>
              <a:srgbClr val="78839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00" lIns="72400" spcFirstLastPara="1" rIns="72400" wrap="square" tIns="36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1" name="Google Shape;1051;p93"/>
          <p:cNvSpPr txBox="1"/>
          <p:nvPr/>
        </p:nvSpPr>
        <p:spPr>
          <a:xfrm>
            <a:off x="10167187" y="2645630"/>
            <a:ext cx="1092300" cy="33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0" lang="ko-KR" sz="950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실측 IPU 프로파일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0" lang="ko-KR" sz="950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정답 (loss)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52" name="Google Shape;1052;p93"/>
          <p:cNvCxnSpPr/>
          <p:nvPr/>
        </p:nvCxnSpPr>
        <p:spPr>
          <a:xfrm rot="10800000">
            <a:off x="10734457" y="2325795"/>
            <a:ext cx="0" cy="313800"/>
          </a:xfrm>
          <a:prstGeom prst="straightConnector1">
            <a:avLst/>
          </a:prstGeom>
          <a:noFill/>
          <a:ln cap="flat" cmpd="sng" w="12050">
            <a:solidFill>
              <a:srgbClr val="606B7A"/>
            </a:solidFill>
            <a:prstDash val="dash"/>
            <a:round/>
            <a:headEnd len="sm" w="sm" type="none"/>
            <a:tailEnd len="med" w="med" type="triangle"/>
          </a:ln>
        </p:spPr>
      </p:cxnSp>
      <p:sp>
        <p:nvSpPr>
          <p:cNvPr id="1053" name="Google Shape;1053;p93"/>
          <p:cNvSpPr/>
          <p:nvPr/>
        </p:nvSpPr>
        <p:spPr>
          <a:xfrm>
            <a:off x="457200" y="3550848"/>
            <a:ext cx="10983300" cy="2396100"/>
          </a:xfrm>
          <a:prstGeom prst="roundRect">
            <a:avLst>
              <a:gd fmla="val 8500" name="adj"/>
            </a:avLst>
          </a:prstGeom>
          <a:noFill/>
          <a:ln cap="flat" cmpd="sng" w="14475">
            <a:solidFill>
              <a:srgbClr val="606B7A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36200" lIns="72400" spcFirstLastPara="1" rIns="72400" wrap="square" tIns="36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4" name="Google Shape;1054;p93"/>
          <p:cNvSpPr txBox="1"/>
          <p:nvPr/>
        </p:nvSpPr>
        <p:spPr>
          <a:xfrm>
            <a:off x="589966" y="3599127"/>
            <a:ext cx="107178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88"/>
              <a:buFont typeface="Arial"/>
              <a:buNone/>
            </a:pPr>
            <a:r>
              <a:rPr b="1" i="0" lang="ko-KR" sz="1188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② 역추론 단계 (학습된 M3 · M4 고정)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5" name="Google Shape;1055;p93"/>
          <p:cNvSpPr/>
          <p:nvPr/>
        </p:nvSpPr>
        <p:spPr>
          <a:xfrm>
            <a:off x="4488444" y="4806085"/>
            <a:ext cx="1321800" cy="488700"/>
          </a:xfrm>
          <a:prstGeom prst="roundRect">
            <a:avLst>
              <a:gd fmla="val 8500" name="adj"/>
            </a:avLst>
          </a:prstGeom>
          <a:solidFill>
            <a:srgbClr val="D6EDD3"/>
          </a:solidFill>
          <a:ln cap="flat" cmpd="sng" w="12050">
            <a:solidFill>
              <a:srgbClr val="27933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00" lIns="72400" spcFirstLastPara="1" rIns="72400" wrap="square" tIns="36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6" name="Google Shape;1056;p93"/>
          <p:cNvSpPr txBox="1"/>
          <p:nvPr/>
        </p:nvSpPr>
        <p:spPr>
          <a:xfrm>
            <a:off x="4536722" y="4848328"/>
            <a:ext cx="1225200" cy="22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3"/>
              <a:buFont typeface="Arial"/>
              <a:buNone/>
            </a:pPr>
            <a:r>
              <a:rPr b="1" i="0" lang="ko-KR" sz="1093" u="none" cap="none" strike="noStrike">
                <a:solidFill>
                  <a:srgbClr val="22652B"/>
                </a:solidFill>
                <a:latin typeface="Arial"/>
                <a:ea typeface="Arial"/>
                <a:cs typeface="Arial"/>
                <a:sym typeface="Arial"/>
              </a:rPr>
              <a:t>후보 생성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7" name="Google Shape;1057;p93"/>
          <p:cNvSpPr txBox="1"/>
          <p:nvPr/>
        </p:nvSpPr>
        <p:spPr>
          <a:xfrm>
            <a:off x="4536722" y="5030941"/>
            <a:ext cx="1225200" cy="22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7"/>
              <a:buFont typeface="Arial"/>
              <a:buNone/>
            </a:pPr>
            <a:r>
              <a:rPr b="0" i="0" lang="ko-KR" sz="807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물성 비율 → 시간별 증발 %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8" name="Google Shape;1058;p93"/>
          <p:cNvSpPr txBox="1"/>
          <p:nvPr/>
        </p:nvSpPr>
        <p:spPr>
          <a:xfrm>
            <a:off x="939984" y="5608712"/>
            <a:ext cx="3620700" cy="20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5"/>
              <a:buFont typeface="Arial"/>
              <a:buNone/>
            </a:pPr>
            <a:r>
              <a:rPr b="0" i="0" lang="ko-KR" sz="855" u="none" cap="none" strike="noStrike">
                <a:solidFill>
                  <a:srgbClr val="279337"/>
                </a:solidFill>
                <a:latin typeface="Noto Sans"/>
                <a:ea typeface="Noto Sans"/>
                <a:cs typeface="Noto Sans"/>
                <a:sym typeface="Noto Sans"/>
              </a:rPr>
              <a:t>타깃 IPU 프로파일과 예측 IPU 프로파일의 차이 기반 후보 스캔 (베이지안 최적화)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9" name="Google Shape;1059;p93"/>
          <p:cNvSpPr/>
          <p:nvPr/>
        </p:nvSpPr>
        <p:spPr>
          <a:xfrm>
            <a:off x="6081630" y="4818154"/>
            <a:ext cx="1043982" cy="422442"/>
          </a:xfrm>
          <a:prstGeom prst="flowChartDocument">
            <a:avLst/>
          </a:prstGeom>
          <a:noFill/>
          <a:ln cap="flat" cmpd="sng" w="19050">
            <a:solidFill>
              <a:srgbClr val="666666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36200" lIns="72400" spcFirstLastPara="1" rIns="72400" wrap="square" tIns="36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0" name="Google Shape;1060;p93"/>
          <p:cNvSpPr txBox="1"/>
          <p:nvPr/>
        </p:nvSpPr>
        <p:spPr>
          <a:xfrm>
            <a:off x="6111804" y="4818154"/>
            <a:ext cx="983400" cy="35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0" lang="ko-KR" sz="950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압력 프로파일 후보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0" lang="ko-KR" sz="950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(물리 역풀이)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61" name="Google Shape;1061;p93"/>
          <p:cNvCxnSpPr/>
          <p:nvPr/>
        </p:nvCxnSpPr>
        <p:spPr>
          <a:xfrm>
            <a:off x="5816099" y="5047477"/>
            <a:ext cx="265500" cy="0"/>
          </a:xfrm>
          <a:prstGeom prst="straightConnector1">
            <a:avLst/>
          </a:prstGeom>
          <a:noFill/>
          <a:ln cap="flat" cmpd="sng" w="12050">
            <a:solidFill>
              <a:srgbClr val="606B7A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062" name="Google Shape;1062;p93"/>
          <p:cNvSpPr/>
          <p:nvPr/>
        </p:nvSpPr>
        <p:spPr>
          <a:xfrm>
            <a:off x="6093699" y="5415599"/>
            <a:ext cx="1031940" cy="374166"/>
          </a:xfrm>
          <a:prstGeom prst="flowChartDocument">
            <a:avLst/>
          </a:prstGeom>
          <a:solidFill>
            <a:srgbClr val="FFFFFF"/>
          </a:solidFill>
          <a:ln cap="flat" cmpd="sng" w="9525">
            <a:solidFill>
              <a:srgbClr val="78839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00" lIns="72400" spcFirstLastPara="1" rIns="72400" wrap="square" tIns="36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3" name="Google Shape;1063;p93"/>
          <p:cNvSpPr txBox="1"/>
          <p:nvPr/>
        </p:nvSpPr>
        <p:spPr>
          <a:xfrm>
            <a:off x="6123873" y="5415599"/>
            <a:ext cx="971400" cy="3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0" lang="ko-KR" sz="950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Ink 물성 정보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4" name="Google Shape;1064;p93"/>
          <p:cNvSpPr/>
          <p:nvPr/>
        </p:nvSpPr>
        <p:spPr>
          <a:xfrm>
            <a:off x="7324798" y="4359510"/>
            <a:ext cx="1080300" cy="470700"/>
          </a:xfrm>
          <a:prstGeom prst="roundRect">
            <a:avLst>
              <a:gd fmla="val 8500" name="adj"/>
            </a:avLst>
          </a:prstGeom>
          <a:solidFill>
            <a:srgbClr val="E0EBFC"/>
          </a:solidFill>
          <a:ln cap="flat" cmpd="sng" w="12050">
            <a:solidFill>
              <a:srgbClr val="2E77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00" lIns="72400" spcFirstLastPara="1" rIns="72400" wrap="square" tIns="36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5" name="Google Shape;1065;p93"/>
          <p:cNvSpPr txBox="1"/>
          <p:nvPr/>
        </p:nvSpPr>
        <p:spPr>
          <a:xfrm>
            <a:off x="7373076" y="4371580"/>
            <a:ext cx="983400" cy="44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7"/>
              <a:buFont typeface="Arial"/>
              <a:buNone/>
            </a:pPr>
            <a:r>
              <a:rPr b="1" i="0" lang="ko-KR" sz="998" u="none" cap="none" strike="noStrike">
                <a:solidFill>
                  <a:srgbClr val="205298"/>
                </a:solidFill>
                <a:latin typeface="Arial"/>
                <a:ea typeface="Arial"/>
                <a:cs typeface="Arial"/>
                <a:sym typeface="Arial"/>
              </a:rPr>
              <a:t>AI model 3 (M3)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6" name="Google Shape;1066;p93"/>
          <p:cNvSpPr/>
          <p:nvPr/>
        </p:nvSpPr>
        <p:spPr>
          <a:xfrm>
            <a:off x="7548085" y="3749996"/>
            <a:ext cx="875070" cy="404298"/>
          </a:xfrm>
          <a:prstGeom prst="flowChartDocument">
            <a:avLst/>
          </a:prstGeom>
          <a:solidFill>
            <a:srgbClr val="D6EDD3"/>
          </a:solidFill>
          <a:ln cap="flat" cmpd="sng" w="9525">
            <a:solidFill>
              <a:srgbClr val="279337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36200" lIns="72400" spcFirstLastPara="1" rIns="72400" wrap="square" tIns="36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7" name="Google Shape;1067;p93"/>
          <p:cNvSpPr txBox="1"/>
          <p:nvPr/>
        </p:nvSpPr>
        <p:spPr>
          <a:xfrm>
            <a:off x="7578259" y="3749996"/>
            <a:ext cx="8145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8" name="Google Shape;1068;p93"/>
          <p:cNvSpPr/>
          <p:nvPr/>
        </p:nvSpPr>
        <p:spPr>
          <a:xfrm>
            <a:off x="7505842" y="3786205"/>
            <a:ext cx="875070" cy="404298"/>
          </a:xfrm>
          <a:prstGeom prst="flowChartDocument">
            <a:avLst/>
          </a:prstGeom>
          <a:solidFill>
            <a:srgbClr val="D6EDD3"/>
          </a:solidFill>
          <a:ln cap="flat" cmpd="sng" w="9525">
            <a:solidFill>
              <a:srgbClr val="279337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36200" lIns="72400" spcFirstLastPara="1" rIns="72400" wrap="square" tIns="36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9" name="Google Shape;1069;p93"/>
          <p:cNvSpPr txBox="1"/>
          <p:nvPr/>
        </p:nvSpPr>
        <p:spPr>
          <a:xfrm>
            <a:off x="7536016" y="3786205"/>
            <a:ext cx="8145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0" name="Google Shape;1070;p93"/>
          <p:cNvSpPr/>
          <p:nvPr/>
        </p:nvSpPr>
        <p:spPr>
          <a:xfrm>
            <a:off x="7463598" y="3822414"/>
            <a:ext cx="875070" cy="404298"/>
          </a:xfrm>
          <a:prstGeom prst="flowChartDocument">
            <a:avLst/>
          </a:prstGeom>
          <a:solidFill>
            <a:srgbClr val="D6EDD3"/>
          </a:solidFill>
          <a:ln cap="flat" cmpd="sng" w="9525">
            <a:solidFill>
              <a:srgbClr val="279337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36200" lIns="72400" spcFirstLastPara="1" rIns="72400" wrap="square" tIns="36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1" name="Google Shape;1071;p93"/>
          <p:cNvSpPr txBox="1"/>
          <p:nvPr/>
        </p:nvSpPr>
        <p:spPr>
          <a:xfrm>
            <a:off x="7493772" y="3822414"/>
            <a:ext cx="8145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0" lang="ko-KR" sz="950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생성된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0" lang="ko-KR" sz="950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비디오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72" name="Google Shape;1072;p93"/>
          <p:cNvCxnSpPr/>
          <p:nvPr/>
        </p:nvCxnSpPr>
        <p:spPr>
          <a:xfrm rot="10800000">
            <a:off x="7879999" y="4166310"/>
            <a:ext cx="0" cy="193200"/>
          </a:xfrm>
          <a:prstGeom prst="straightConnector1">
            <a:avLst/>
          </a:prstGeom>
          <a:noFill/>
          <a:ln cap="flat" cmpd="sng" w="12050">
            <a:solidFill>
              <a:srgbClr val="606B7A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073" name="Google Shape;1073;p93"/>
          <p:cNvSpPr/>
          <p:nvPr/>
        </p:nvSpPr>
        <p:spPr>
          <a:xfrm>
            <a:off x="8350513" y="3870689"/>
            <a:ext cx="350100" cy="156900"/>
          </a:xfrm>
          <a:prstGeom prst="roundRect">
            <a:avLst>
              <a:gd fmla="val 8500" name="adj"/>
            </a:avLst>
          </a:prstGeom>
          <a:solidFill>
            <a:srgbClr val="FFFFFF"/>
          </a:solidFill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00" lIns="72400" spcFirstLastPara="1" rIns="72400" wrap="square" tIns="36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4" name="Google Shape;1074;p93"/>
          <p:cNvSpPr txBox="1"/>
          <p:nvPr/>
        </p:nvSpPr>
        <p:spPr>
          <a:xfrm>
            <a:off x="8374652" y="3876724"/>
            <a:ext cx="301800" cy="14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5"/>
              <a:buFont typeface="Arial"/>
              <a:buNone/>
            </a:pPr>
            <a:r>
              <a:rPr b="1" i="0" lang="ko-KR" sz="665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on/off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75" name="Google Shape;1075;p93"/>
          <p:cNvCxnSpPr/>
          <p:nvPr/>
        </p:nvCxnSpPr>
        <p:spPr>
          <a:xfrm>
            <a:off x="8362783" y="4045701"/>
            <a:ext cx="362100" cy="0"/>
          </a:xfrm>
          <a:prstGeom prst="straightConnector1">
            <a:avLst/>
          </a:prstGeom>
          <a:noFill/>
          <a:ln cap="flat" cmpd="sng" w="12050">
            <a:solidFill>
              <a:srgbClr val="606B7A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076" name="Google Shape;1076;p93"/>
          <p:cNvSpPr/>
          <p:nvPr/>
        </p:nvSpPr>
        <p:spPr>
          <a:xfrm>
            <a:off x="8724870" y="3810344"/>
            <a:ext cx="1212900" cy="1900800"/>
          </a:xfrm>
          <a:prstGeom prst="roundRect">
            <a:avLst>
              <a:gd fmla="val 8500" name="adj"/>
            </a:avLst>
          </a:prstGeom>
          <a:solidFill>
            <a:srgbClr val="E0EBFC"/>
          </a:solidFill>
          <a:ln cap="flat" cmpd="sng" w="12050">
            <a:solidFill>
              <a:srgbClr val="2E77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00" lIns="72400" spcFirstLastPara="1" rIns="72400" wrap="square" tIns="36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7" name="Google Shape;1077;p93"/>
          <p:cNvSpPr txBox="1"/>
          <p:nvPr/>
        </p:nvSpPr>
        <p:spPr>
          <a:xfrm>
            <a:off x="8773149" y="3852588"/>
            <a:ext cx="1116300" cy="85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40"/>
              <a:buFont typeface="Arial"/>
              <a:buNone/>
            </a:pPr>
            <a:r>
              <a:rPr b="1" i="0" lang="ko-KR" sz="1140" u="none" cap="none" strike="noStrike">
                <a:solidFill>
                  <a:srgbClr val="205298"/>
                </a:solidFill>
                <a:latin typeface="Arial"/>
                <a:ea typeface="Arial"/>
                <a:cs typeface="Arial"/>
                <a:sym typeface="Arial"/>
              </a:rPr>
              <a:t>AI model 4 (M4)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8" name="Google Shape;1078;p93"/>
          <p:cNvSpPr txBox="1"/>
          <p:nvPr/>
        </p:nvSpPr>
        <p:spPr>
          <a:xfrm>
            <a:off x="8773149" y="4684786"/>
            <a:ext cx="1116300" cy="85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3"/>
              <a:buFont typeface="Arial"/>
              <a:buNone/>
            </a:pPr>
            <a:r>
              <a:rPr b="0" i="0" lang="ko-KR" sz="903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학습된 Graybox 모델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9" name="Google Shape;1079;p93"/>
          <p:cNvSpPr/>
          <p:nvPr/>
        </p:nvSpPr>
        <p:spPr>
          <a:xfrm>
            <a:off x="10130978" y="4208641"/>
            <a:ext cx="1158624" cy="464724"/>
          </a:xfrm>
          <a:prstGeom prst="flowChartDocument">
            <a:avLst/>
          </a:prstGeom>
          <a:noFill/>
          <a:ln cap="flat" cmpd="sng" w="9525">
            <a:solidFill>
              <a:srgbClr val="788393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36200" lIns="72400" spcFirstLastPara="1" rIns="72400" wrap="square" tIns="36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0" name="Google Shape;1080;p93"/>
          <p:cNvSpPr txBox="1"/>
          <p:nvPr/>
        </p:nvSpPr>
        <p:spPr>
          <a:xfrm>
            <a:off x="10161152" y="4208641"/>
            <a:ext cx="1098300" cy="3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0" lang="ko-KR" sz="950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예측 IPU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0" lang="ko-KR" sz="950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프로파일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81" name="Google Shape;1081;p93"/>
          <p:cNvCxnSpPr/>
          <p:nvPr/>
        </p:nvCxnSpPr>
        <p:spPr>
          <a:xfrm>
            <a:off x="9937864" y="4425893"/>
            <a:ext cx="193200" cy="0"/>
          </a:xfrm>
          <a:prstGeom prst="straightConnector1">
            <a:avLst/>
          </a:prstGeom>
          <a:noFill/>
          <a:ln cap="flat" cmpd="sng" w="12050">
            <a:solidFill>
              <a:srgbClr val="606B7A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082" name="Google Shape;1082;p93"/>
          <p:cNvSpPr/>
          <p:nvPr/>
        </p:nvSpPr>
        <p:spPr>
          <a:xfrm>
            <a:off x="10124943" y="4962989"/>
            <a:ext cx="1170720" cy="458622"/>
          </a:xfrm>
          <a:prstGeom prst="flowChartDocument">
            <a:avLst/>
          </a:prstGeom>
          <a:solidFill>
            <a:srgbClr val="FFFFFF"/>
          </a:solidFill>
          <a:ln cap="flat" cmpd="sng" w="9525">
            <a:solidFill>
              <a:srgbClr val="78839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00" lIns="72400" spcFirstLastPara="1" rIns="72400" wrap="square" tIns="36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3" name="Google Shape;1083;p93"/>
          <p:cNvSpPr txBox="1"/>
          <p:nvPr/>
        </p:nvSpPr>
        <p:spPr>
          <a:xfrm>
            <a:off x="10155117" y="4962989"/>
            <a:ext cx="1110600" cy="38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0" lang="ko-KR" sz="950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타깃 IPU 프로파일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0" lang="ko-KR" sz="950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비교 (+ 공정 시간)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84" name="Google Shape;1084;p93"/>
          <p:cNvCxnSpPr/>
          <p:nvPr/>
        </p:nvCxnSpPr>
        <p:spPr>
          <a:xfrm rot="10800000">
            <a:off x="10716353" y="4667155"/>
            <a:ext cx="0" cy="289800"/>
          </a:xfrm>
          <a:prstGeom prst="straightConnector1">
            <a:avLst/>
          </a:prstGeom>
          <a:noFill/>
          <a:ln cap="flat" cmpd="sng" w="12050">
            <a:solidFill>
              <a:srgbClr val="606B7A"/>
            </a:solidFill>
            <a:prstDash val="dash"/>
            <a:round/>
            <a:headEnd len="sm" w="sm" type="none"/>
            <a:tailEnd len="med" w="med" type="triangle"/>
          </a:ln>
        </p:spPr>
      </p:cxnSp>
      <p:cxnSp>
        <p:nvCxnSpPr>
          <p:cNvPr id="1085" name="Google Shape;1085;p93"/>
          <p:cNvCxnSpPr/>
          <p:nvPr/>
        </p:nvCxnSpPr>
        <p:spPr>
          <a:xfrm>
            <a:off x="10716353" y="5415599"/>
            <a:ext cx="0" cy="410400"/>
          </a:xfrm>
          <a:prstGeom prst="straightConnector1">
            <a:avLst/>
          </a:prstGeom>
          <a:noFill/>
          <a:ln cap="flat" cmpd="sng" w="12050">
            <a:solidFill>
              <a:srgbClr val="279337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086" name="Google Shape;1086;p93"/>
          <p:cNvCxnSpPr/>
          <p:nvPr/>
        </p:nvCxnSpPr>
        <p:spPr>
          <a:xfrm rot="10800000">
            <a:off x="5164253" y="5825965"/>
            <a:ext cx="5552100" cy="0"/>
          </a:xfrm>
          <a:prstGeom prst="straightConnector1">
            <a:avLst/>
          </a:prstGeom>
          <a:noFill/>
          <a:ln cap="flat" cmpd="sng" w="12050">
            <a:solidFill>
              <a:srgbClr val="279337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1087" name="Google Shape;1087;p93"/>
          <p:cNvCxnSpPr/>
          <p:nvPr/>
        </p:nvCxnSpPr>
        <p:spPr>
          <a:xfrm rot="10800000">
            <a:off x="5164341" y="5301265"/>
            <a:ext cx="0" cy="524700"/>
          </a:xfrm>
          <a:prstGeom prst="straightConnector1">
            <a:avLst/>
          </a:prstGeom>
          <a:noFill/>
          <a:ln cap="flat" cmpd="sng" w="12050">
            <a:solidFill>
              <a:srgbClr val="279337"/>
            </a:solidFill>
            <a:prstDash val="dash"/>
            <a:round/>
            <a:headEnd len="sm" w="sm" type="none"/>
            <a:tailEnd len="med" w="med" type="triangle"/>
          </a:ln>
        </p:spPr>
      </p:cxnSp>
      <p:sp>
        <p:nvSpPr>
          <p:cNvPr id="1088" name="Google Shape;1088;p93"/>
          <p:cNvSpPr/>
          <p:nvPr/>
        </p:nvSpPr>
        <p:spPr>
          <a:xfrm>
            <a:off x="596000" y="6049252"/>
            <a:ext cx="205200" cy="126600"/>
          </a:xfrm>
          <a:prstGeom prst="roundRect">
            <a:avLst>
              <a:gd fmla="val 8500" name="adj"/>
            </a:avLst>
          </a:prstGeom>
          <a:solidFill>
            <a:srgbClr val="ECEEF1"/>
          </a:solidFill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00" lIns="72400" spcFirstLastPara="1" rIns="72400" wrap="square" tIns="36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9" name="Google Shape;1089;p93"/>
          <p:cNvSpPr txBox="1"/>
          <p:nvPr/>
        </p:nvSpPr>
        <p:spPr>
          <a:xfrm>
            <a:off x="837392" y="6025113"/>
            <a:ext cx="1062000" cy="17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60"/>
              <a:buFont typeface="Arial"/>
              <a:buNone/>
            </a:pPr>
            <a:r>
              <a:rPr b="0" i="0" lang="ko-KR" sz="760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처리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0" name="Google Shape;1090;p93"/>
          <p:cNvSpPr/>
          <p:nvPr/>
        </p:nvSpPr>
        <p:spPr>
          <a:xfrm>
            <a:off x="1464057" y="6049252"/>
            <a:ext cx="205200" cy="126600"/>
          </a:xfrm>
          <a:prstGeom prst="roundRect">
            <a:avLst>
              <a:gd fmla="val 8500" name="adj"/>
            </a:avLst>
          </a:prstGeom>
          <a:solidFill>
            <a:srgbClr val="E0EBFC"/>
          </a:solidFill>
          <a:ln cap="flat" cmpd="sng" w="9525">
            <a:solidFill>
              <a:srgbClr val="2E77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00" lIns="72400" spcFirstLastPara="1" rIns="72400" wrap="square" tIns="36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1" name="Google Shape;1091;p93"/>
          <p:cNvSpPr txBox="1"/>
          <p:nvPr/>
        </p:nvSpPr>
        <p:spPr>
          <a:xfrm>
            <a:off x="1705449" y="6025113"/>
            <a:ext cx="1062000" cy="17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60"/>
              <a:buFont typeface="Arial"/>
              <a:buNone/>
            </a:pPr>
            <a:r>
              <a:rPr b="0" i="0" lang="ko-KR" sz="760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AI 모델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2" name="Google Shape;1092;p93"/>
          <p:cNvSpPr/>
          <p:nvPr/>
        </p:nvSpPr>
        <p:spPr>
          <a:xfrm>
            <a:off x="2392063" y="6049252"/>
            <a:ext cx="205200" cy="126600"/>
          </a:xfrm>
          <a:prstGeom prst="roundRect">
            <a:avLst>
              <a:gd fmla="val 8500" name="adj"/>
            </a:avLst>
          </a:prstGeom>
          <a:solidFill>
            <a:srgbClr val="D6EDD3"/>
          </a:solidFill>
          <a:ln cap="flat" cmpd="sng" w="9525">
            <a:solidFill>
              <a:srgbClr val="27933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00" lIns="72400" spcFirstLastPara="1" rIns="72400" wrap="square" tIns="36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3" name="Google Shape;1093;p93"/>
          <p:cNvSpPr txBox="1"/>
          <p:nvPr/>
        </p:nvSpPr>
        <p:spPr>
          <a:xfrm>
            <a:off x="2633454" y="6025113"/>
            <a:ext cx="1062000" cy="17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60"/>
              <a:buFont typeface="Arial"/>
              <a:buNone/>
            </a:pPr>
            <a:r>
              <a:rPr b="0" i="0" lang="ko-KR" sz="760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추론용 구성요소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94" name="Google Shape;1094;p93"/>
          <p:cNvCxnSpPr/>
          <p:nvPr/>
        </p:nvCxnSpPr>
        <p:spPr>
          <a:xfrm>
            <a:off x="517548" y="6248400"/>
            <a:ext cx="10862400" cy="0"/>
          </a:xfrm>
          <a:prstGeom prst="straightConnector1">
            <a:avLst/>
          </a:prstGeom>
          <a:noFill/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95" name="Google Shape;1095;p93"/>
          <p:cNvCxnSpPr>
            <a:stCxn id="1035" idx="2"/>
          </p:cNvCxnSpPr>
          <p:nvPr/>
        </p:nvCxnSpPr>
        <p:spPr>
          <a:xfrm flipH="1" rot="-5400000">
            <a:off x="7531693" y="1777375"/>
            <a:ext cx="305400" cy="2088900"/>
          </a:xfrm>
          <a:prstGeom prst="curvedConnector2">
            <a:avLst/>
          </a:pr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096" name="Google Shape;1096;p93"/>
          <p:cNvCxnSpPr>
            <a:stCxn id="1060" idx="3"/>
            <a:endCxn id="1065" idx="2"/>
          </p:cNvCxnSpPr>
          <p:nvPr/>
        </p:nvCxnSpPr>
        <p:spPr>
          <a:xfrm flipH="1" rot="10800000">
            <a:off x="7095204" y="4818304"/>
            <a:ext cx="769500" cy="177300"/>
          </a:xfrm>
          <a:prstGeom prst="bentConnector2">
            <a:avLst/>
          </a:pr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097" name="Google Shape;1097;p93"/>
          <p:cNvCxnSpPr>
            <a:endCxn id="1078" idx="1"/>
          </p:cNvCxnSpPr>
          <p:nvPr/>
        </p:nvCxnSpPr>
        <p:spPr>
          <a:xfrm flipH="1" rot="10800000">
            <a:off x="7131849" y="5112436"/>
            <a:ext cx="1641300" cy="24000"/>
          </a:xfrm>
          <a:prstGeom prst="straightConnector1">
            <a:avLst/>
          </a:prstGeom>
          <a:noFill/>
          <a:ln cap="flat" cmpd="sng" w="9525">
            <a:solidFill>
              <a:srgbClr val="3F3F3F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098" name="Google Shape;1098;p93"/>
          <p:cNvCxnSpPr>
            <a:stCxn id="1063" idx="1"/>
            <a:endCxn id="1055" idx="2"/>
          </p:cNvCxnSpPr>
          <p:nvPr/>
        </p:nvCxnSpPr>
        <p:spPr>
          <a:xfrm rot="10800000">
            <a:off x="5149473" y="5294699"/>
            <a:ext cx="974400" cy="278100"/>
          </a:xfrm>
          <a:prstGeom prst="straightConnector1">
            <a:avLst/>
          </a:prstGeom>
          <a:noFill/>
          <a:ln cap="flat" cmpd="sng" w="9525">
            <a:solidFill>
              <a:srgbClr val="31A05B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099" name="Google Shape;1099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8739" y="6010606"/>
            <a:ext cx="265500" cy="206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0" name="Google Shape;1100;p9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11283" y="6012843"/>
            <a:ext cx="265500" cy="17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1" name="Google Shape;1101;p93"/>
          <p:cNvSpPr txBox="1"/>
          <p:nvPr/>
        </p:nvSpPr>
        <p:spPr>
          <a:xfrm>
            <a:off x="3703910" y="6012853"/>
            <a:ext cx="1062000" cy="17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60"/>
              <a:buFont typeface="Arial"/>
              <a:buNone/>
            </a:pPr>
            <a:r>
              <a:rPr lang="ko-KR" sz="760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실측 데이터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2" name="Google Shape;1102;p9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91958" y="6012841"/>
            <a:ext cx="265500" cy="183526"/>
          </a:xfrm>
          <a:prstGeom prst="rect">
            <a:avLst/>
          </a:prstGeom>
          <a:noFill/>
          <a:ln>
            <a:noFill/>
          </a:ln>
        </p:spPr>
      </p:pic>
      <p:sp>
        <p:nvSpPr>
          <p:cNvPr id="1103" name="Google Shape;1103;p93"/>
          <p:cNvSpPr txBox="1"/>
          <p:nvPr/>
        </p:nvSpPr>
        <p:spPr>
          <a:xfrm>
            <a:off x="4601209" y="6020918"/>
            <a:ext cx="814500" cy="16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60"/>
              <a:buFont typeface="Arial"/>
              <a:buNone/>
            </a:pPr>
            <a:r>
              <a:rPr lang="ko-KR" sz="760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생성 · 예측 데이터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4" name="Google Shape;1104;p93"/>
          <p:cNvSpPr txBox="1"/>
          <p:nvPr/>
        </p:nvSpPr>
        <p:spPr>
          <a:xfrm>
            <a:off x="5747681" y="6019770"/>
            <a:ext cx="1062000" cy="17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60"/>
              <a:buFont typeface="Arial"/>
              <a:buNone/>
            </a:pPr>
            <a:r>
              <a:rPr lang="ko-KR" sz="760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시퀀스 데이터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5" name="Google Shape;1105;p9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61613" y="6068337"/>
            <a:ext cx="301800" cy="63645"/>
          </a:xfrm>
          <a:prstGeom prst="rect">
            <a:avLst/>
          </a:prstGeom>
          <a:noFill/>
          <a:ln>
            <a:noFill/>
          </a:ln>
        </p:spPr>
      </p:pic>
      <p:sp>
        <p:nvSpPr>
          <p:cNvPr id="1106" name="Google Shape;1106;p93"/>
          <p:cNvSpPr txBox="1"/>
          <p:nvPr/>
        </p:nvSpPr>
        <p:spPr>
          <a:xfrm>
            <a:off x="6795318" y="6013576"/>
            <a:ext cx="1062000" cy="17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60"/>
              <a:buFont typeface="Arial"/>
              <a:buNone/>
            </a:pPr>
            <a:r>
              <a:rPr lang="ko-KR" sz="760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정답 비교 (loss)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7" name="Google Shape;1107;p9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561827" y="6072721"/>
            <a:ext cx="366784" cy="7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8" name="Google Shape;1108;p93"/>
          <p:cNvSpPr txBox="1"/>
          <p:nvPr/>
        </p:nvSpPr>
        <p:spPr>
          <a:xfrm>
            <a:off x="7918526" y="6020909"/>
            <a:ext cx="1062000" cy="17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60"/>
              <a:buFont typeface="Arial"/>
              <a:buNone/>
            </a:pPr>
            <a:r>
              <a:rPr lang="ko-KR" sz="760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후보 갱신 루프</a:t>
            </a:r>
            <a:endParaRPr sz="760">
              <a:solidFill>
                <a:srgbClr val="242930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109" name="Google Shape;1109;p93"/>
          <p:cNvSpPr/>
          <p:nvPr/>
        </p:nvSpPr>
        <p:spPr>
          <a:xfrm>
            <a:off x="8694763" y="6015214"/>
            <a:ext cx="350100" cy="156900"/>
          </a:xfrm>
          <a:prstGeom prst="roundRect">
            <a:avLst>
              <a:gd fmla="val 8500" name="adj"/>
            </a:avLst>
          </a:prstGeom>
          <a:solidFill>
            <a:srgbClr val="FFFFFF"/>
          </a:solidFill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00" lIns="72400" spcFirstLastPara="1" rIns="72400" wrap="square" tIns="36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0" name="Google Shape;1110;p93"/>
          <p:cNvSpPr txBox="1"/>
          <p:nvPr/>
        </p:nvSpPr>
        <p:spPr>
          <a:xfrm>
            <a:off x="8718902" y="6021249"/>
            <a:ext cx="301800" cy="14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5"/>
              <a:buFont typeface="Arial"/>
              <a:buNone/>
            </a:pPr>
            <a:r>
              <a:rPr b="1" i="0" lang="ko-KR" sz="665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on/off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1" name="Google Shape;1111;p93"/>
          <p:cNvSpPr txBox="1"/>
          <p:nvPr/>
        </p:nvSpPr>
        <p:spPr>
          <a:xfrm>
            <a:off x="9105178" y="6010719"/>
            <a:ext cx="1062000" cy="17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60"/>
              <a:buFont typeface="Arial"/>
              <a:buNone/>
            </a:pPr>
            <a:r>
              <a:rPr lang="ko-KR" sz="760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데이터 입력 선택</a:t>
            </a:r>
            <a:endParaRPr sz="760">
              <a:solidFill>
                <a:srgbClr val="242930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112" name="Google Shape;1112;p93"/>
          <p:cNvSpPr/>
          <p:nvPr/>
        </p:nvSpPr>
        <p:spPr>
          <a:xfrm>
            <a:off x="6105775" y="3184223"/>
            <a:ext cx="1068174" cy="205200"/>
          </a:xfrm>
          <a:prstGeom prst="flowChartDocument">
            <a:avLst/>
          </a:prstGeom>
          <a:solidFill>
            <a:srgbClr val="FFFFFF"/>
          </a:solidFill>
          <a:ln cap="flat" cmpd="sng" w="9525">
            <a:solidFill>
              <a:srgbClr val="78839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00" lIns="72400" spcFirstLastPara="1" rIns="72400" wrap="square" tIns="362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3"/>
              <a:buFont typeface="Arial"/>
              <a:buNone/>
            </a:pPr>
            <a:r>
              <a:rPr lang="ko-KR" sz="903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물리증발식</a:t>
            </a:r>
            <a:endParaRPr sz="1426"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13" name="Google Shape;1113;p93"/>
          <p:cNvCxnSpPr>
            <a:stCxn id="1112" idx="3"/>
          </p:cNvCxnSpPr>
          <p:nvPr/>
        </p:nvCxnSpPr>
        <p:spPr>
          <a:xfrm flipH="1" rot="10800000">
            <a:off x="7173949" y="3285923"/>
            <a:ext cx="1544400" cy="900"/>
          </a:xfrm>
          <a:prstGeom prst="straightConnector1">
            <a:avLst/>
          </a:prstGeom>
          <a:noFill/>
          <a:ln cap="flat" cmpd="sng" w="12050">
            <a:solidFill>
              <a:srgbClr val="606B7A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114" name="Google Shape;1114;p93"/>
          <p:cNvSpPr txBox="1"/>
          <p:nvPr/>
        </p:nvSpPr>
        <p:spPr>
          <a:xfrm>
            <a:off x="6288350" y="3004435"/>
            <a:ext cx="10080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3"/>
              <a:buFont typeface="Arial"/>
              <a:buNone/>
            </a:pPr>
            <a:r>
              <a:t/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9" name="Shape 1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" name="Google Shape;1120;p94"/>
          <p:cNvSpPr/>
          <p:nvPr/>
        </p:nvSpPr>
        <p:spPr>
          <a:xfrm>
            <a:off x="762000" y="838200"/>
            <a:ext cx="2552700" cy="685800"/>
          </a:xfrm>
          <a:prstGeom prst="roundRect">
            <a:avLst>
              <a:gd fmla="val 11111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1" name="Google Shape;1121;p94"/>
          <p:cNvSpPr txBox="1"/>
          <p:nvPr/>
        </p:nvSpPr>
        <p:spPr>
          <a:xfrm>
            <a:off x="914400" y="914400"/>
            <a:ext cx="2247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ko-KR" sz="1600" u="none" cap="none" strike="noStrike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16주  / 약 28주</a:t>
            </a:r>
            <a:endParaRPr b="1" i="0" sz="1600" u="none" cap="none" strike="noStrike">
              <a:solidFill>
                <a:srgbClr val="1E293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</a:pPr>
            <a:r>
              <a:rPr b="0" i="0" lang="ko-KR" sz="85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기간 경과 (2026.06.22 ~ 2027.01.02)</a:t>
            </a:r>
            <a:endParaRPr b="0" i="0" sz="850" u="none" cap="none" strike="noStrike">
              <a:solidFill>
                <a:srgbClr val="64748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2" name="Google Shape;1122;p94"/>
          <p:cNvSpPr/>
          <p:nvPr/>
        </p:nvSpPr>
        <p:spPr>
          <a:xfrm>
            <a:off x="3467100" y="838200"/>
            <a:ext cx="2552700" cy="685800"/>
          </a:xfrm>
          <a:prstGeom prst="roundRect">
            <a:avLst>
              <a:gd fmla="val 11111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3" name="Google Shape;1123;p94"/>
          <p:cNvSpPr txBox="1"/>
          <p:nvPr/>
        </p:nvSpPr>
        <p:spPr>
          <a:xfrm>
            <a:off x="3619500" y="914400"/>
            <a:ext cx="2247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ko-KR" sz="1600" u="none" cap="none" strike="noStrike">
                <a:solidFill>
                  <a:srgbClr val="2563EB"/>
                </a:solidFill>
                <a:latin typeface="Arial"/>
                <a:ea typeface="Arial"/>
                <a:cs typeface="Arial"/>
                <a:sym typeface="Arial"/>
              </a:rPr>
              <a:t>59%</a:t>
            </a:r>
            <a:endParaRPr b="1" i="0" sz="1600" u="none" cap="none" strike="noStrike">
              <a:solidFill>
                <a:srgbClr val="2563E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</a:pPr>
            <a:r>
              <a:rPr b="0" i="0" lang="ko-KR" sz="85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일정 경과율 (114일 / 194일, 10.14 기준)</a:t>
            </a:r>
            <a:endParaRPr b="0" i="0" sz="850" u="none" cap="none" strike="noStrike">
              <a:solidFill>
                <a:srgbClr val="64748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4" name="Google Shape;1124;p94"/>
          <p:cNvSpPr/>
          <p:nvPr/>
        </p:nvSpPr>
        <p:spPr>
          <a:xfrm>
            <a:off x="6172200" y="838200"/>
            <a:ext cx="2552700" cy="685800"/>
          </a:xfrm>
          <a:prstGeom prst="roundRect">
            <a:avLst>
              <a:gd fmla="val 11111" name="adj"/>
            </a:avLst>
          </a:prstGeom>
          <a:solidFill>
            <a:srgbClr val="EFF6FF"/>
          </a:solidFill>
          <a:ln cap="flat" cmpd="sng" w="9525">
            <a:solidFill>
              <a:srgbClr val="BFDBF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5" name="Google Shape;1125;p94"/>
          <p:cNvSpPr txBox="1"/>
          <p:nvPr/>
        </p:nvSpPr>
        <p:spPr>
          <a:xfrm>
            <a:off x="6324600" y="914400"/>
            <a:ext cx="2247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ko-KR" sz="1600" u="none" cap="none" strike="noStrike">
                <a:solidFill>
                  <a:srgbClr val="1D4ED8"/>
                </a:solidFill>
                <a:latin typeface="Arial"/>
                <a:ea typeface="Arial"/>
                <a:cs typeface="Arial"/>
                <a:sym typeface="Arial"/>
              </a:rPr>
              <a:t>Phase 3</a:t>
            </a:r>
            <a:endParaRPr b="1" i="0" sz="1600" u="none" cap="none" strike="noStrike">
              <a:solidFill>
                <a:srgbClr val="1D4ED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</a:pPr>
            <a:r>
              <a:rPr b="0" i="0" lang="ko-KR" sz="850" u="none" cap="none" strike="noStrike">
                <a:solidFill>
                  <a:srgbClr val="1E40AF"/>
                </a:solidFill>
                <a:latin typeface="Arial"/>
                <a:ea typeface="Arial"/>
                <a:cs typeface="Arial"/>
                <a:sym typeface="Arial"/>
              </a:rPr>
              <a:t>시퀀스 예측 진행 · Phase 4 고도화 예정</a:t>
            </a:r>
            <a:endParaRPr b="0" i="0" sz="850" u="none" cap="none" strike="noStrike">
              <a:solidFill>
                <a:srgbClr val="1E40A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6" name="Google Shape;1126;p94"/>
          <p:cNvSpPr/>
          <p:nvPr/>
        </p:nvSpPr>
        <p:spPr>
          <a:xfrm>
            <a:off x="8877300" y="838200"/>
            <a:ext cx="2552700" cy="685800"/>
          </a:xfrm>
          <a:prstGeom prst="roundRect">
            <a:avLst>
              <a:gd fmla="val 11111" name="adj"/>
            </a:avLst>
          </a:prstGeom>
          <a:solidFill>
            <a:srgbClr val="F8FAFC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7" name="Google Shape;1127;p94"/>
          <p:cNvSpPr txBox="1"/>
          <p:nvPr/>
        </p:nvSpPr>
        <p:spPr>
          <a:xfrm>
            <a:off x="9029700" y="914400"/>
            <a:ext cx="22479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ko-KR" sz="1500" u="none" cap="none" strike="noStrike">
                <a:solidFill>
                  <a:srgbClr val="0F172A"/>
                </a:solidFill>
                <a:latin typeface="Arial"/>
                <a:ea typeface="Arial"/>
                <a:cs typeface="Arial"/>
                <a:sym typeface="Arial"/>
              </a:rPr>
              <a:t>G2 완료 · G3 예정</a:t>
            </a:r>
            <a:endParaRPr b="1" i="0" sz="1500" u="none" cap="none" strike="noStrike">
              <a:solidFill>
                <a:srgbClr val="0F172A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Clr>
                <a:srgbClr val="000000"/>
              </a:buClr>
              <a:buSzPts val="850"/>
              <a:buFont typeface="Arial"/>
              <a:buNone/>
            </a:pPr>
            <a:r>
              <a:rPr b="0" i="0" lang="ko-KR" sz="85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G3 중간보고 예정 (2026.10.19~25)</a:t>
            </a:r>
            <a:endParaRPr b="0" i="0" sz="850" u="none" cap="none" strike="noStrike">
              <a:solidFill>
                <a:srgbClr val="64748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28" name="Google Shape;1128;p94"/>
          <p:cNvGrpSpPr/>
          <p:nvPr/>
        </p:nvGrpSpPr>
        <p:grpSpPr>
          <a:xfrm>
            <a:off x="692725" y="5264725"/>
            <a:ext cx="6381900" cy="171600"/>
            <a:chOff x="0" y="0"/>
            <a:chExt cx="6381900" cy="171600"/>
          </a:xfrm>
        </p:grpSpPr>
        <p:sp>
          <p:nvSpPr>
            <p:cNvPr id="1129" name="Google Shape;1129;p94"/>
            <p:cNvSpPr/>
            <p:nvPr/>
          </p:nvSpPr>
          <p:spPr>
            <a:xfrm>
              <a:off x="0" y="28575"/>
              <a:ext cx="190500" cy="114300"/>
            </a:xfrm>
            <a:prstGeom prst="roundRect">
              <a:avLst>
                <a:gd fmla="val 25000" name="adj"/>
              </a:avLst>
            </a:prstGeom>
            <a:solidFill>
              <a:srgbClr val="94A3B8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0" name="Google Shape;1130;p94"/>
            <p:cNvSpPr txBox="1"/>
            <p:nvPr/>
          </p:nvSpPr>
          <p:spPr>
            <a:xfrm>
              <a:off x="247650" y="0"/>
              <a:ext cx="762000" cy="17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50"/>
                <a:buFont typeface="Arial"/>
                <a:buNone/>
              </a:pPr>
              <a:r>
                <a:rPr b="0" i="0" lang="ko-KR" sz="850" u="none" cap="none" strike="noStrike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계획기간 종료</a:t>
              </a:r>
              <a:endParaRPr b="0" i="0" sz="850" u="none" cap="none" strike="noStrike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1" name="Google Shape;1131;p94"/>
            <p:cNvSpPr/>
            <p:nvPr/>
          </p:nvSpPr>
          <p:spPr>
            <a:xfrm>
              <a:off x="1143000" y="28575"/>
              <a:ext cx="190500" cy="114300"/>
            </a:xfrm>
            <a:prstGeom prst="roundRect">
              <a:avLst>
                <a:gd fmla="val 25000" name="adj"/>
              </a:avLst>
            </a:prstGeom>
            <a:solidFill>
              <a:srgbClr val="EA580C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2" name="Google Shape;1132;p94"/>
            <p:cNvSpPr txBox="1"/>
            <p:nvPr/>
          </p:nvSpPr>
          <p:spPr>
            <a:xfrm>
              <a:off x="1390650" y="0"/>
              <a:ext cx="571500" cy="17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50"/>
                <a:buFont typeface="Arial"/>
                <a:buNone/>
              </a:pPr>
              <a:r>
                <a:rPr b="0" i="0" lang="ko-KR" sz="850" u="none" cap="none" strike="noStrike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진행 중</a:t>
              </a:r>
              <a:endParaRPr b="0" i="0" sz="850" u="none" cap="none" strike="noStrike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3" name="Google Shape;1133;p94"/>
            <p:cNvSpPr/>
            <p:nvPr/>
          </p:nvSpPr>
          <p:spPr>
            <a:xfrm>
              <a:off x="2095500" y="28575"/>
              <a:ext cx="190500" cy="114300"/>
            </a:xfrm>
            <a:prstGeom prst="roundRect">
              <a:avLst>
                <a:gd fmla="val 25000" name="adj"/>
              </a:avLst>
            </a:prstGeom>
            <a:solidFill>
              <a:srgbClr val="CBD5E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4" name="Google Shape;1134;p94"/>
            <p:cNvSpPr txBox="1"/>
            <p:nvPr/>
          </p:nvSpPr>
          <p:spPr>
            <a:xfrm>
              <a:off x="2343150" y="0"/>
              <a:ext cx="476400" cy="17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50"/>
                <a:buFont typeface="Arial"/>
                <a:buNone/>
              </a:pPr>
              <a:r>
                <a:rPr b="0" i="0" lang="ko-KR" sz="850" u="none" cap="none" strike="noStrike">
                  <a:solidFill>
                    <a:srgbClr val="475569"/>
                  </a:solidFill>
                  <a:latin typeface="Arial"/>
                  <a:ea typeface="Arial"/>
                  <a:cs typeface="Arial"/>
                  <a:sym typeface="Arial"/>
                </a:rPr>
                <a:t>예정</a:t>
              </a:r>
              <a:endParaRPr b="0" i="0" sz="850" u="none" cap="none" strike="noStrike">
                <a:solidFill>
                  <a:srgbClr val="47556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5" name="Google Shape;1135;p94"/>
            <p:cNvSpPr txBox="1"/>
            <p:nvPr/>
          </p:nvSpPr>
          <p:spPr>
            <a:xfrm>
              <a:off x="3048000" y="0"/>
              <a:ext cx="3333900" cy="17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50"/>
                <a:buFont typeface="Arial"/>
                <a:buNone/>
              </a:pPr>
              <a:r>
                <a:rPr b="0" i="0" lang="ko-KR" sz="850" u="none" cap="none" strike="noStrike">
                  <a:solidFill>
                    <a:srgbClr val="64748B"/>
                  </a:solidFill>
                  <a:latin typeface="Arial"/>
                  <a:ea typeface="Arial"/>
                  <a:cs typeface="Arial"/>
                  <a:sym typeface="Arial"/>
                </a:rPr>
                <a:t>G1~G5 = 평가 게이트 | 빨간선 = 10.14 경과시점 (월별 도식)</a:t>
              </a:r>
              <a:endParaRPr b="0" i="0" sz="850" u="none" cap="none" strike="noStrik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36" name="Google Shape;1136;p94"/>
          <p:cNvSpPr txBox="1"/>
          <p:nvPr/>
        </p:nvSpPr>
        <p:spPr>
          <a:xfrm>
            <a:off x="210312" y="118872"/>
            <a:ext cx="106527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ko-KR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02 · 진행 타임라인</a:t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ko-KR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[02] WBS 진행 타임라인 (10.14 기준)</a:t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7" name="Google Shape;1137;p94"/>
          <p:cNvSpPr/>
          <p:nvPr/>
        </p:nvSpPr>
        <p:spPr>
          <a:xfrm>
            <a:off x="457200" y="1823880"/>
            <a:ext cx="2595900" cy="254100"/>
          </a:xfrm>
          <a:prstGeom prst="rect">
            <a:avLst/>
          </a:prstGeom>
          <a:solidFill>
            <a:srgbClr val="1C4587"/>
          </a:solidFill>
          <a:ln>
            <a:noFill/>
          </a:ln>
        </p:spPr>
        <p:txBody>
          <a:bodyPr anchorCtr="0" anchor="ctr" bIns="45375" lIns="90750" spcFirstLastPara="1" rIns="90750" wrap="square" tIns="4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t/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8" name="Google Shape;1138;p94"/>
          <p:cNvSpPr txBox="1"/>
          <p:nvPr/>
        </p:nvSpPr>
        <p:spPr>
          <a:xfrm>
            <a:off x="457200" y="1869265"/>
            <a:ext cx="2595900" cy="1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4"/>
              <a:buFont typeface="Arial"/>
              <a:buNone/>
            </a:pPr>
            <a:r>
              <a:rPr b="1" i="0" lang="ko-KR" sz="84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WBS 대분류 (2026.06 ~ 2027.01)</a:t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9" name="Google Shape;1139;p94"/>
          <p:cNvSpPr/>
          <p:nvPr/>
        </p:nvSpPr>
        <p:spPr>
          <a:xfrm>
            <a:off x="3089599" y="1823880"/>
            <a:ext cx="471900" cy="254100"/>
          </a:xfrm>
          <a:prstGeom prst="rect">
            <a:avLst/>
          </a:prstGeom>
          <a:solidFill>
            <a:srgbClr val="1C4587"/>
          </a:solidFill>
          <a:ln>
            <a:noFill/>
          </a:ln>
        </p:spPr>
        <p:txBody>
          <a:bodyPr anchorCtr="0" anchor="ctr" bIns="45375" lIns="90750" spcFirstLastPara="1" rIns="90750" wrap="square" tIns="4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t/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0" name="Google Shape;1140;p94"/>
          <p:cNvSpPr txBox="1"/>
          <p:nvPr/>
        </p:nvSpPr>
        <p:spPr>
          <a:xfrm>
            <a:off x="3089599" y="1869265"/>
            <a:ext cx="471900" cy="1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4"/>
              <a:buFont typeface="Arial"/>
              <a:buNone/>
            </a:pPr>
            <a:r>
              <a:rPr b="1" i="0" lang="ko-KR" sz="84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M/M</a:t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1" name="Google Shape;1141;p94"/>
          <p:cNvSpPr/>
          <p:nvPr/>
        </p:nvSpPr>
        <p:spPr>
          <a:xfrm>
            <a:off x="3634233" y="1823880"/>
            <a:ext cx="8024100" cy="254100"/>
          </a:xfrm>
          <a:prstGeom prst="rect">
            <a:avLst/>
          </a:prstGeom>
          <a:solidFill>
            <a:srgbClr val="1C4587"/>
          </a:solidFill>
          <a:ln>
            <a:noFill/>
          </a:ln>
        </p:spPr>
        <p:txBody>
          <a:bodyPr anchorCtr="0" anchor="ctr" bIns="45375" lIns="90750" spcFirstLastPara="1" rIns="90750" wrap="square" tIns="4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t/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2" name="Google Shape;1142;p94"/>
          <p:cNvSpPr txBox="1"/>
          <p:nvPr/>
        </p:nvSpPr>
        <p:spPr>
          <a:xfrm>
            <a:off x="3634233" y="1869265"/>
            <a:ext cx="370500" cy="1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5"/>
              <a:buFont typeface="Arial"/>
              <a:buNone/>
            </a:pPr>
            <a:r>
              <a:rPr b="1" i="0" lang="ko-KR" sz="74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6월</a:t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3" name="Google Shape;1143;p94"/>
          <p:cNvSpPr txBox="1"/>
          <p:nvPr/>
        </p:nvSpPr>
        <p:spPr>
          <a:xfrm>
            <a:off x="4004585" y="1869265"/>
            <a:ext cx="1270800" cy="1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5"/>
              <a:buFont typeface="Arial"/>
              <a:buNone/>
            </a:pPr>
            <a:r>
              <a:rPr b="1" i="0" lang="ko-KR" sz="74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7월</a:t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4" name="Google Shape;1144;p94"/>
          <p:cNvSpPr/>
          <p:nvPr/>
        </p:nvSpPr>
        <p:spPr>
          <a:xfrm>
            <a:off x="4004585" y="1823880"/>
            <a:ext cx="7200" cy="3159000"/>
          </a:xfrm>
          <a:prstGeom prst="rect">
            <a:avLst/>
          </a:prstGeom>
          <a:solidFill>
            <a:srgbClr val="E2E6EB"/>
          </a:solidFill>
          <a:ln>
            <a:noFill/>
          </a:ln>
        </p:spPr>
        <p:txBody>
          <a:bodyPr anchorCtr="0" anchor="ctr" bIns="45375" lIns="90750" spcFirstLastPara="1" rIns="90750" wrap="square" tIns="4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t/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5" name="Google Shape;1145;p94"/>
          <p:cNvSpPr txBox="1"/>
          <p:nvPr/>
        </p:nvSpPr>
        <p:spPr>
          <a:xfrm>
            <a:off x="5280240" y="1869265"/>
            <a:ext cx="1270800" cy="1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5"/>
              <a:buFont typeface="Arial"/>
              <a:buNone/>
            </a:pPr>
            <a:r>
              <a:rPr b="1" i="0" lang="ko-KR" sz="74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8월</a:t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6" name="Google Shape;1146;p94"/>
          <p:cNvSpPr/>
          <p:nvPr/>
        </p:nvSpPr>
        <p:spPr>
          <a:xfrm>
            <a:off x="5280240" y="1823880"/>
            <a:ext cx="7200" cy="3159000"/>
          </a:xfrm>
          <a:prstGeom prst="rect">
            <a:avLst/>
          </a:prstGeom>
          <a:solidFill>
            <a:srgbClr val="E2E6EB"/>
          </a:solidFill>
          <a:ln>
            <a:noFill/>
          </a:ln>
        </p:spPr>
        <p:txBody>
          <a:bodyPr anchorCtr="0" anchor="ctr" bIns="45375" lIns="90750" spcFirstLastPara="1" rIns="90750" wrap="square" tIns="4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t/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7" name="Google Shape;1147;p94"/>
          <p:cNvSpPr txBox="1"/>
          <p:nvPr/>
        </p:nvSpPr>
        <p:spPr>
          <a:xfrm>
            <a:off x="6555893" y="1869265"/>
            <a:ext cx="1234500" cy="1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5"/>
              <a:buFont typeface="Arial"/>
              <a:buNone/>
            </a:pPr>
            <a:r>
              <a:rPr b="1" i="0" lang="ko-KR" sz="74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9월</a:t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8" name="Google Shape;1148;p94"/>
          <p:cNvSpPr/>
          <p:nvPr/>
        </p:nvSpPr>
        <p:spPr>
          <a:xfrm>
            <a:off x="6555893" y="1823880"/>
            <a:ext cx="7200" cy="3159000"/>
          </a:xfrm>
          <a:prstGeom prst="rect">
            <a:avLst/>
          </a:prstGeom>
          <a:solidFill>
            <a:srgbClr val="E2E6EB"/>
          </a:solidFill>
          <a:ln>
            <a:noFill/>
          </a:ln>
        </p:spPr>
        <p:txBody>
          <a:bodyPr anchorCtr="0" anchor="ctr" bIns="45375" lIns="90750" spcFirstLastPara="1" rIns="90750" wrap="square" tIns="4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t/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9" name="Google Shape;1149;p94"/>
          <p:cNvSpPr txBox="1"/>
          <p:nvPr/>
        </p:nvSpPr>
        <p:spPr>
          <a:xfrm>
            <a:off x="7790398" y="1869265"/>
            <a:ext cx="1270800" cy="1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5"/>
              <a:buFont typeface="Arial"/>
              <a:buNone/>
            </a:pPr>
            <a:r>
              <a:rPr b="1" i="0" lang="ko-KR" sz="74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10월</a:t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0" name="Google Shape;1150;p94"/>
          <p:cNvSpPr/>
          <p:nvPr/>
        </p:nvSpPr>
        <p:spPr>
          <a:xfrm>
            <a:off x="7790398" y="1823880"/>
            <a:ext cx="7200" cy="3159000"/>
          </a:xfrm>
          <a:prstGeom prst="rect">
            <a:avLst/>
          </a:prstGeom>
          <a:solidFill>
            <a:srgbClr val="E2E6EB"/>
          </a:solidFill>
          <a:ln>
            <a:noFill/>
          </a:ln>
        </p:spPr>
        <p:txBody>
          <a:bodyPr anchorCtr="0" anchor="ctr" bIns="45375" lIns="90750" spcFirstLastPara="1" rIns="90750" wrap="square" tIns="4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t/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1" name="Google Shape;1151;p94"/>
          <p:cNvSpPr txBox="1"/>
          <p:nvPr/>
        </p:nvSpPr>
        <p:spPr>
          <a:xfrm>
            <a:off x="9066053" y="1869265"/>
            <a:ext cx="1234500" cy="1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5"/>
              <a:buFont typeface="Arial"/>
              <a:buNone/>
            </a:pPr>
            <a:r>
              <a:rPr b="1" i="0" lang="ko-KR" sz="74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11월</a:t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2" name="Google Shape;1152;p94"/>
          <p:cNvSpPr/>
          <p:nvPr/>
        </p:nvSpPr>
        <p:spPr>
          <a:xfrm>
            <a:off x="9066053" y="1823880"/>
            <a:ext cx="7200" cy="3159000"/>
          </a:xfrm>
          <a:prstGeom prst="rect">
            <a:avLst/>
          </a:prstGeom>
          <a:solidFill>
            <a:srgbClr val="E2E6EB"/>
          </a:solidFill>
          <a:ln>
            <a:noFill/>
          </a:ln>
        </p:spPr>
        <p:txBody>
          <a:bodyPr anchorCtr="0" anchor="ctr" bIns="45375" lIns="90750" spcFirstLastPara="1" rIns="90750" wrap="square" tIns="4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t/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3" name="Google Shape;1153;p94"/>
          <p:cNvSpPr txBox="1"/>
          <p:nvPr/>
        </p:nvSpPr>
        <p:spPr>
          <a:xfrm>
            <a:off x="10300557" y="1869265"/>
            <a:ext cx="1270800" cy="1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5"/>
              <a:buFont typeface="Arial"/>
              <a:buNone/>
            </a:pPr>
            <a:r>
              <a:rPr b="1" i="0" lang="ko-KR" sz="74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12월</a:t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4" name="Google Shape;1154;p94"/>
          <p:cNvSpPr/>
          <p:nvPr/>
        </p:nvSpPr>
        <p:spPr>
          <a:xfrm>
            <a:off x="10300557" y="1823880"/>
            <a:ext cx="7200" cy="3159000"/>
          </a:xfrm>
          <a:prstGeom prst="rect">
            <a:avLst/>
          </a:prstGeom>
          <a:solidFill>
            <a:srgbClr val="E2E6EB"/>
          </a:solidFill>
          <a:ln>
            <a:noFill/>
          </a:ln>
        </p:spPr>
        <p:txBody>
          <a:bodyPr anchorCtr="0" anchor="ctr" bIns="45375" lIns="90750" spcFirstLastPara="1" rIns="90750" wrap="square" tIns="4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t/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5" name="Google Shape;1155;p94"/>
          <p:cNvSpPr txBox="1"/>
          <p:nvPr/>
        </p:nvSpPr>
        <p:spPr>
          <a:xfrm>
            <a:off x="11576212" y="1869265"/>
            <a:ext cx="218100" cy="1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5"/>
              <a:buFont typeface="Arial"/>
              <a:buNone/>
            </a:pPr>
            <a:r>
              <a:rPr b="1" i="0" lang="ko-KR" sz="74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1월</a:t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6" name="Google Shape;1156;p94"/>
          <p:cNvSpPr/>
          <p:nvPr/>
        </p:nvSpPr>
        <p:spPr>
          <a:xfrm>
            <a:off x="11576212" y="1823880"/>
            <a:ext cx="7200" cy="3159000"/>
          </a:xfrm>
          <a:prstGeom prst="rect">
            <a:avLst/>
          </a:prstGeom>
          <a:solidFill>
            <a:srgbClr val="E2E6EB"/>
          </a:solidFill>
          <a:ln>
            <a:noFill/>
          </a:ln>
        </p:spPr>
        <p:txBody>
          <a:bodyPr anchorCtr="0" anchor="ctr" bIns="45375" lIns="90750" spcFirstLastPara="1" rIns="90750" wrap="square" tIns="4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t/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7" name="Google Shape;1157;p94"/>
          <p:cNvSpPr/>
          <p:nvPr/>
        </p:nvSpPr>
        <p:spPr>
          <a:xfrm>
            <a:off x="457200" y="2078042"/>
            <a:ext cx="2595900" cy="345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45375" lIns="90750" spcFirstLastPara="1" rIns="90750" wrap="square" tIns="4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t/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8" name="Google Shape;1158;p94"/>
          <p:cNvSpPr txBox="1"/>
          <p:nvPr/>
        </p:nvSpPr>
        <p:spPr>
          <a:xfrm>
            <a:off x="547972" y="2168814"/>
            <a:ext cx="2414700" cy="1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4"/>
              <a:buFont typeface="Arial"/>
              <a:buNone/>
            </a:pPr>
            <a:r>
              <a:rPr b="0" i="0" lang="ko-KR" sz="844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1. 분석 &amp; 설계</a:t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9" name="Google Shape;1159;p94"/>
          <p:cNvSpPr/>
          <p:nvPr/>
        </p:nvSpPr>
        <p:spPr>
          <a:xfrm>
            <a:off x="3089599" y="2078042"/>
            <a:ext cx="471900" cy="345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45375" lIns="90750" spcFirstLastPara="1" rIns="90750" wrap="square" tIns="4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t/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0" name="Google Shape;1160;p94"/>
          <p:cNvSpPr txBox="1"/>
          <p:nvPr/>
        </p:nvSpPr>
        <p:spPr>
          <a:xfrm>
            <a:off x="3089599" y="2168814"/>
            <a:ext cx="471900" cy="1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4"/>
              <a:buFont typeface="Arial"/>
              <a:buNone/>
            </a:pPr>
            <a:r>
              <a:rPr b="1" i="0" lang="ko-KR" sz="844" u="none" cap="none" strike="noStrik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1" name="Google Shape;1161;p94"/>
          <p:cNvSpPr/>
          <p:nvPr/>
        </p:nvSpPr>
        <p:spPr>
          <a:xfrm>
            <a:off x="3634233" y="2078042"/>
            <a:ext cx="8024100" cy="345000"/>
          </a:xfrm>
          <a:prstGeom prst="rect">
            <a:avLst/>
          </a:prstGeom>
          <a:solidFill>
            <a:srgbClr val="FAFBFC"/>
          </a:solidFill>
          <a:ln>
            <a:noFill/>
          </a:ln>
        </p:spPr>
        <p:txBody>
          <a:bodyPr anchorCtr="0" anchor="ctr" bIns="45375" lIns="90750" spcFirstLastPara="1" rIns="90750" wrap="square" tIns="4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t/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2" name="Google Shape;1162;p94"/>
          <p:cNvSpPr/>
          <p:nvPr/>
        </p:nvSpPr>
        <p:spPr>
          <a:xfrm>
            <a:off x="3634233" y="2159737"/>
            <a:ext cx="1111200" cy="181800"/>
          </a:xfrm>
          <a:prstGeom prst="roundRect">
            <a:avLst>
              <a:gd fmla="val 28000" name="adj"/>
            </a:avLst>
          </a:prstGeom>
          <a:solidFill>
            <a:srgbClr val="9AA7B8"/>
          </a:solidFill>
          <a:ln>
            <a:noFill/>
          </a:ln>
        </p:spPr>
        <p:txBody>
          <a:bodyPr anchorCtr="0" anchor="ctr" bIns="45375" lIns="90750" spcFirstLastPara="1" rIns="90750" wrap="square" tIns="4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t/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3" name="Google Shape;1163;p94"/>
          <p:cNvSpPr/>
          <p:nvPr/>
        </p:nvSpPr>
        <p:spPr>
          <a:xfrm>
            <a:off x="457200" y="2441131"/>
            <a:ext cx="2595900" cy="345000"/>
          </a:xfrm>
          <a:prstGeom prst="rect">
            <a:avLst/>
          </a:prstGeom>
          <a:solidFill>
            <a:srgbClr val="E9ECEF"/>
          </a:solidFill>
          <a:ln>
            <a:noFill/>
          </a:ln>
        </p:spPr>
        <p:txBody>
          <a:bodyPr anchorCtr="0" anchor="ctr" bIns="45375" lIns="90750" spcFirstLastPara="1" rIns="90750" wrap="square" tIns="4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t/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4" name="Google Shape;1164;p94"/>
          <p:cNvSpPr txBox="1"/>
          <p:nvPr/>
        </p:nvSpPr>
        <p:spPr>
          <a:xfrm>
            <a:off x="547972" y="2531904"/>
            <a:ext cx="2414700" cy="1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4"/>
              <a:buFont typeface="Arial"/>
              <a:buNone/>
            </a:pPr>
            <a:r>
              <a:rPr b="0" i="0" lang="ko-KR" sz="844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2. 데이터 처리</a:t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5" name="Google Shape;1165;p94"/>
          <p:cNvSpPr/>
          <p:nvPr/>
        </p:nvSpPr>
        <p:spPr>
          <a:xfrm>
            <a:off x="3089599" y="2441131"/>
            <a:ext cx="471900" cy="345000"/>
          </a:xfrm>
          <a:prstGeom prst="rect">
            <a:avLst/>
          </a:prstGeom>
          <a:solidFill>
            <a:srgbClr val="E9ECEF"/>
          </a:solidFill>
          <a:ln>
            <a:noFill/>
          </a:ln>
        </p:spPr>
        <p:txBody>
          <a:bodyPr anchorCtr="0" anchor="ctr" bIns="45375" lIns="90750" spcFirstLastPara="1" rIns="90750" wrap="square" tIns="4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t/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6" name="Google Shape;1166;p94"/>
          <p:cNvSpPr txBox="1"/>
          <p:nvPr/>
        </p:nvSpPr>
        <p:spPr>
          <a:xfrm>
            <a:off x="3089599" y="2531904"/>
            <a:ext cx="471900" cy="1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4"/>
              <a:buFont typeface="Arial"/>
              <a:buNone/>
            </a:pPr>
            <a:r>
              <a:rPr b="1" i="0" lang="ko-KR" sz="844" u="none" cap="none" strike="noStrik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7" name="Google Shape;1167;p94"/>
          <p:cNvSpPr/>
          <p:nvPr/>
        </p:nvSpPr>
        <p:spPr>
          <a:xfrm>
            <a:off x="3634233" y="2441131"/>
            <a:ext cx="8024100" cy="345000"/>
          </a:xfrm>
          <a:prstGeom prst="rect">
            <a:avLst/>
          </a:prstGeom>
          <a:solidFill>
            <a:srgbClr val="FAFBFC"/>
          </a:solidFill>
          <a:ln>
            <a:noFill/>
          </a:ln>
        </p:spPr>
        <p:txBody>
          <a:bodyPr anchorCtr="0" anchor="ctr" bIns="45375" lIns="90750" spcFirstLastPara="1" rIns="90750" wrap="square" tIns="4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t/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8" name="Google Shape;1168;p94"/>
          <p:cNvSpPr/>
          <p:nvPr/>
        </p:nvSpPr>
        <p:spPr>
          <a:xfrm>
            <a:off x="3922284" y="2522827"/>
            <a:ext cx="1399200" cy="181800"/>
          </a:xfrm>
          <a:prstGeom prst="roundRect">
            <a:avLst>
              <a:gd fmla="val 28000" name="adj"/>
            </a:avLst>
          </a:prstGeom>
          <a:solidFill>
            <a:srgbClr val="9AA7B8"/>
          </a:solidFill>
          <a:ln>
            <a:noFill/>
          </a:ln>
        </p:spPr>
        <p:txBody>
          <a:bodyPr anchorCtr="0" anchor="ctr" bIns="45375" lIns="90750" spcFirstLastPara="1" rIns="90750" wrap="square" tIns="4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t/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9" name="Google Shape;1169;p94"/>
          <p:cNvSpPr/>
          <p:nvPr/>
        </p:nvSpPr>
        <p:spPr>
          <a:xfrm>
            <a:off x="457200" y="2804221"/>
            <a:ext cx="2595900" cy="345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45375" lIns="90750" spcFirstLastPara="1" rIns="90750" wrap="square" tIns="4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t/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0" name="Google Shape;1170;p94"/>
          <p:cNvSpPr txBox="1"/>
          <p:nvPr/>
        </p:nvSpPr>
        <p:spPr>
          <a:xfrm>
            <a:off x="547972" y="2894993"/>
            <a:ext cx="2414700" cy="1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4"/>
              <a:buFont typeface="Arial"/>
              <a:buNone/>
            </a:pPr>
            <a:r>
              <a:rPr b="0" i="0" lang="ko-KR" sz="844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3. Phase 1 · </a:t>
            </a:r>
            <a:r>
              <a:rPr lang="ko-KR" sz="844">
                <a:solidFill>
                  <a:srgbClr val="1A1A1A"/>
                </a:solidFill>
              </a:rPr>
              <a:t>크롭·흔들림 보정</a:t>
            </a:r>
            <a:endParaRPr sz="844">
              <a:solidFill>
                <a:srgbClr val="1A1A1A"/>
              </a:solidFill>
            </a:endParaRPr>
          </a:p>
        </p:txBody>
      </p:sp>
      <p:sp>
        <p:nvSpPr>
          <p:cNvPr id="1171" name="Google Shape;1171;p94"/>
          <p:cNvSpPr/>
          <p:nvPr/>
        </p:nvSpPr>
        <p:spPr>
          <a:xfrm>
            <a:off x="3089599" y="2804221"/>
            <a:ext cx="471900" cy="345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45375" lIns="90750" spcFirstLastPara="1" rIns="90750" wrap="square" tIns="4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t/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2" name="Google Shape;1172;p94"/>
          <p:cNvSpPr txBox="1"/>
          <p:nvPr/>
        </p:nvSpPr>
        <p:spPr>
          <a:xfrm>
            <a:off x="3089599" y="2894993"/>
            <a:ext cx="471900" cy="1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4"/>
              <a:buFont typeface="Arial"/>
              <a:buNone/>
            </a:pPr>
            <a:r>
              <a:rPr b="1" i="0" lang="ko-KR" sz="844" u="none" cap="none" strike="noStrik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3" name="Google Shape;1173;p94"/>
          <p:cNvSpPr/>
          <p:nvPr/>
        </p:nvSpPr>
        <p:spPr>
          <a:xfrm>
            <a:off x="3634233" y="2804221"/>
            <a:ext cx="8024100" cy="345000"/>
          </a:xfrm>
          <a:prstGeom prst="rect">
            <a:avLst/>
          </a:prstGeom>
          <a:solidFill>
            <a:srgbClr val="FAFBFC"/>
          </a:solidFill>
          <a:ln>
            <a:noFill/>
          </a:ln>
        </p:spPr>
        <p:txBody>
          <a:bodyPr anchorCtr="0" anchor="ctr" bIns="45375" lIns="90750" spcFirstLastPara="1" rIns="90750" wrap="square" tIns="4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t/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4" name="Google Shape;1174;p94"/>
          <p:cNvSpPr/>
          <p:nvPr/>
        </p:nvSpPr>
        <p:spPr>
          <a:xfrm>
            <a:off x="4786437" y="2885916"/>
            <a:ext cx="1399200" cy="181800"/>
          </a:xfrm>
          <a:prstGeom prst="roundRect">
            <a:avLst>
              <a:gd fmla="val 28000" name="adj"/>
            </a:avLst>
          </a:prstGeom>
          <a:solidFill>
            <a:srgbClr val="9AA7B8"/>
          </a:solidFill>
          <a:ln>
            <a:noFill/>
          </a:ln>
        </p:spPr>
        <p:txBody>
          <a:bodyPr anchorCtr="0" anchor="ctr" bIns="45375" lIns="90750" spcFirstLastPara="1" rIns="90750" wrap="square" tIns="4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t/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5" name="Google Shape;1175;p94"/>
          <p:cNvSpPr/>
          <p:nvPr/>
        </p:nvSpPr>
        <p:spPr>
          <a:xfrm>
            <a:off x="457200" y="3167310"/>
            <a:ext cx="2595900" cy="345000"/>
          </a:xfrm>
          <a:prstGeom prst="rect">
            <a:avLst/>
          </a:prstGeom>
          <a:solidFill>
            <a:srgbClr val="E9ECEF"/>
          </a:solidFill>
          <a:ln>
            <a:noFill/>
          </a:ln>
        </p:spPr>
        <p:txBody>
          <a:bodyPr anchorCtr="0" anchor="ctr" bIns="45375" lIns="90750" spcFirstLastPara="1" rIns="90750" wrap="square" tIns="4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t/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6" name="Google Shape;1176;p94"/>
          <p:cNvSpPr txBox="1"/>
          <p:nvPr/>
        </p:nvSpPr>
        <p:spPr>
          <a:xfrm>
            <a:off x="547972" y="3258082"/>
            <a:ext cx="2414700" cy="1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4"/>
              <a:buFont typeface="Arial"/>
              <a:buNone/>
            </a:pPr>
            <a:r>
              <a:rPr b="0" i="0" lang="ko-KR" sz="844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4. Phase 2 · </a:t>
            </a:r>
            <a:r>
              <a:rPr lang="ko-KR" sz="844">
                <a:solidFill>
                  <a:srgbClr val="1A1A1A"/>
                </a:solidFill>
              </a:rPr>
              <a:t>Tilting 보정</a:t>
            </a:r>
            <a:endParaRPr sz="844">
              <a:solidFill>
                <a:srgbClr val="1A1A1A"/>
              </a:solidFill>
            </a:endParaRPr>
          </a:p>
        </p:txBody>
      </p:sp>
      <p:sp>
        <p:nvSpPr>
          <p:cNvPr id="1177" name="Google Shape;1177;p94"/>
          <p:cNvSpPr/>
          <p:nvPr/>
        </p:nvSpPr>
        <p:spPr>
          <a:xfrm>
            <a:off x="3089599" y="3167310"/>
            <a:ext cx="471900" cy="345000"/>
          </a:xfrm>
          <a:prstGeom prst="rect">
            <a:avLst/>
          </a:prstGeom>
          <a:solidFill>
            <a:srgbClr val="E9ECEF"/>
          </a:solidFill>
          <a:ln>
            <a:noFill/>
          </a:ln>
        </p:spPr>
        <p:txBody>
          <a:bodyPr anchorCtr="0" anchor="ctr" bIns="45375" lIns="90750" spcFirstLastPara="1" rIns="90750" wrap="square" tIns="4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t/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8" name="Google Shape;1178;p94"/>
          <p:cNvSpPr txBox="1"/>
          <p:nvPr/>
        </p:nvSpPr>
        <p:spPr>
          <a:xfrm>
            <a:off x="3089599" y="3258082"/>
            <a:ext cx="471900" cy="1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4"/>
              <a:buFont typeface="Arial"/>
              <a:buNone/>
            </a:pPr>
            <a:r>
              <a:rPr b="1" i="0" lang="ko-KR" sz="844" u="none" cap="none" strike="noStrik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9" name="Google Shape;1179;p94"/>
          <p:cNvSpPr/>
          <p:nvPr/>
        </p:nvSpPr>
        <p:spPr>
          <a:xfrm>
            <a:off x="3634233" y="3167310"/>
            <a:ext cx="8024100" cy="345000"/>
          </a:xfrm>
          <a:prstGeom prst="rect">
            <a:avLst/>
          </a:prstGeom>
          <a:solidFill>
            <a:srgbClr val="FAFBFC"/>
          </a:solidFill>
          <a:ln>
            <a:noFill/>
          </a:ln>
        </p:spPr>
        <p:txBody>
          <a:bodyPr anchorCtr="0" anchor="ctr" bIns="45375" lIns="90750" spcFirstLastPara="1" rIns="90750" wrap="square" tIns="4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t/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0" name="Google Shape;1180;p94"/>
          <p:cNvSpPr/>
          <p:nvPr/>
        </p:nvSpPr>
        <p:spPr>
          <a:xfrm>
            <a:off x="5938641" y="3249005"/>
            <a:ext cx="1399200" cy="181800"/>
          </a:xfrm>
          <a:prstGeom prst="roundRect">
            <a:avLst>
              <a:gd fmla="val 28000" name="adj"/>
            </a:avLst>
          </a:prstGeom>
          <a:solidFill>
            <a:srgbClr val="9AA7B8"/>
          </a:solidFill>
          <a:ln>
            <a:noFill/>
          </a:ln>
        </p:spPr>
        <p:txBody>
          <a:bodyPr anchorCtr="0" anchor="ctr" bIns="45375" lIns="90750" spcFirstLastPara="1" rIns="90750" wrap="square" tIns="4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t/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1" name="Google Shape;1181;p94"/>
          <p:cNvSpPr/>
          <p:nvPr/>
        </p:nvSpPr>
        <p:spPr>
          <a:xfrm>
            <a:off x="457200" y="3530399"/>
            <a:ext cx="2595900" cy="345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45375" lIns="90750" spcFirstLastPara="1" rIns="90750" wrap="square" tIns="4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t/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2" name="Google Shape;1182;p94"/>
          <p:cNvSpPr txBox="1"/>
          <p:nvPr/>
        </p:nvSpPr>
        <p:spPr>
          <a:xfrm>
            <a:off x="547975" y="3621174"/>
            <a:ext cx="2414700" cy="1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4"/>
              <a:buFont typeface="Arial"/>
              <a:buNone/>
            </a:pPr>
            <a:r>
              <a:rPr b="1" i="0" lang="ko-KR" sz="844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5. Phase 3 · </a:t>
            </a:r>
            <a:r>
              <a:rPr b="1" lang="ko-KR" sz="844">
                <a:solidFill>
                  <a:srgbClr val="1A1A1A"/>
                </a:solidFill>
              </a:rPr>
              <a:t>비디오↔압력 모델</a:t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3" name="Google Shape;1183;p94"/>
          <p:cNvSpPr/>
          <p:nvPr/>
        </p:nvSpPr>
        <p:spPr>
          <a:xfrm>
            <a:off x="3089599" y="3530399"/>
            <a:ext cx="471900" cy="345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45375" lIns="90750" spcFirstLastPara="1" rIns="90750" wrap="square" tIns="4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t/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4" name="Google Shape;1184;p94"/>
          <p:cNvSpPr txBox="1"/>
          <p:nvPr/>
        </p:nvSpPr>
        <p:spPr>
          <a:xfrm>
            <a:off x="3089599" y="3621172"/>
            <a:ext cx="471900" cy="1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4"/>
              <a:buFont typeface="Arial"/>
              <a:buNone/>
            </a:pPr>
            <a:r>
              <a:rPr b="1" i="0" lang="ko-KR" sz="844" u="none" cap="none" strike="noStrik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5" name="Google Shape;1185;p94"/>
          <p:cNvSpPr/>
          <p:nvPr/>
        </p:nvSpPr>
        <p:spPr>
          <a:xfrm>
            <a:off x="3634233" y="3530399"/>
            <a:ext cx="8024100" cy="345000"/>
          </a:xfrm>
          <a:prstGeom prst="rect">
            <a:avLst/>
          </a:prstGeom>
          <a:solidFill>
            <a:srgbClr val="FAFBFC"/>
          </a:solidFill>
          <a:ln>
            <a:noFill/>
          </a:ln>
        </p:spPr>
        <p:txBody>
          <a:bodyPr anchorCtr="0" anchor="ctr" bIns="45375" lIns="90750" spcFirstLastPara="1" rIns="90750" wrap="square" tIns="4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t/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6" name="Google Shape;1186;p94"/>
          <p:cNvSpPr/>
          <p:nvPr/>
        </p:nvSpPr>
        <p:spPr>
          <a:xfrm>
            <a:off x="7090846" y="3612095"/>
            <a:ext cx="1687200" cy="181800"/>
          </a:xfrm>
          <a:prstGeom prst="roundRect">
            <a:avLst>
              <a:gd fmla="val 28000" name="adj"/>
            </a:avLst>
          </a:prstGeom>
          <a:solidFill>
            <a:srgbClr val="E69138"/>
          </a:solidFill>
          <a:ln>
            <a:noFill/>
          </a:ln>
        </p:spPr>
        <p:txBody>
          <a:bodyPr anchorCtr="0" anchor="ctr" bIns="45375" lIns="90750" spcFirstLastPara="1" rIns="90750" wrap="square" tIns="4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t/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7" name="Google Shape;1187;p94"/>
          <p:cNvSpPr/>
          <p:nvPr/>
        </p:nvSpPr>
        <p:spPr>
          <a:xfrm>
            <a:off x="7090846" y="3612095"/>
            <a:ext cx="576000" cy="181800"/>
          </a:xfrm>
          <a:prstGeom prst="roundRect">
            <a:avLst>
              <a:gd fmla="val 28000" name="adj"/>
            </a:avLst>
          </a:prstGeom>
          <a:solidFill>
            <a:srgbClr val="C2762B"/>
          </a:solidFill>
          <a:ln>
            <a:noFill/>
          </a:ln>
        </p:spPr>
        <p:txBody>
          <a:bodyPr anchorCtr="0" anchor="ctr" bIns="45375" lIns="90750" spcFirstLastPara="1" rIns="90750" wrap="square" tIns="4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t/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8" name="Google Shape;1188;p94"/>
          <p:cNvSpPr/>
          <p:nvPr/>
        </p:nvSpPr>
        <p:spPr>
          <a:xfrm>
            <a:off x="457200" y="3893489"/>
            <a:ext cx="2595900" cy="345000"/>
          </a:xfrm>
          <a:prstGeom prst="rect">
            <a:avLst/>
          </a:prstGeom>
          <a:solidFill>
            <a:srgbClr val="E9ECEF"/>
          </a:solidFill>
          <a:ln>
            <a:noFill/>
          </a:ln>
        </p:spPr>
        <p:txBody>
          <a:bodyPr anchorCtr="0" anchor="ctr" bIns="45375" lIns="90750" spcFirstLastPara="1" rIns="90750" wrap="square" tIns="4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t/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9" name="Google Shape;1189;p94"/>
          <p:cNvSpPr txBox="1"/>
          <p:nvPr/>
        </p:nvSpPr>
        <p:spPr>
          <a:xfrm>
            <a:off x="547972" y="3984261"/>
            <a:ext cx="2414700" cy="1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4"/>
              <a:buFont typeface="Arial"/>
              <a:buNone/>
            </a:pPr>
            <a:r>
              <a:rPr b="0" i="0" lang="ko-KR" sz="844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6. Phase 4 · </a:t>
            </a:r>
            <a:r>
              <a:rPr lang="ko-KR" sz="844">
                <a:solidFill>
                  <a:srgbClr val="1A1A1A"/>
                </a:solidFill>
              </a:rPr>
              <a:t>Graybox 모델</a:t>
            </a:r>
            <a:endParaRPr sz="844">
              <a:solidFill>
                <a:srgbClr val="1A1A1A"/>
              </a:solidFill>
            </a:endParaRPr>
          </a:p>
        </p:txBody>
      </p:sp>
      <p:sp>
        <p:nvSpPr>
          <p:cNvPr id="1190" name="Google Shape;1190;p94"/>
          <p:cNvSpPr/>
          <p:nvPr/>
        </p:nvSpPr>
        <p:spPr>
          <a:xfrm>
            <a:off x="3089599" y="3893489"/>
            <a:ext cx="471900" cy="345000"/>
          </a:xfrm>
          <a:prstGeom prst="rect">
            <a:avLst/>
          </a:prstGeom>
          <a:solidFill>
            <a:srgbClr val="E9ECEF"/>
          </a:solidFill>
          <a:ln>
            <a:noFill/>
          </a:ln>
        </p:spPr>
        <p:txBody>
          <a:bodyPr anchorCtr="0" anchor="ctr" bIns="45375" lIns="90750" spcFirstLastPara="1" rIns="90750" wrap="square" tIns="4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t/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1" name="Google Shape;1191;p94"/>
          <p:cNvSpPr txBox="1"/>
          <p:nvPr/>
        </p:nvSpPr>
        <p:spPr>
          <a:xfrm>
            <a:off x="3089599" y="3984261"/>
            <a:ext cx="471900" cy="1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4"/>
              <a:buFont typeface="Arial"/>
              <a:buNone/>
            </a:pPr>
            <a:r>
              <a:rPr b="1" i="0" lang="ko-KR" sz="844" u="none" cap="none" strike="noStrik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2" name="Google Shape;1192;p94"/>
          <p:cNvSpPr/>
          <p:nvPr/>
        </p:nvSpPr>
        <p:spPr>
          <a:xfrm>
            <a:off x="3634233" y="3893489"/>
            <a:ext cx="8024100" cy="345000"/>
          </a:xfrm>
          <a:prstGeom prst="rect">
            <a:avLst/>
          </a:prstGeom>
          <a:solidFill>
            <a:srgbClr val="FAFBFC"/>
          </a:solidFill>
          <a:ln>
            <a:noFill/>
          </a:ln>
        </p:spPr>
        <p:txBody>
          <a:bodyPr anchorCtr="0" anchor="ctr" bIns="45375" lIns="90750" spcFirstLastPara="1" rIns="90750" wrap="square" tIns="4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t/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3" name="Google Shape;1193;p94"/>
          <p:cNvSpPr/>
          <p:nvPr/>
        </p:nvSpPr>
        <p:spPr>
          <a:xfrm>
            <a:off x="8531101" y="3975184"/>
            <a:ext cx="1975200" cy="181800"/>
          </a:xfrm>
          <a:prstGeom prst="roundRect">
            <a:avLst>
              <a:gd fmla="val 28000" name="adj"/>
            </a:avLst>
          </a:prstGeom>
          <a:solidFill>
            <a:srgbClr val="CFD8E3"/>
          </a:solidFill>
          <a:ln>
            <a:noFill/>
          </a:ln>
        </p:spPr>
        <p:txBody>
          <a:bodyPr anchorCtr="0" anchor="ctr" bIns="45375" lIns="90750" spcFirstLastPara="1" rIns="90750" wrap="square" tIns="4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t/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4" name="Google Shape;1194;p94"/>
          <p:cNvSpPr/>
          <p:nvPr/>
        </p:nvSpPr>
        <p:spPr>
          <a:xfrm>
            <a:off x="457200" y="4256578"/>
            <a:ext cx="2595900" cy="345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45375" lIns="90750" spcFirstLastPara="1" rIns="90750" wrap="square" tIns="4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t/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5" name="Google Shape;1195;p94"/>
          <p:cNvSpPr txBox="1"/>
          <p:nvPr/>
        </p:nvSpPr>
        <p:spPr>
          <a:xfrm>
            <a:off x="547972" y="4347350"/>
            <a:ext cx="2414700" cy="1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4"/>
              <a:buFont typeface="Arial"/>
              <a:buNone/>
            </a:pPr>
            <a:r>
              <a:rPr b="0" i="0" lang="ko-KR" sz="844" u="none" cap="none" strike="noStrike">
                <a:solidFill>
                  <a:srgbClr val="1A1A1A"/>
                </a:solidFill>
                <a:latin typeface="Arial"/>
                <a:ea typeface="Arial"/>
                <a:cs typeface="Arial"/>
                <a:sym typeface="Arial"/>
              </a:rPr>
              <a:t>7. 통합 및 검증 (V&amp;V)</a:t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6" name="Google Shape;1196;p94"/>
          <p:cNvSpPr/>
          <p:nvPr/>
        </p:nvSpPr>
        <p:spPr>
          <a:xfrm>
            <a:off x="3089599" y="4256578"/>
            <a:ext cx="471900" cy="345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45375" lIns="90750" spcFirstLastPara="1" rIns="90750" wrap="square" tIns="4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t/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7" name="Google Shape;1197;p94"/>
          <p:cNvSpPr txBox="1"/>
          <p:nvPr/>
        </p:nvSpPr>
        <p:spPr>
          <a:xfrm>
            <a:off x="3089599" y="4347350"/>
            <a:ext cx="471900" cy="1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4"/>
              <a:buFont typeface="Arial"/>
              <a:buNone/>
            </a:pPr>
            <a:r>
              <a:rPr b="1" i="0" lang="ko-KR" sz="844" u="none" cap="none" strike="noStrike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8" name="Google Shape;1198;p94"/>
          <p:cNvSpPr/>
          <p:nvPr/>
        </p:nvSpPr>
        <p:spPr>
          <a:xfrm>
            <a:off x="3634233" y="4256578"/>
            <a:ext cx="8024100" cy="345000"/>
          </a:xfrm>
          <a:prstGeom prst="rect">
            <a:avLst/>
          </a:prstGeom>
          <a:solidFill>
            <a:srgbClr val="FAFBFC"/>
          </a:solidFill>
          <a:ln>
            <a:noFill/>
          </a:ln>
        </p:spPr>
        <p:txBody>
          <a:bodyPr anchorCtr="0" anchor="ctr" bIns="45375" lIns="90750" spcFirstLastPara="1" rIns="90750" wrap="square" tIns="4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t/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9" name="Google Shape;1199;p94"/>
          <p:cNvSpPr/>
          <p:nvPr/>
        </p:nvSpPr>
        <p:spPr>
          <a:xfrm>
            <a:off x="3634233" y="4619667"/>
            <a:ext cx="8024100" cy="345000"/>
          </a:xfrm>
          <a:prstGeom prst="rect">
            <a:avLst/>
          </a:prstGeom>
          <a:solidFill>
            <a:srgbClr val="FAFBFC"/>
          </a:solidFill>
          <a:ln>
            <a:noFill/>
          </a:ln>
        </p:spPr>
        <p:txBody>
          <a:bodyPr anchorCtr="0" anchor="ctr" bIns="45375" lIns="90750" spcFirstLastPara="1" rIns="90750" wrap="square" tIns="4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t/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0" name="Google Shape;1200;p94"/>
          <p:cNvSpPr/>
          <p:nvPr/>
        </p:nvSpPr>
        <p:spPr>
          <a:xfrm>
            <a:off x="6846741" y="4304234"/>
            <a:ext cx="4523700" cy="190500"/>
          </a:xfrm>
          <a:prstGeom prst="roundRect">
            <a:avLst>
              <a:gd fmla="val 28000" name="adj"/>
            </a:avLst>
          </a:prstGeom>
          <a:solidFill>
            <a:srgbClr val="CFD8E3"/>
          </a:solidFill>
          <a:ln>
            <a:noFill/>
          </a:ln>
        </p:spPr>
        <p:txBody>
          <a:bodyPr anchorCtr="0" anchor="ctr" bIns="45375" lIns="90750" spcFirstLastPara="1" rIns="90750" wrap="square" tIns="4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t/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1" name="Google Shape;1201;p94"/>
          <p:cNvSpPr/>
          <p:nvPr/>
        </p:nvSpPr>
        <p:spPr>
          <a:xfrm>
            <a:off x="6858302" y="4313689"/>
            <a:ext cx="1720800" cy="173100"/>
          </a:xfrm>
          <a:prstGeom prst="roundRect">
            <a:avLst>
              <a:gd fmla="val 28000" name="adj"/>
            </a:avLst>
          </a:prstGeom>
          <a:solidFill>
            <a:srgbClr val="E69138"/>
          </a:solidFill>
          <a:ln>
            <a:noFill/>
          </a:ln>
        </p:spPr>
        <p:txBody>
          <a:bodyPr anchorCtr="0" anchor="ctr" bIns="45375" lIns="90750" spcFirstLastPara="1" rIns="90750" wrap="square" tIns="4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t/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2" name="Google Shape;1202;p94"/>
          <p:cNvSpPr/>
          <p:nvPr/>
        </p:nvSpPr>
        <p:spPr>
          <a:xfrm>
            <a:off x="6054830" y="2078042"/>
            <a:ext cx="14700" cy="2886600"/>
          </a:xfrm>
          <a:prstGeom prst="rect">
            <a:avLst/>
          </a:prstGeom>
          <a:solidFill>
            <a:srgbClr val="7A8B9E"/>
          </a:solidFill>
          <a:ln>
            <a:noFill/>
          </a:ln>
        </p:spPr>
        <p:txBody>
          <a:bodyPr anchorCtr="0" anchor="ctr" bIns="45375" lIns="90750" spcFirstLastPara="1" rIns="90750" wrap="square" tIns="4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t/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3" name="Google Shape;1203;p94"/>
          <p:cNvSpPr/>
          <p:nvPr/>
        </p:nvSpPr>
        <p:spPr>
          <a:xfrm>
            <a:off x="5907779" y="5000911"/>
            <a:ext cx="308400" cy="181800"/>
          </a:xfrm>
          <a:prstGeom prst="roundRect">
            <a:avLst>
              <a:gd fmla="val 30000" name="adj"/>
            </a:avLst>
          </a:prstGeom>
          <a:solidFill>
            <a:srgbClr val="1C4587"/>
          </a:solidFill>
          <a:ln>
            <a:noFill/>
          </a:ln>
        </p:spPr>
        <p:txBody>
          <a:bodyPr anchorCtr="0" anchor="ctr" bIns="45375" lIns="90750" spcFirstLastPara="1" rIns="90750" wrap="square" tIns="4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t/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4" name="Google Shape;1204;p94"/>
          <p:cNvSpPr txBox="1"/>
          <p:nvPr/>
        </p:nvSpPr>
        <p:spPr>
          <a:xfrm>
            <a:off x="5907779" y="5023604"/>
            <a:ext cx="308400" cy="1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5"/>
              <a:buFont typeface="Arial"/>
              <a:buNone/>
            </a:pPr>
            <a:r>
              <a:rPr b="1" i="0" lang="ko-KR" sz="74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G1</a:t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5" name="Google Shape;1205;p94"/>
          <p:cNvSpPr/>
          <p:nvPr/>
        </p:nvSpPr>
        <p:spPr>
          <a:xfrm>
            <a:off x="7207034" y="2078042"/>
            <a:ext cx="14700" cy="2886600"/>
          </a:xfrm>
          <a:prstGeom prst="rect">
            <a:avLst/>
          </a:prstGeom>
          <a:solidFill>
            <a:srgbClr val="7A8B9E"/>
          </a:solidFill>
          <a:ln>
            <a:noFill/>
          </a:ln>
        </p:spPr>
        <p:txBody>
          <a:bodyPr anchorCtr="0" anchor="ctr" bIns="45375" lIns="90750" spcFirstLastPara="1" rIns="90750" wrap="square" tIns="4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t/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6" name="Google Shape;1206;p94"/>
          <p:cNvSpPr/>
          <p:nvPr/>
        </p:nvSpPr>
        <p:spPr>
          <a:xfrm>
            <a:off x="7059983" y="5000911"/>
            <a:ext cx="308400" cy="181800"/>
          </a:xfrm>
          <a:prstGeom prst="roundRect">
            <a:avLst>
              <a:gd fmla="val 30000" name="adj"/>
            </a:avLst>
          </a:prstGeom>
          <a:solidFill>
            <a:srgbClr val="1C4587"/>
          </a:solidFill>
          <a:ln>
            <a:noFill/>
          </a:ln>
        </p:spPr>
        <p:txBody>
          <a:bodyPr anchorCtr="0" anchor="ctr" bIns="45375" lIns="90750" spcFirstLastPara="1" rIns="90750" wrap="square" tIns="4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t/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7" name="Google Shape;1207;p94"/>
          <p:cNvSpPr txBox="1"/>
          <p:nvPr/>
        </p:nvSpPr>
        <p:spPr>
          <a:xfrm>
            <a:off x="7059983" y="5023604"/>
            <a:ext cx="308400" cy="1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5"/>
              <a:buFont typeface="Arial"/>
              <a:buNone/>
            </a:pPr>
            <a:r>
              <a:rPr b="1" i="0" lang="ko-KR" sz="74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G2</a:t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8" name="Google Shape;1208;p94"/>
          <p:cNvSpPr/>
          <p:nvPr/>
        </p:nvSpPr>
        <p:spPr>
          <a:xfrm>
            <a:off x="8647290" y="2078042"/>
            <a:ext cx="14700" cy="2886600"/>
          </a:xfrm>
          <a:prstGeom prst="rect">
            <a:avLst/>
          </a:prstGeom>
          <a:solidFill>
            <a:srgbClr val="7A8B9E"/>
          </a:solidFill>
          <a:ln>
            <a:noFill/>
          </a:ln>
        </p:spPr>
        <p:txBody>
          <a:bodyPr anchorCtr="0" anchor="ctr" bIns="45375" lIns="90750" spcFirstLastPara="1" rIns="90750" wrap="square" tIns="4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t/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9" name="Google Shape;1209;p94"/>
          <p:cNvSpPr/>
          <p:nvPr/>
        </p:nvSpPr>
        <p:spPr>
          <a:xfrm>
            <a:off x="8500238" y="5000911"/>
            <a:ext cx="308400" cy="181800"/>
          </a:xfrm>
          <a:prstGeom prst="roundRect">
            <a:avLst>
              <a:gd fmla="val 30000" name="adj"/>
            </a:avLst>
          </a:prstGeom>
          <a:solidFill>
            <a:srgbClr val="1C4587"/>
          </a:solidFill>
          <a:ln>
            <a:noFill/>
          </a:ln>
        </p:spPr>
        <p:txBody>
          <a:bodyPr anchorCtr="0" anchor="ctr" bIns="45375" lIns="90750" spcFirstLastPara="1" rIns="90750" wrap="square" tIns="4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t/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0" name="Google Shape;1210;p94"/>
          <p:cNvSpPr txBox="1"/>
          <p:nvPr/>
        </p:nvSpPr>
        <p:spPr>
          <a:xfrm>
            <a:off x="8500238" y="5023604"/>
            <a:ext cx="308400" cy="1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5"/>
              <a:buFont typeface="Arial"/>
              <a:buNone/>
            </a:pPr>
            <a:r>
              <a:rPr b="1" i="0" lang="ko-KR" sz="74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G3</a:t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1" name="Google Shape;1211;p94"/>
          <p:cNvSpPr/>
          <p:nvPr/>
        </p:nvSpPr>
        <p:spPr>
          <a:xfrm>
            <a:off x="10375596" y="2078042"/>
            <a:ext cx="14700" cy="2886600"/>
          </a:xfrm>
          <a:prstGeom prst="rect">
            <a:avLst/>
          </a:prstGeom>
          <a:solidFill>
            <a:srgbClr val="7A8B9E"/>
          </a:solidFill>
          <a:ln>
            <a:noFill/>
          </a:ln>
        </p:spPr>
        <p:txBody>
          <a:bodyPr anchorCtr="0" anchor="ctr" bIns="45375" lIns="90750" spcFirstLastPara="1" rIns="90750" wrap="square" tIns="4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t/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2" name="Google Shape;1212;p94"/>
          <p:cNvSpPr/>
          <p:nvPr/>
        </p:nvSpPr>
        <p:spPr>
          <a:xfrm>
            <a:off x="10228545" y="5000911"/>
            <a:ext cx="308400" cy="181800"/>
          </a:xfrm>
          <a:prstGeom prst="roundRect">
            <a:avLst>
              <a:gd fmla="val 30000" name="adj"/>
            </a:avLst>
          </a:prstGeom>
          <a:solidFill>
            <a:srgbClr val="1C4587"/>
          </a:solidFill>
          <a:ln>
            <a:noFill/>
          </a:ln>
        </p:spPr>
        <p:txBody>
          <a:bodyPr anchorCtr="0" anchor="ctr" bIns="45375" lIns="90750" spcFirstLastPara="1" rIns="90750" wrap="square" tIns="4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t/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3" name="Google Shape;1213;p94"/>
          <p:cNvSpPr txBox="1"/>
          <p:nvPr/>
        </p:nvSpPr>
        <p:spPr>
          <a:xfrm>
            <a:off x="10228545" y="5023604"/>
            <a:ext cx="308400" cy="1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5"/>
              <a:buFont typeface="Arial"/>
              <a:buNone/>
            </a:pPr>
            <a:r>
              <a:rPr b="1" i="0" lang="ko-KR" sz="74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G4</a:t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4" name="Google Shape;1214;p94"/>
          <p:cNvSpPr/>
          <p:nvPr/>
        </p:nvSpPr>
        <p:spPr>
          <a:xfrm>
            <a:off x="11363200" y="2078042"/>
            <a:ext cx="14700" cy="2886600"/>
          </a:xfrm>
          <a:prstGeom prst="rect">
            <a:avLst/>
          </a:prstGeom>
          <a:solidFill>
            <a:srgbClr val="7A8B9E"/>
          </a:solidFill>
          <a:ln>
            <a:noFill/>
          </a:ln>
        </p:spPr>
        <p:txBody>
          <a:bodyPr anchorCtr="0" anchor="ctr" bIns="45375" lIns="90750" spcFirstLastPara="1" rIns="90750" wrap="square" tIns="4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t/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5" name="Google Shape;1215;p94"/>
          <p:cNvSpPr/>
          <p:nvPr/>
        </p:nvSpPr>
        <p:spPr>
          <a:xfrm>
            <a:off x="11216148" y="5000911"/>
            <a:ext cx="308400" cy="181800"/>
          </a:xfrm>
          <a:prstGeom prst="roundRect">
            <a:avLst>
              <a:gd fmla="val 30000" name="adj"/>
            </a:avLst>
          </a:prstGeom>
          <a:solidFill>
            <a:srgbClr val="1C4587"/>
          </a:solidFill>
          <a:ln>
            <a:noFill/>
          </a:ln>
        </p:spPr>
        <p:txBody>
          <a:bodyPr anchorCtr="0" anchor="ctr" bIns="45375" lIns="90750" spcFirstLastPara="1" rIns="90750" wrap="square" tIns="4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t/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6" name="Google Shape;1216;p94"/>
          <p:cNvSpPr txBox="1"/>
          <p:nvPr/>
        </p:nvSpPr>
        <p:spPr>
          <a:xfrm>
            <a:off x="11216148" y="5023604"/>
            <a:ext cx="308400" cy="1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5"/>
              <a:buFont typeface="Arial"/>
              <a:buNone/>
            </a:pPr>
            <a:r>
              <a:rPr b="1" i="0" lang="ko-KR" sz="74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G5</a:t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7" name="Google Shape;1217;p94"/>
          <p:cNvSpPr/>
          <p:nvPr/>
        </p:nvSpPr>
        <p:spPr>
          <a:xfrm>
            <a:off x="7657871" y="1823880"/>
            <a:ext cx="18300" cy="315900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txBody>
          <a:bodyPr anchorCtr="0" anchor="ctr" bIns="45375" lIns="90750" spcFirstLastPara="1" rIns="90750" wrap="square" tIns="4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t/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8" name="Google Shape;1218;p94"/>
          <p:cNvSpPr/>
          <p:nvPr/>
        </p:nvSpPr>
        <p:spPr>
          <a:xfrm>
            <a:off x="7285704" y="1606025"/>
            <a:ext cx="762300" cy="181800"/>
          </a:xfrm>
          <a:prstGeom prst="roundRect">
            <a:avLst>
              <a:gd fmla="val 30000" name="adj"/>
            </a:avLst>
          </a:prstGeom>
          <a:solidFill>
            <a:srgbClr val="C0392B"/>
          </a:solidFill>
          <a:ln>
            <a:noFill/>
          </a:ln>
        </p:spPr>
        <p:txBody>
          <a:bodyPr anchorCtr="0" anchor="ctr" bIns="45375" lIns="90750" spcFirstLastPara="1" rIns="90750" wrap="square" tIns="45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90"/>
              <a:buFont typeface="Arial"/>
              <a:buNone/>
            </a:pPr>
            <a:r>
              <a:t/>
            </a:r>
            <a:endParaRPr b="0" i="0" sz="139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9" name="Google Shape;1219;p94"/>
          <p:cNvSpPr txBox="1"/>
          <p:nvPr/>
        </p:nvSpPr>
        <p:spPr>
          <a:xfrm>
            <a:off x="7285704" y="1628719"/>
            <a:ext cx="762300" cy="1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"/>
              <a:buFont typeface="Arial"/>
              <a:buNone/>
            </a:pPr>
            <a:r>
              <a:rPr b="1" lang="ko-KR" sz="750">
                <a:solidFill>
                  <a:schemeClr val="lt1"/>
                </a:solidFill>
              </a:rPr>
              <a:t>10.14 현재</a:t>
            </a:r>
            <a:endParaRPr b="1" sz="745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4" name="Shape 1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5" name="Google Shape;1225;p95"/>
          <p:cNvSpPr txBox="1"/>
          <p:nvPr/>
        </p:nvSpPr>
        <p:spPr>
          <a:xfrm>
            <a:off x="210312" y="118872"/>
            <a:ext cx="106527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ko-KR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03 · 현재 달성 수준</a:t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ko-KR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[03] Phase 1~4 시범 검증 성과</a:t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6" name="Google Shape;1226;p95"/>
          <p:cNvSpPr/>
          <p:nvPr/>
        </p:nvSpPr>
        <p:spPr>
          <a:xfrm>
            <a:off x="457200" y="884365"/>
            <a:ext cx="7125900" cy="3140100"/>
          </a:xfrm>
          <a:prstGeom prst="roundRect">
            <a:avLst>
              <a:gd fmla="val 8500" name="adj"/>
            </a:avLst>
          </a:prstGeom>
          <a:noFill/>
          <a:ln cap="flat" cmpd="sng" w="14475">
            <a:solidFill>
              <a:srgbClr val="606B7A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36225" lIns="72450" spcFirstLastPara="1" rIns="72450" wrap="square" tIns="36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7"/>
              <a:buFont typeface="Arial"/>
              <a:buNone/>
            </a:pPr>
            <a:r>
              <a:t/>
            </a:r>
            <a:endParaRPr b="0" i="0" sz="142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7" name="Google Shape;1227;p95"/>
          <p:cNvSpPr txBox="1"/>
          <p:nvPr/>
        </p:nvSpPr>
        <p:spPr>
          <a:xfrm>
            <a:off x="590057" y="932677"/>
            <a:ext cx="68601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89"/>
              <a:buFont typeface="Arial"/>
              <a:buNone/>
            </a:pPr>
            <a:r>
              <a:rPr b="1" i="0" lang="ko-KR" sz="1189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전체 흐름 (페이즈별 정량지표)</a:t>
            </a:r>
            <a:endParaRPr b="0" i="0" sz="111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8" name="Google Shape;1228;p95"/>
          <p:cNvSpPr/>
          <p:nvPr/>
        </p:nvSpPr>
        <p:spPr>
          <a:xfrm>
            <a:off x="662524" y="1488258"/>
            <a:ext cx="1479600" cy="664200"/>
          </a:xfrm>
          <a:prstGeom prst="roundRect">
            <a:avLst>
              <a:gd fmla="val 8500" name="adj"/>
            </a:avLst>
          </a:prstGeom>
          <a:solidFill>
            <a:srgbClr val="E0EBFC"/>
          </a:solidFill>
          <a:ln cap="flat" cmpd="sng" w="12075">
            <a:solidFill>
              <a:srgbClr val="2E77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25" lIns="72450" spcFirstLastPara="1" rIns="72450" wrap="square" tIns="36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7"/>
              <a:buFont typeface="Arial"/>
              <a:buNone/>
            </a:pPr>
            <a:r>
              <a:t/>
            </a:r>
            <a:endParaRPr b="0" i="0" sz="142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9" name="Google Shape;1229;p95"/>
          <p:cNvSpPr txBox="1"/>
          <p:nvPr/>
        </p:nvSpPr>
        <p:spPr>
          <a:xfrm>
            <a:off x="710835" y="1530531"/>
            <a:ext cx="1383000" cy="2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78"/>
              <a:buFont typeface="Arial"/>
              <a:buNone/>
            </a:pPr>
            <a:r>
              <a:rPr b="1" i="0" lang="ko-KR" sz="1378" u="none" cap="none" strike="noStrike">
                <a:solidFill>
                  <a:srgbClr val="205298"/>
                </a:solidFill>
                <a:latin typeface="Arial"/>
                <a:ea typeface="Arial"/>
                <a:cs typeface="Arial"/>
                <a:sym typeface="Arial"/>
              </a:rPr>
              <a:t>Phase 1</a:t>
            </a:r>
            <a:endParaRPr b="0" i="0" sz="111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0" name="Google Shape;1230;p95"/>
          <p:cNvSpPr txBox="1"/>
          <p:nvPr/>
        </p:nvSpPr>
        <p:spPr>
          <a:xfrm>
            <a:off x="710835" y="1793828"/>
            <a:ext cx="1383000" cy="2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1"/>
              <a:buFont typeface="Arial"/>
              <a:buNone/>
            </a:pPr>
            <a:r>
              <a:rPr b="0" i="0" lang="ko-KR" sz="951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크롭·흔들림 보정</a:t>
            </a:r>
            <a:endParaRPr b="0" i="0" sz="111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31" name="Google Shape;1231;p95"/>
          <p:cNvCxnSpPr/>
          <p:nvPr/>
        </p:nvCxnSpPr>
        <p:spPr>
          <a:xfrm>
            <a:off x="2142063" y="1808321"/>
            <a:ext cx="247500" cy="0"/>
          </a:xfrm>
          <a:prstGeom prst="straightConnector1">
            <a:avLst/>
          </a:prstGeom>
          <a:noFill/>
          <a:ln cap="flat" cmpd="sng" w="12075">
            <a:solidFill>
              <a:srgbClr val="606B7A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232" name="Google Shape;1232;p95"/>
          <p:cNvSpPr/>
          <p:nvPr/>
        </p:nvSpPr>
        <p:spPr>
          <a:xfrm>
            <a:off x="2389659" y="1488258"/>
            <a:ext cx="1479600" cy="664200"/>
          </a:xfrm>
          <a:prstGeom prst="roundRect">
            <a:avLst>
              <a:gd fmla="val 8500" name="adj"/>
            </a:avLst>
          </a:prstGeom>
          <a:solidFill>
            <a:srgbClr val="E0EBFC"/>
          </a:solidFill>
          <a:ln cap="flat" cmpd="sng" w="12075">
            <a:solidFill>
              <a:srgbClr val="2E77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25" lIns="72450" spcFirstLastPara="1" rIns="72450" wrap="square" tIns="36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7"/>
              <a:buFont typeface="Arial"/>
              <a:buNone/>
            </a:pPr>
            <a:r>
              <a:t/>
            </a:r>
            <a:endParaRPr b="0" i="0" sz="142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3" name="Google Shape;1233;p95"/>
          <p:cNvSpPr txBox="1"/>
          <p:nvPr/>
        </p:nvSpPr>
        <p:spPr>
          <a:xfrm>
            <a:off x="2437971" y="1530531"/>
            <a:ext cx="1383000" cy="2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78"/>
              <a:buFont typeface="Arial"/>
              <a:buNone/>
            </a:pPr>
            <a:r>
              <a:rPr b="1" i="0" lang="ko-KR" sz="1378" u="none" cap="none" strike="noStrike">
                <a:solidFill>
                  <a:srgbClr val="205298"/>
                </a:solidFill>
                <a:latin typeface="Arial"/>
                <a:ea typeface="Arial"/>
                <a:cs typeface="Arial"/>
                <a:sym typeface="Arial"/>
              </a:rPr>
              <a:t>Phase 2</a:t>
            </a:r>
            <a:endParaRPr b="0" i="0" sz="111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4" name="Google Shape;1234;p95"/>
          <p:cNvSpPr txBox="1"/>
          <p:nvPr/>
        </p:nvSpPr>
        <p:spPr>
          <a:xfrm>
            <a:off x="2437971" y="1793828"/>
            <a:ext cx="1383000" cy="2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1"/>
              <a:buFont typeface="Arial"/>
              <a:buNone/>
            </a:pPr>
            <a:r>
              <a:rPr b="0" i="0" lang="ko-KR" sz="951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Tilting 보정</a:t>
            </a:r>
            <a:endParaRPr b="0" i="0" sz="111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35" name="Google Shape;1235;p95"/>
          <p:cNvCxnSpPr/>
          <p:nvPr/>
        </p:nvCxnSpPr>
        <p:spPr>
          <a:xfrm>
            <a:off x="3869198" y="1808321"/>
            <a:ext cx="247500" cy="0"/>
          </a:xfrm>
          <a:prstGeom prst="straightConnector1">
            <a:avLst/>
          </a:prstGeom>
          <a:noFill/>
          <a:ln cap="flat" cmpd="sng" w="12075">
            <a:solidFill>
              <a:srgbClr val="606B7A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236" name="Google Shape;1236;p95"/>
          <p:cNvSpPr/>
          <p:nvPr/>
        </p:nvSpPr>
        <p:spPr>
          <a:xfrm>
            <a:off x="4116795" y="1488258"/>
            <a:ext cx="1479600" cy="664200"/>
          </a:xfrm>
          <a:prstGeom prst="roundRect">
            <a:avLst>
              <a:gd fmla="val 8500" name="adj"/>
            </a:avLst>
          </a:prstGeom>
          <a:solidFill>
            <a:srgbClr val="E0EBFC"/>
          </a:solidFill>
          <a:ln cap="flat" cmpd="sng" w="12075">
            <a:solidFill>
              <a:srgbClr val="2E77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25" lIns="72450" spcFirstLastPara="1" rIns="72450" wrap="square" tIns="36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7"/>
              <a:buFont typeface="Arial"/>
              <a:buNone/>
            </a:pPr>
            <a:r>
              <a:t/>
            </a:r>
            <a:endParaRPr b="0" i="0" sz="142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7" name="Google Shape;1237;p95"/>
          <p:cNvSpPr txBox="1"/>
          <p:nvPr/>
        </p:nvSpPr>
        <p:spPr>
          <a:xfrm>
            <a:off x="4165106" y="1530531"/>
            <a:ext cx="1383000" cy="2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78"/>
              <a:buFont typeface="Arial"/>
              <a:buNone/>
            </a:pPr>
            <a:r>
              <a:rPr b="1" i="0" lang="ko-KR" sz="1378" u="none" cap="none" strike="noStrike">
                <a:solidFill>
                  <a:srgbClr val="205298"/>
                </a:solidFill>
                <a:latin typeface="Arial"/>
                <a:ea typeface="Arial"/>
                <a:cs typeface="Arial"/>
                <a:sym typeface="Arial"/>
              </a:rPr>
              <a:t>Phase 3</a:t>
            </a:r>
            <a:endParaRPr b="0" i="0" sz="111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8" name="Google Shape;1238;p95"/>
          <p:cNvSpPr txBox="1"/>
          <p:nvPr/>
        </p:nvSpPr>
        <p:spPr>
          <a:xfrm>
            <a:off x="4165106" y="1793828"/>
            <a:ext cx="1383000" cy="2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1"/>
              <a:buFont typeface="Arial"/>
              <a:buNone/>
            </a:pPr>
            <a:r>
              <a:rPr b="0" i="0" lang="ko-KR" sz="951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비디오↔압력</a:t>
            </a:r>
            <a:endParaRPr b="0" i="0" sz="111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39" name="Google Shape;1239;p95"/>
          <p:cNvCxnSpPr/>
          <p:nvPr/>
        </p:nvCxnSpPr>
        <p:spPr>
          <a:xfrm>
            <a:off x="5596334" y="1808321"/>
            <a:ext cx="241500" cy="0"/>
          </a:xfrm>
          <a:prstGeom prst="straightConnector1">
            <a:avLst/>
          </a:prstGeom>
          <a:noFill/>
          <a:ln cap="flat" cmpd="sng" w="12075">
            <a:solidFill>
              <a:srgbClr val="606B7A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240" name="Google Shape;1240;p95"/>
          <p:cNvSpPr/>
          <p:nvPr/>
        </p:nvSpPr>
        <p:spPr>
          <a:xfrm>
            <a:off x="5837891" y="1488258"/>
            <a:ext cx="1479600" cy="664200"/>
          </a:xfrm>
          <a:prstGeom prst="roundRect">
            <a:avLst>
              <a:gd fmla="val 8500" name="adj"/>
            </a:avLst>
          </a:prstGeom>
          <a:solidFill>
            <a:srgbClr val="E0EBFC"/>
          </a:solidFill>
          <a:ln cap="flat" cmpd="sng" w="12075">
            <a:solidFill>
              <a:srgbClr val="2E77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25" lIns="72450" spcFirstLastPara="1" rIns="72450" wrap="square" tIns="36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7"/>
              <a:buFont typeface="Arial"/>
              <a:buNone/>
            </a:pPr>
            <a:r>
              <a:t/>
            </a:r>
            <a:endParaRPr b="0" i="0" sz="142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1" name="Google Shape;1241;p95"/>
          <p:cNvSpPr txBox="1"/>
          <p:nvPr/>
        </p:nvSpPr>
        <p:spPr>
          <a:xfrm>
            <a:off x="5886202" y="1530531"/>
            <a:ext cx="1383000" cy="2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78"/>
              <a:buFont typeface="Arial"/>
              <a:buNone/>
            </a:pPr>
            <a:r>
              <a:rPr b="1" i="0" lang="ko-KR" sz="1378" u="none" cap="none" strike="noStrike">
                <a:solidFill>
                  <a:srgbClr val="205298"/>
                </a:solidFill>
                <a:latin typeface="Arial"/>
                <a:ea typeface="Arial"/>
                <a:cs typeface="Arial"/>
                <a:sym typeface="Arial"/>
              </a:rPr>
              <a:t>Phase 4</a:t>
            </a:r>
            <a:endParaRPr b="0" i="0" sz="111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2" name="Google Shape;1242;p95"/>
          <p:cNvSpPr txBox="1"/>
          <p:nvPr/>
        </p:nvSpPr>
        <p:spPr>
          <a:xfrm>
            <a:off x="5886202" y="1793828"/>
            <a:ext cx="1383000" cy="2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1"/>
              <a:buFont typeface="Arial"/>
              <a:buNone/>
            </a:pPr>
            <a:r>
              <a:rPr b="0" i="0" lang="ko-KR" sz="951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IPU·역추론</a:t>
            </a:r>
            <a:endParaRPr b="0" i="0" sz="111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3" name="Google Shape;1243;p95"/>
          <p:cNvSpPr/>
          <p:nvPr/>
        </p:nvSpPr>
        <p:spPr>
          <a:xfrm>
            <a:off x="662524" y="2339747"/>
            <a:ext cx="1479600" cy="664200"/>
          </a:xfrm>
          <a:prstGeom prst="roundRect">
            <a:avLst>
              <a:gd fmla="val 8500" name="adj"/>
            </a:avLst>
          </a:prstGeom>
          <a:solidFill>
            <a:srgbClr val="FFFFFF"/>
          </a:solidFill>
          <a:ln cap="flat" cmpd="sng" w="1207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25" lIns="72450" spcFirstLastPara="1" rIns="72450" wrap="square" tIns="36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7"/>
              <a:buFont typeface="Arial"/>
              <a:buNone/>
            </a:pPr>
            <a:r>
              <a:t/>
            </a:r>
            <a:endParaRPr b="0" i="0" sz="142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4" name="Google Shape;1244;p95"/>
          <p:cNvSpPr txBox="1"/>
          <p:nvPr/>
        </p:nvSpPr>
        <p:spPr>
          <a:xfrm>
            <a:off x="710835" y="2382019"/>
            <a:ext cx="1383000" cy="2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84"/>
              <a:buFont typeface="Arial"/>
              <a:buNone/>
            </a:pPr>
            <a:r>
              <a:rPr b="1" i="0" lang="ko-KR" sz="1284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0.52 → 0.031 px</a:t>
            </a:r>
            <a:endParaRPr b="0" i="0" sz="111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5" name="Google Shape;1245;p95"/>
          <p:cNvSpPr txBox="1"/>
          <p:nvPr/>
        </p:nvSpPr>
        <p:spPr>
          <a:xfrm>
            <a:off x="710835" y="2645316"/>
            <a:ext cx="1383000" cy="2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8"/>
              <a:buFont typeface="Arial"/>
              <a:buNone/>
            </a:pPr>
            <a:r>
              <a:rPr b="0" i="0" lang="ko-KR" sz="808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흔들림 (중앙값) 보정 전 → 후</a:t>
            </a:r>
            <a:endParaRPr b="0" i="0" sz="111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6" name="Google Shape;1246;p95"/>
          <p:cNvSpPr/>
          <p:nvPr/>
        </p:nvSpPr>
        <p:spPr>
          <a:xfrm>
            <a:off x="4116795" y="2339747"/>
            <a:ext cx="1479600" cy="664200"/>
          </a:xfrm>
          <a:prstGeom prst="roundRect">
            <a:avLst>
              <a:gd fmla="val 8500" name="adj"/>
            </a:avLst>
          </a:prstGeom>
          <a:solidFill>
            <a:srgbClr val="FFFFFF"/>
          </a:solidFill>
          <a:ln cap="flat" cmpd="sng" w="1207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25" lIns="72450" spcFirstLastPara="1" rIns="72450" wrap="square" tIns="36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7"/>
              <a:buFont typeface="Arial"/>
              <a:buNone/>
            </a:pPr>
            <a:r>
              <a:t/>
            </a:r>
            <a:endParaRPr b="0" i="0" sz="142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7" name="Google Shape;1247;p95"/>
          <p:cNvSpPr txBox="1"/>
          <p:nvPr/>
        </p:nvSpPr>
        <p:spPr>
          <a:xfrm>
            <a:off x="4165106" y="2382019"/>
            <a:ext cx="1383000" cy="2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84"/>
              <a:buFont typeface="Arial"/>
              <a:buNone/>
            </a:pPr>
            <a:r>
              <a:rPr b="1" i="0" lang="ko-KR" sz="1284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R² (0.80)</a:t>
            </a:r>
            <a:endParaRPr b="0" i="0" sz="111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8" name="Google Shape;1248;p95"/>
          <p:cNvSpPr txBox="1"/>
          <p:nvPr/>
        </p:nvSpPr>
        <p:spPr>
          <a:xfrm>
            <a:off x="4165106" y="2645316"/>
            <a:ext cx="1383000" cy="2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8"/>
              <a:buFont typeface="Arial"/>
              <a:buNone/>
            </a:pPr>
            <a:r>
              <a:rPr b="0" i="0" lang="ko-KR" sz="808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압력 예측 · 생성 SSIM (0.60)</a:t>
            </a:r>
            <a:endParaRPr b="0" i="0" sz="111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9" name="Google Shape;1249;p95"/>
          <p:cNvSpPr/>
          <p:nvPr/>
        </p:nvSpPr>
        <p:spPr>
          <a:xfrm>
            <a:off x="5837891" y="2339747"/>
            <a:ext cx="1479600" cy="664200"/>
          </a:xfrm>
          <a:prstGeom prst="roundRect">
            <a:avLst>
              <a:gd fmla="val 8500" name="adj"/>
            </a:avLst>
          </a:prstGeom>
          <a:solidFill>
            <a:srgbClr val="FFFFFF"/>
          </a:solidFill>
          <a:ln cap="flat" cmpd="sng" w="1207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25" lIns="72450" spcFirstLastPara="1" rIns="72450" wrap="square" tIns="36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7"/>
              <a:buFont typeface="Arial"/>
              <a:buNone/>
            </a:pPr>
            <a:r>
              <a:t/>
            </a:r>
            <a:endParaRPr b="0" i="0" sz="142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0" name="Google Shape;1250;p95"/>
          <p:cNvSpPr txBox="1"/>
          <p:nvPr/>
        </p:nvSpPr>
        <p:spPr>
          <a:xfrm>
            <a:off x="5886202" y="2382019"/>
            <a:ext cx="1383000" cy="2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84"/>
              <a:buFont typeface="Arial"/>
              <a:buNone/>
            </a:pPr>
            <a:r>
              <a:rPr b="1" i="0" lang="ko-KR" sz="1284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R² (0.81)</a:t>
            </a:r>
            <a:endParaRPr b="0" i="0" sz="111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1" name="Google Shape;1251;p95"/>
          <p:cNvSpPr txBox="1"/>
          <p:nvPr/>
        </p:nvSpPr>
        <p:spPr>
          <a:xfrm>
            <a:off x="5886202" y="2645316"/>
            <a:ext cx="1383000" cy="2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6"/>
              <a:buFont typeface="Arial"/>
              <a:buNone/>
            </a:pPr>
            <a:r>
              <a:rPr b="0" i="0" lang="ko-KR" sz="856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IPU 형상 예측</a:t>
            </a:r>
            <a:endParaRPr b="0" i="0" sz="111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2" name="Google Shape;1252;p95"/>
          <p:cNvSpPr txBox="1"/>
          <p:nvPr/>
        </p:nvSpPr>
        <p:spPr>
          <a:xfrm>
            <a:off x="668563" y="3227469"/>
            <a:ext cx="6582300" cy="35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6"/>
              <a:buFont typeface="Arial"/>
              <a:buNone/>
            </a:pPr>
            <a:r>
              <a:rPr b="0" i="0" lang="ko-KR" sz="856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위 칸 = 페이즈별 모델 </a:t>
            </a:r>
            <a:endParaRPr b="0" i="0" sz="856" u="none" cap="none" strike="noStrike">
              <a:solidFill>
                <a:srgbClr val="606B7A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6"/>
              <a:buFont typeface="Arial"/>
              <a:buNone/>
            </a:pPr>
            <a:r>
              <a:rPr b="0" i="0" lang="ko-KR" sz="856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아래 칸 = </a:t>
            </a:r>
            <a:r>
              <a:rPr lang="ko-KR" sz="856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Leave-one-out 방법</a:t>
            </a:r>
            <a:r>
              <a:rPr b="0" i="0" lang="ko-KR" sz="856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 실험에서의 대표 점수</a:t>
            </a:r>
            <a:endParaRPr b="0" i="0" sz="111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3" name="Google Shape;1253;p95"/>
          <p:cNvSpPr txBox="1"/>
          <p:nvPr/>
        </p:nvSpPr>
        <p:spPr>
          <a:xfrm>
            <a:off x="7861556" y="847730"/>
            <a:ext cx="33819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89"/>
              <a:buFont typeface="Arial"/>
              <a:buNone/>
            </a:pPr>
            <a:r>
              <a:rPr b="1" i="0" lang="ko-KR" sz="1189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정량지표</a:t>
            </a:r>
            <a:endParaRPr b="0" i="0" sz="111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4" name="Google Shape;1254;p95"/>
          <p:cNvSpPr/>
          <p:nvPr/>
        </p:nvSpPr>
        <p:spPr>
          <a:xfrm>
            <a:off x="7873012" y="1113443"/>
            <a:ext cx="2210100" cy="362400"/>
          </a:xfrm>
          <a:prstGeom prst="roundRect">
            <a:avLst>
              <a:gd fmla="val 8500" name="adj"/>
            </a:avLst>
          </a:prstGeom>
          <a:solidFill>
            <a:srgbClr val="242930"/>
          </a:solidFill>
          <a:ln cap="flat" cmpd="sng" w="9525">
            <a:solidFill>
              <a:srgbClr val="2429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25" lIns="72450" spcFirstLastPara="1" rIns="72450" wrap="square" tIns="36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7"/>
              <a:buFont typeface="Arial"/>
              <a:buNone/>
            </a:pPr>
            <a:r>
              <a:t/>
            </a:r>
            <a:endParaRPr b="0" i="0" sz="142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5" name="Google Shape;1255;p95"/>
          <p:cNvSpPr txBox="1"/>
          <p:nvPr/>
        </p:nvSpPr>
        <p:spPr>
          <a:xfrm>
            <a:off x="7945479" y="1161755"/>
            <a:ext cx="2077500" cy="26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1"/>
              <a:buFont typeface="Arial"/>
              <a:buNone/>
            </a:pPr>
            <a:r>
              <a:rPr b="1" i="0" lang="ko-KR" sz="95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페이즈</a:t>
            </a:r>
            <a:endParaRPr b="0" i="0" sz="111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6" name="Google Shape;1256;p95"/>
          <p:cNvSpPr/>
          <p:nvPr/>
        </p:nvSpPr>
        <p:spPr>
          <a:xfrm>
            <a:off x="10095350" y="1113442"/>
            <a:ext cx="767700" cy="362400"/>
          </a:xfrm>
          <a:prstGeom prst="roundRect">
            <a:avLst>
              <a:gd fmla="val 8500" name="adj"/>
            </a:avLst>
          </a:prstGeom>
          <a:solidFill>
            <a:srgbClr val="242930"/>
          </a:solidFill>
          <a:ln cap="flat" cmpd="sng" w="9525">
            <a:solidFill>
              <a:srgbClr val="2429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25" lIns="72450" spcFirstLastPara="1" rIns="72450" wrap="square" tIns="36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7"/>
              <a:buFont typeface="Arial"/>
              <a:buNone/>
            </a:pPr>
            <a:r>
              <a:t/>
            </a:r>
            <a:endParaRPr b="0" i="0" sz="142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7" name="Google Shape;1257;p95"/>
          <p:cNvSpPr txBox="1"/>
          <p:nvPr/>
        </p:nvSpPr>
        <p:spPr>
          <a:xfrm>
            <a:off x="10150346" y="1161767"/>
            <a:ext cx="662400" cy="26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1"/>
              <a:buFont typeface="Arial"/>
              <a:buNone/>
            </a:pPr>
            <a:r>
              <a:rPr b="1" i="0" lang="ko-KR" sz="951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값</a:t>
            </a:r>
            <a:endParaRPr b="0" i="0" sz="111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8" name="Google Shape;1258;p95"/>
          <p:cNvSpPr/>
          <p:nvPr/>
        </p:nvSpPr>
        <p:spPr>
          <a:xfrm>
            <a:off x="7873012" y="1499935"/>
            <a:ext cx="2204100" cy="350100"/>
          </a:xfrm>
          <a:prstGeom prst="roundRect">
            <a:avLst>
              <a:gd fmla="val 8500" name="adj"/>
            </a:avLst>
          </a:prstGeom>
          <a:noFill/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25" lIns="72450" spcFirstLastPara="1" rIns="72450" wrap="square" tIns="36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7"/>
              <a:buFont typeface="Arial"/>
              <a:buNone/>
            </a:pPr>
            <a:r>
              <a:t/>
            </a:r>
            <a:endParaRPr b="0" i="0" sz="142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9" name="Google Shape;1259;p95"/>
          <p:cNvSpPr txBox="1"/>
          <p:nvPr/>
        </p:nvSpPr>
        <p:spPr>
          <a:xfrm>
            <a:off x="7945479" y="1536168"/>
            <a:ext cx="2077500" cy="27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9"/>
              <a:buFont typeface="Arial"/>
              <a:buNone/>
            </a:pPr>
            <a:r>
              <a:rPr b="1" i="0" lang="ko-KR" sz="999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1.1 흔들림 보정 (전 → 후)</a:t>
            </a:r>
            <a:endParaRPr b="0" i="0" sz="111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0" name="Google Shape;1260;p95"/>
          <p:cNvSpPr/>
          <p:nvPr/>
        </p:nvSpPr>
        <p:spPr>
          <a:xfrm>
            <a:off x="10095350" y="1499933"/>
            <a:ext cx="763800" cy="350100"/>
          </a:xfrm>
          <a:prstGeom prst="roundRect">
            <a:avLst>
              <a:gd fmla="val 8500" name="adj"/>
            </a:avLst>
          </a:prstGeom>
          <a:noFill/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25" lIns="72450" spcFirstLastPara="1" rIns="72450" wrap="square" tIns="36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7"/>
              <a:buFont typeface="Arial"/>
              <a:buNone/>
            </a:pPr>
            <a:r>
              <a:t/>
            </a:r>
            <a:endParaRPr b="0" i="0" sz="142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1" name="Google Shape;1261;p95"/>
          <p:cNvSpPr txBox="1"/>
          <p:nvPr/>
        </p:nvSpPr>
        <p:spPr>
          <a:xfrm>
            <a:off x="10141643" y="1536166"/>
            <a:ext cx="682800" cy="27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9"/>
              <a:buFont typeface="Arial"/>
              <a:buNone/>
            </a:pPr>
            <a:r>
              <a:rPr b="0" i="0" lang="ko-KR" sz="999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0.52 → 0.031 px</a:t>
            </a:r>
            <a:endParaRPr b="0" i="0" sz="111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2" name="Google Shape;1262;p95"/>
          <p:cNvSpPr/>
          <p:nvPr/>
        </p:nvSpPr>
        <p:spPr>
          <a:xfrm>
            <a:off x="7873012" y="2257923"/>
            <a:ext cx="2204100" cy="350100"/>
          </a:xfrm>
          <a:prstGeom prst="roundRect">
            <a:avLst>
              <a:gd fmla="val 8500" name="adj"/>
            </a:avLst>
          </a:prstGeom>
          <a:noFill/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25" lIns="72450" spcFirstLastPara="1" rIns="72450" wrap="square" tIns="36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7"/>
              <a:buFont typeface="Arial"/>
              <a:buNone/>
            </a:pPr>
            <a:r>
              <a:t/>
            </a:r>
            <a:endParaRPr b="0" i="0" sz="142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3" name="Google Shape;1263;p95"/>
          <p:cNvSpPr txBox="1"/>
          <p:nvPr/>
        </p:nvSpPr>
        <p:spPr>
          <a:xfrm>
            <a:off x="7945479" y="2294157"/>
            <a:ext cx="2077500" cy="27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9"/>
              <a:buFont typeface="Arial"/>
              <a:buNone/>
            </a:pPr>
            <a:r>
              <a:rPr b="1" i="0" lang="ko-KR" sz="999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3.1 비디오 기반 압력 예측</a:t>
            </a:r>
            <a:endParaRPr b="0" i="0" sz="111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4" name="Google Shape;1264;p95"/>
          <p:cNvSpPr/>
          <p:nvPr/>
        </p:nvSpPr>
        <p:spPr>
          <a:xfrm>
            <a:off x="10095350" y="2257918"/>
            <a:ext cx="763800" cy="350100"/>
          </a:xfrm>
          <a:prstGeom prst="roundRect">
            <a:avLst>
              <a:gd fmla="val 8500" name="adj"/>
            </a:avLst>
          </a:prstGeom>
          <a:noFill/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25" lIns="72450" spcFirstLastPara="1" rIns="72450" wrap="square" tIns="36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7"/>
              <a:buFont typeface="Arial"/>
              <a:buNone/>
            </a:pPr>
            <a:r>
              <a:t/>
            </a:r>
            <a:endParaRPr b="0" i="0" sz="142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5" name="Google Shape;1265;p95"/>
          <p:cNvSpPr txBox="1"/>
          <p:nvPr/>
        </p:nvSpPr>
        <p:spPr>
          <a:xfrm>
            <a:off x="10150347" y="2294167"/>
            <a:ext cx="682800" cy="27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9"/>
              <a:buFont typeface="Arial"/>
              <a:buNone/>
            </a:pPr>
            <a:r>
              <a:rPr b="0" i="0" lang="ko-KR" sz="999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R² (0.80)</a:t>
            </a:r>
            <a:endParaRPr b="0" i="0" sz="111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6" name="Google Shape;1266;p95"/>
          <p:cNvSpPr/>
          <p:nvPr/>
        </p:nvSpPr>
        <p:spPr>
          <a:xfrm>
            <a:off x="7873012" y="2632336"/>
            <a:ext cx="2204100" cy="350100"/>
          </a:xfrm>
          <a:prstGeom prst="roundRect">
            <a:avLst>
              <a:gd fmla="val 8500" name="adj"/>
            </a:avLst>
          </a:prstGeom>
          <a:noFill/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25" lIns="72450" spcFirstLastPara="1" rIns="72450" wrap="square" tIns="36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7"/>
              <a:buFont typeface="Arial"/>
              <a:buNone/>
            </a:pPr>
            <a:r>
              <a:t/>
            </a:r>
            <a:endParaRPr b="0" i="0" sz="142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7" name="Google Shape;1267;p95"/>
          <p:cNvSpPr txBox="1"/>
          <p:nvPr/>
        </p:nvSpPr>
        <p:spPr>
          <a:xfrm>
            <a:off x="7945479" y="2668570"/>
            <a:ext cx="2077500" cy="27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9"/>
              <a:buFont typeface="Arial"/>
              <a:buNone/>
            </a:pPr>
            <a:r>
              <a:rPr b="1" i="0" lang="ko-KR" sz="999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3.2 압력 기반 비디오 생성 모델</a:t>
            </a:r>
            <a:endParaRPr b="0" i="0" sz="111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8" name="Google Shape;1268;p95"/>
          <p:cNvSpPr/>
          <p:nvPr/>
        </p:nvSpPr>
        <p:spPr>
          <a:xfrm>
            <a:off x="10095350" y="2632330"/>
            <a:ext cx="763800" cy="350100"/>
          </a:xfrm>
          <a:prstGeom prst="roundRect">
            <a:avLst>
              <a:gd fmla="val 8500" name="adj"/>
            </a:avLst>
          </a:prstGeom>
          <a:noFill/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25" lIns="72450" spcFirstLastPara="1" rIns="72450" wrap="square" tIns="36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7"/>
              <a:buFont typeface="Arial"/>
              <a:buNone/>
            </a:pPr>
            <a:r>
              <a:t/>
            </a:r>
            <a:endParaRPr b="0" i="0" sz="142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9" name="Google Shape;1269;p95"/>
          <p:cNvSpPr txBox="1"/>
          <p:nvPr/>
        </p:nvSpPr>
        <p:spPr>
          <a:xfrm>
            <a:off x="10150347" y="2668567"/>
            <a:ext cx="708600" cy="27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9"/>
              <a:buFont typeface="Arial"/>
              <a:buNone/>
            </a:pPr>
            <a:r>
              <a:rPr b="0" i="0" lang="ko-KR" sz="999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SSIM (0.60)</a:t>
            </a:r>
            <a:endParaRPr b="0" i="0" sz="111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0" name="Google Shape;1270;p95"/>
          <p:cNvSpPr/>
          <p:nvPr/>
        </p:nvSpPr>
        <p:spPr>
          <a:xfrm>
            <a:off x="7873012" y="3006750"/>
            <a:ext cx="2204100" cy="350100"/>
          </a:xfrm>
          <a:prstGeom prst="roundRect">
            <a:avLst>
              <a:gd fmla="val 8500" name="adj"/>
            </a:avLst>
          </a:prstGeom>
          <a:noFill/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25" lIns="72450" spcFirstLastPara="1" rIns="72450" wrap="square" tIns="36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7"/>
              <a:buFont typeface="Arial"/>
              <a:buNone/>
            </a:pPr>
            <a:r>
              <a:t/>
            </a:r>
            <a:endParaRPr b="0" i="0" sz="142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1" name="Google Shape;1271;p95"/>
          <p:cNvSpPr txBox="1"/>
          <p:nvPr/>
        </p:nvSpPr>
        <p:spPr>
          <a:xfrm>
            <a:off x="7945479" y="3042983"/>
            <a:ext cx="2077500" cy="27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9"/>
              <a:buFont typeface="Arial"/>
              <a:buNone/>
            </a:pPr>
            <a:r>
              <a:rPr b="1" i="0" lang="ko-KR" sz="999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4.1 IPU 형상 예측</a:t>
            </a:r>
            <a:endParaRPr b="0" i="0" sz="111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2" name="Google Shape;1272;p95"/>
          <p:cNvSpPr/>
          <p:nvPr/>
        </p:nvSpPr>
        <p:spPr>
          <a:xfrm>
            <a:off x="10095350" y="3006742"/>
            <a:ext cx="763800" cy="350100"/>
          </a:xfrm>
          <a:prstGeom prst="roundRect">
            <a:avLst>
              <a:gd fmla="val 8500" name="adj"/>
            </a:avLst>
          </a:prstGeom>
          <a:noFill/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25" lIns="72450" spcFirstLastPara="1" rIns="72450" wrap="square" tIns="36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7"/>
              <a:buFont typeface="Arial"/>
              <a:buNone/>
            </a:pPr>
            <a:r>
              <a:t/>
            </a:r>
            <a:endParaRPr b="0" i="0" sz="142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3" name="Google Shape;1273;p95"/>
          <p:cNvSpPr txBox="1"/>
          <p:nvPr/>
        </p:nvSpPr>
        <p:spPr>
          <a:xfrm>
            <a:off x="10141643" y="3042975"/>
            <a:ext cx="682800" cy="27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9"/>
              <a:buFont typeface="Arial"/>
              <a:buNone/>
            </a:pPr>
            <a:r>
              <a:rPr b="0" i="0" lang="ko-KR" sz="999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R² (0.81)</a:t>
            </a:r>
            <a:endParaRPr b="0" i="0" sz="111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4" name="Google Shape;1274;p95"/>
          <p:cNvSpPr/>
          <p:nvPr/>
        </p:nvSpPr>
        <p:spPr>
          <a:xfrm>
            <a:off x="457200" y="4285974"/>
            <a:ext cx="10930500" cy="1029600"/>
          </a:xfrm>
          <a:prstGeom prst="roundRect">
            <a:avLst>
              <a:gd fmla="val 8500" name="adj"/>
            </a:avLst>
          </a:prstGeom>
          <a:solidFill>
            <a:srgbClr val="F3F5F8"/>
          </a:solidFill>
          <a:ln cap="flat" cmpd="sng" w="957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425" lIns="72850" spcFirstLastPara="1" rIns="72850" wrap="square" tIns="36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35"/>
              <a:buFont typeface="Arial"/>
              <a:buNone/>
            </a:pPr>
            <a:r>
              <a:t/>
            </a:r>
            <a:endParaRPr b="0" i="0" sz="1435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5" name="Google Shape;1275;p95"/>
          <p:cNvSpPr txBox="1"/>
          <p:nvPr/>
        </p:nvSpPr>
        <p:spPr>
          <a:xfrm>
            <a:off x="602938" y="4361845"/>
            <a:ext cx="1639500" cy="19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43"/>
              <a:buFont typeface="Arial"/>
              <a:buNone/>
            </a:pPr>
            <a:r>
              <a:rPr b="1" i="0" lang="ko-KR" sz="1243" u="none" cap="none" strike="noStrike">
                <a:solidFill>
                  <a:srgbClr val="DC690E"/>
                </a:solidFill>
                <a:latin typeface="Arial"/>
                <a:ea typeface="Arial"/>
                <a:cs typeface="Arial"/>
                <a:sym typeface="Arial"/>
              </a:rPr>
              <a:t>설명</a:t>
            </a:r>
            <a:endParaRPr b="0" i="0" sz="111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6" name="Google Shape;1276;p95"/>
          <p:cNvSpPr txBox="1"/>
          <p:nvPr/>
        </p:nvSpPr>
        <p:spPr>
          <a:xfrm>
            <a:off x="615083" y="4605713"/>
            <a:ext cx="10614600" cy="6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5"/>
              <a:buFont typeface="Arial"/>
              <a:buNone/>
            </a:pPr>
            <a:r>
              <a:rPr b="0" i="0" lang="ko-KR" sz="1005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· Phase 1–2: </a:t>
            </a:r>
            <a:r>
              <a:rPr lang="ko-KR" sz="1005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공정 비디오에서</a:t>
            </a:r>
            <a:r>
              <a:rPr b="0" i="0" lang="ko-KR" sz="1005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 공정 픽셀 (R,G,B)</a:t>
            </a:r>
            <a:r>
              <a:rPr lang="ko-KR" sz="1005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 분리 </a:t>
            </a:r>
            <a:r>
              <a:rPr lang="ko-KR" sz="1005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클럽하여 IPU프로파일과 1대1 매칭 가능한 </a:t>
            </a:r>
            <a:r>
              <a:rPr b="0" i="0" lang="ko-KR" sz="1005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 흔들림 · 기울기 없는 비디오를 만든다.</a:t>
            </a:r>
            <a:endParaRPr b="0" i="0" sz="111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5"/>
              <a:buFont typeface="Arial"/>
              <a:buNone/>
            </a:pPr>
            <a:r>
              <a:rPr b="0" i="0" lang="ko-KR" sz="1005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· Phase 3: 비디오만으로 압력 프로파일을 R² 0.80으로 복원하고, 압력으로 비디오를 생성 (SSIM 0.60).</a:t>
            </a:r>
            <a:endParaRPr b="0" i="0" sz="111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5"/>
              <a:buFont typeface="Arial"/>
              <a:buNone/>
            </a:pPr>
            <a:r>
              <a:rPr b="0" i="0" lang="ko-KR" sz="1005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· Phase 4: Graybox 모델로 IPU 형상을 예측 (R² 0.81) → 압력 레시피 역추론.</a:t>
            </a:r>
            <a:endParaRPr b="0" i="0" sz="111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7" name="Google Shape;1277;p95"/>
          <p:cNvSpPr txBox="1"/>
          <p:nvPr/>
        </p:nvSpPr>
        <p:spPr>
          <a:xfrm>
            <a:off x="457200" y="5370000"/>
            <a:ext cx="10870200" cy="43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13"/>
              <a:buFont typeface="Arial"/>
              <a:buNone/>
            </a:pPr>
            <a:r>
              <a:rPr b="0" i="0" lang="ko-KR" sz="713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R²: 예측이 실측과 얼마나 맞는지 (1 = 완벽). 0이면 평균값만 맞춘 수준, 음수면 그보다 나쁨. 모든 R²는 처음 보는 </a:t>
            </a:r>
            <a:r>
              <a:rPr lang="ko-KR" sz="713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데이터 적합성을 위해 Leave-one-out 방법 채택하여 측정하였다.</a:t>
            </a:r>
            <a:endParaRPr b="0" i="0" sz="111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13"/>
              <a:buFont typeface="Arial"/>
              <a:buNone/>
            </a:pPr>
            <a:r>
              <a:rPr b="0" i="0" lang="ko-KR" sz="713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SSIM: 두 이미지가 얼마나 닮았는지 (1 = 똑같음). 밝기·대비·모양을 함께 비교.</a:t>
            </a:r>
            <a:endParaRPr b="0" i="0" sz="111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13"/>
              <a:buFont typeface="Arial"/>
              <a:buNone/>
            </a:pPr>
            <a:r>
              <a:rPr b="0" i="0" lang="ko-KR" sz="713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px: 이미지 화소 1칸. 크롭 크기는 150 × 50 px.</a:t>
            </a:r>
            <a:endParaRPr b="0" i="0" sz="111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8" name="Google Shape;1278;p95"/>
          <p:cNvSpPr/>
          <p:nvPr/>
        </p:nvSpPr>
        <p:spPr>
          <a:xfrm>
            <a:off x="7873012" y="1884973"/>
            <a:ext cx="2204100" cy="350100"/>
          </a:xfrm>
          <a:prstGeom prst="roundRect">
            <a:avLst>
              <a:gd fmla="val 8500" name="adj"/>
            </a:avLst>
          </a:prstGeom>
          <a:noFill/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25" lIns="72450" spcFirstLastPara="1" rIns="72450" wrap="square" tIns="36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7"/>
              <a:buFont typeface="Arial"/>
              <a:buNone/>
            </a:pPr>
            <a:r>
              <a:t/>
            </a:r>
            <a:endParaRPr b="0" i="0" sz="142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9" name="Google Shape;1279;p95"/>
          <p:cNvSpPr txBox="1"/>
          <p:nvPr/>
        </p:nvSpPr>
        <p:spPr>
          <a:xfrm>
            <a:off x="7945479" y="1921207"/>
            <a:ext cx="2077500" cy="27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9"/>
              <a:buFont typeface="Arial"/>
              <a:buNone/>
            </a:pPr>
            <a:r>
              <a:rPr b="1" lang="ko-KR" sz="999">
                <a:solidFill>
                  <a:srgbClr val="242930"/>
                </a:solidFill>
              </a:rPr>
              <a:t>1.2</a:t>
            </a:r>
            <a:r>
              <a:rPr b="1" i="0" lang="ko-KR" sz="999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ko-KR" sz="999">
                <a:solidFill>
                  <a:srgbClr val="242930"/>
                </a:solidFill>
              </a:rPr>
              <a:t>중간 프레임 이미지 생성 모델</a:t>
            </a:r>
            <a:endParaRPr b="1" sz="999">
              <a:solidFill>
                <a:srgbClr val="242930"/>
              </a:solidFill>
            </a:endParaRPr>
          </a:p>
        </p:txBody>
      </p:sp>
      <p:sp>
        <p:nvSpPr>
          <p:cNvPr id="1280" name="Google Shape;1280;p95"/>
          <p:cNvSpPr/>
          <p:nvPr/>
        </p:nvSpPr>
        <p:spPr>
          <a:xfrm>
            <a:off x="10095350" y="1884969"/>
            <a:ext cx="763800" cy="350100"/>
          </a:xfrm>
          <a:prstGeom prst="roundRect">
            <a:avLst>
              <a:gd fmla="val 8500" name="adj"/>
            </a:avLst>
          </a:prstGeom>
          <a:noFill/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25" lIns="72450" spcFirstLastPara="1" rIns="72450" wrap="square" tIns="36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7"/>
              <a:buFont typeface="Arial"/>
              <a:buNone/>
            </a:pPr>
            <a:r>
              <a:t/>
            </a:r>
            <a:endParaRPr b="0" i="0" sz="142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1" name="Google Shape;1281;p95"/>
          <p:cNvSpPr txBox="1"/>
          <p:nvPr/>
        </p:nvSpPr>
        <p:spPr>
          <a:xfrm>
            <a:off x="10141643" y="1921203"/>
            <a:ext cx="682800" cy="27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9"/>
              <a:buFont typeface="Arial"/>
              <a:buNone/>
            </a:pPr>
            <a:r>
              <a:rPr lang="ko-KR" sz="999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SSIM </a:t>
            </a:r>
            <a:r>
              <a:rPr b="0" i="0" lang="ko-KR" sz="999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(0.</a:t>
            </a:r>
            <a:r>
              <a:rPr lang="ko-KR" sz="999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92</a:t>
            </a:r>
            <a:r>
              <a:rPr b="0" i="0" lang="ko-KR" sz="999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)</a:t>
            </a:r>
            <a:endParaRPr b="0" i="0" sz="111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2" name="Google Shape;1282;p95"/>
          <p:cNvSpPr/>
          <p:nvPr/>
        </p:nvSpPr>
        <p:spPr>
          <a:xfrm>
            <a:off x="10882905" y="1113442"/>
            <a:ext cx="726600" cy="362400"/>
          </a:xfrm>
          <a:prstGeom prst="roundRect">
            <a:avLst>
              <a:gd fmla="val 8500" name="adj"/>
            </a:avLst>
          </a:prstGeom>
          <a:solidFill>
            <a:srgbClr val="242930"/>
          </a:solidFill>
          <a:ln cap="flat" cmpd="sng" w="9525">
            <a:solidFill>
              <a:srgbClr val="2429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25" lIns="72450" spcFirstLastPara="1" rIns="72450" wrap="square" tIns="362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51"/>
              <a:buFont typeface="Arial"/>
              <a:buNone/>
            </a:pPr>
            <a:r>
              <a:rPr b="1" lang="ko-KR" sz="951">
                <a:solidFill>
                  <a:schemeClr val="lt1"/>
                </a:solidFill>
              </a:rPr>
              <a:t>kpi</a:t>
            </a:r>
            <a:endParaRPr b="1" i="0" sz="1427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3" name="Google Shape;1283;p95"/>
          <p:cNvSpPr/>
          <p:nvPr/>
        </p:nvSpPr>
        <p:spPr>
          <a:xfrm>
            <a:off x="2389658" y="2334608"/>
            <a:ext cx="1479600" cy="664200"/>
          </a:xfrm>
          <a:prstGeom prst="roundRect">
            <a:avLst>
              <a:gd fmla="val 8500" name="adj"/>
            </a:avLst>
          </a:prstGeom>
          <a:solidFill>
            <a:srgbClr val="FFFFFF"/>
          </a:solidFill>
          <a:ln cap="flat" cmpd="sng" w="1207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25" lIns="72450" spcFirstLastPara="1" rIns="72450" wrap="square" tIns="36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7"/>
              <a:buFont typeface="Arial"/>
              <a:buNone/>
            </a:pPr>
            <a:r>
              <a:t/>
            </a:r>
            <a:endParaRPr b="0" i="0" sz="142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4" name="Google Shape;1284;p95"/>
          <p:cNvSpPr txBox="1"/>
          <p:nvPr/>
        </p:nvSpPr>
        <p:spPr>
          <a:xfrm>
            <a:off x="2437969" y="2378994"/>
            <a:ext cx="1383000" cy="2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84"/>
              <a:buFont typeface="Arial"/>
              <a:buNone/>
            </a:pPr>
            <a:r>
              <a:rPr b="1" lang="ko-KR" sz="1284">
                <a:solidFill>
                  <a:srgbClr val="242930"/>
                </a:solidFill>
              </a:rPr>
              <a:t>기울기</a:t>
            </a:r>
            <a:r>
              <a:rPr b="1" i="0" lang="ko-KR" sz="1284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 (0.</a:t>
            </a:r>
            <a:r>
              <a:rPr b="1" lang="ko-KR" sz="1284">
                <a:solidFill>
                  <a:srgbClr val="242930"/>
                </a:solidFill>
              </a:rPr>
              <a:t>10°</a:t>
            </a:r>
            <a:r>
              <a:rPr b="1" i="0" lang="ko-KR" sz="1284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b="0" i="0" sz="111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5" name="Google Shape;1285;p95"/>
          <p:cNvSpPr txBox="1"/>
          <p:nvPr/>
        </p:nvSpPr>
        <p:spPr>
          <a:xfrm>
            <a:off x="2437969" y="2642291"/>
            <a:ext cx="1383000" cy="2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8"/>
              <a:buFont typeface="Arial"/>
              <a:buNone/>
            </a:pPr>
            <a:r>
              <a:rPr lang="ko-KR" sz="808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도출 픽셀 기반 </a:t>
            </a:r>
            <a:endParaRPr sz="808">
              <a:solidFill>
                <a:srgbClr val="606B7A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8"/>
              <a:buFont typeface="Arial"/>
              <a:buNone/>
            </a:pPr>
            <a:r>
              <a:rPr lang="ko-KR" sz="808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우상 기울기 차이 8.9 °</a:t>
            </a:r>
            <a:endParaRPr sz="1110"/>
          </a:p>
        </p:txBody>
      </p:sp>
      <p:sp>
        <p:nvSpPr>
          <p:cNvPr id="1286" name="Google Shape;1286;p95"/>
          <p:cNvSpPr/>
          <p:nvPr/>
        </p:nvSpPr>
        <p:spPr>
          <a:xfrm>
            <a:off x="10891726" y="1504442"/>
            <a:ext cx="726600" cy="350100"/>
          </a:xfrm>
          <a:prstGeom prst="roundRect">
            <a:avLst>
              <a:gd fmla="val 8500" name="adj"/>
            </a:avLst>
          </a:prstGeom>
          <a:noFill/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25" lIns="72450" spcFirstLastPara="1" rIns="72450" wrap="square" tIns="36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7"/>
              <a:buFont typeface="Arial"/>
              <a:buNone/>
            </a:pPr>
            <a:r>
              <a:t/>
            </a:r>
            <a:endParaRPr b="0" i="0" sz="142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7" name="Google Shape;1287;p95"/>
          <p:cNvSpPr txBox="1"/>
          <p:nvPr/>
        </p:nvSpPr>
        <p:spPr>
          <a:xfrm>
            <a:off x="10935763" y="1540675"/>
            <a:ext cx="649500" cy="27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9"/>
              <a:buFont typeface="Arial"/>
              <a:buNone/>
            </a:pPr>
            <a:r>
              <a:rPr lang="ko-KR" sz="999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-</a:t>
            </a:r>
            <a:endParaRPr b="0" i="0" sz="111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8" name="Google Shape;1288;p95"/>
          <p:cNvSpPr/>
          <p:nvPr/>
        </p:nvSpPr>
        <p:spPr>
          <a:xfrm>
            <a:off x="10891726" y="2262434"/>
            <a:ext cx="726600" cy="350100"/>
          </a:xfrm>
          <a:prstGeom prst="roundRect">
            <a:avLst>
              <a:gd fmla="val 8500" name="adj"/>
            </a:avLst>
          </a:prstGeom>
          <a:noFill/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25" lIns="72450" spcFirstLastPara="1" rIns="72450" wrap="square" tIns="36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7"/>
              <a:buFont typeface="Arial"/>
              <a:buNone/>
            </a:pPr>
            <a:r>
              <a:t/>
            </a:r>
            <a:endParaRPr b="0" i="0" sz="142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9" name="Google Shape;1289;p95"/>
          <p:cNvSpPr txBox="1"/>
          <p:nvPr/>
        </p:nvSpPr>
        <p:spPr>
          <a:xfrm>
            <a:off x="10944043" y="2298683"/>
            <a:ext cx="649500" cy="27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9"/>
              <a:buFont typeface="Arial"/>
              <a:buNone/>
            </a:pPr>
            <a:r>
              <a:rPr b="0" i="0" lang="ko-KR" sz="999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R² (0.80)</a:t>
            </a:r>
            <a:endParaRPr b="0" i="0" sz="111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0" name="Google Shape;1290;p95"/>
          <p:cNvSpPr/>
          <p:nvPr/>
        </p:nvSpPr>
        <p:spPr>
          <a:xfrm>
            <a:off x="10891726" y="2636849"/>
            <a:ext cx="726600" cy="350100"/>
          </a:xfrm>
          <a:prstGeom prst="roundRect">
            <a:avLst>
              <a:gd fmla="val 8500" name="adj"/>
            </a:avLst>
          </a:prstGeom>
          <a:noFill/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25" lIns="72450" spcFirstLastPara="1" rIns="72450" wrap="square" tIns="36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7"/>
              <a:buFont typeface="Arial"/>
              <a:buNone/>
            </a:pPr>
            <a:r>
              <a:t/>
            </a:r>
            <a:endParaRPr b="0" i="0" sz="142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1" name="Google Shape;1291;p95"/>
          <p:cNvSpPr txBox="1"/>
          <p:nvPr/>
        </p:nvSpPr>
        <p:spPr>
          <a:xfrm>
            <a:off x="10944050" y="2673092"/>
            <a:ext cx="649500" cy="27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9"/>
              <a:buFont typeface="Arial"/>
              <a:buNone/>
            </a:pPr>
            <a:r>
              <a:rPr lang="ko-KR" sz="999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-</a:t>
            </a:r>
            <a:endParaRPr b="0" i="0" sz="111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2" name="Google Shape;1292;p95"/>
          <p:cNvSpPr/>
          <p:nvPr/>
        </p:nvSpPr>
        <p:spPr>
          <a:xfrm>
            <a:off x="10891726" y="3011264"/>
            <a:ext cx="726600" cy="350100"/>
          </a:xfrm>
          <a:prstGeom prst="roundRect">
            <a:avLst>
              <a:gd fmla="val 8500" name="adj"/>
            </a:avLst>
          </a:prstGeom>
          <a:noFill/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25" lIns="72450" spcFirstLastPara="1" rIns="72450" wrap="square" tIns="36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7"/>
              <a:buFont typeface="Arial"/>
              <a:buNone/>
            </a:pPr>
            <a:r>
              <a:t/>
            </a:r>
            <a:endParaRPr b="0" i="0" sz="142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3" name="Google Shape;1293;p95"/>
          <p:cNvSpPr txBox="1"/>
          <p:nvPr/>
        </p:nvSpPr>
        <p:spPr>
          <a:xfrm>
            <a:off x="10935763" y="3047498"/>
            <a:ext cx="649500" cy="27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9"/>
              <a:buFont typeface="Arial"/>
              <a:buNone/>
            </a:pPr>
            <a:r>
              <a:rPr b="0" i="0" lang="ko-KR" sz="999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R² (0.8</a:t>
            </a:r>
            <a:r>
              <a:rPr lang="ko-KR" sz="999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0</a:t>
            </a:r>
            <a:r>
              <a:rPr b="0" i="0" lang="ko-KR" sz="999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)</a:t>
            </a:r>
            <a:endParaRPr b="0" i="0" sz="111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4" name="Google Shape;1294;p95"/>
          <p:cNvSpPr/>
          <p:nvPr/>
        </p:nvSpPr>
        <p:spPr>
          <a:xfrm>
            <a:off x="10891726" y="1889482"/>
            <a:ext cx="726600" cy="350100"/>
          </a:xfrm>
          <a:prstGeom prst="roundRect">
            <a:avLst>
              <a:gd fmla="val 8500" name="adj"/>
            </a:avLst>
          </a:prstGeom>
          <a:noFill/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25" lIns="72450" spcFirstLastPara="1" rIns="72450" wrap="square" tIns="36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7"/>
              <a:buFont typeface="Arial"/>
              <a:buNone/>
            </a:pPr>
            <a:r>
              <a:t/>
            </a:r>
            <a:endParaRPr b="0" i="0" sz="142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5" name="Google Shape;1295;p95"/>
          <p:cNvSpPr txBox="1"/>
          <p:nvPr/>
        </p:nvSpPr>
        <p:spPr>
          <a:xfrm>
            <a:off x="10935763" y="1925716"/>
            <a:ext cx="649500" cy="27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9"/>
              <a:buFont typeface="Arial"/>
              <a:buNone/>
            </a:pPr>
            <a:r>
              <a:rPr b="0" i="0" lang="ko-KR" sz="999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R² (0.</a:t>
            </a:r>
            <a:r>
              <a:rPr lang="ko-KR" sz="999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80</a:t>
            </a:r>
            <a:r>
              <a:rPr b="0" i="0" lang="ko-KR" sz="999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)</a:t>
            </a:r>
            <a:endParaRPr b="0" i="0" sz="111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6" name="Google Shape;1296;p95"/>
          <p:cNvSpPr/>
          <p:nvPr/>
        </p:nvSpPr>
        <p:spPr>
          <a:xfrm>
            <a:off x="7873012" y="3385650"/>
            <a:ext cx="2204100" cy="350100"/>
          </a:xfrm>
          <a:prstGeom prst="roundRect">
            <a:avLst>
              <a:gd fmla="val 8500" name="adj"/>
            </a:avLst>
          </a:prstGeom>
          <a:noFill/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25" lIns="72450" spcFirstLastPara="1" rIns="72450" wrap="square" tIns="36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7"/>
              <a:buFont typeface="Arial"/>
              <a:buNone/>
            </a:pPr>
            <a:r>
              <a:t/>
            </a:r>
            <a:endParaRPr b="0" i="0" sz="142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7" name="Google Shape;1297;p95"/>
          <p:cNvSpPr txBox="1"/>
          <p:nvPr/>
        </p:nvSpPr>
        <p:spPr>
          <a:xfrm>
            <a:off x="7945479" y="3421883"/>
            <a:ext cx="2077500" cy="27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9"/>
              <a:buFont typeface="Arial"/>
              <a:buNone/>
            </a:pPr>
            <a:r>
              <a:rPr b="1" lang="ko-KR" sz="999">
                <a:solidFill>
                  <a:srgbClr val="242930"/>
                </a:solidFill>
              </a:rPr>
              <a:t>5. 모델 처리 속도</a:t>
            </a:r>
            <a:endParaRPr b="0" i="0" sz="111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8" name="Google Shape;1298;p95"/>
          <p:cNvSpPr/>
          <p:nvPr/>
        </p:nvSpPr>
        <p:spPr>
          <a:xfrm>
            <a:off x="10095350" y="3383367"/>
            <a:ext cx="763800" cy="350100"/>
          </a:xfrm>
          <a:prstGeom prst="roundRect">
            <a:avLst>
              <a:gd fmla="val 8500" name="adj"/>
            </a:avLst>
          </a:prstGeom>
          <a:noFill/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25" lIns="72450" spcFirstLastPara="1" rIns="72450" wrap="square" tIns="36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7"/>
              <a:buFont typeface="Arial"/>
              <a:buNone/>
            </a:pPr>
            <a:r>
              <a:t/>
            </a:r>
            <a:endParaRPr b="0" i="0" sz="142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9" name="Google Shape;1299;p95"/>
          <p:cNvSpPr txBox="1"/>
          <p:nvPr/>
        </p:nvSpPr>
        <p:spPr>
          <a:xfrm>
            <a:off x="10141643" y="3419600"/>
            <a:ext cx="682800" cy="27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9"/>
              <a:buFont typeface="Arial"/>
              <a:buNone/>
            </a:pPr>
            <a:r>
              <a:rPr lang="ko-KR" sz="999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-</a:t>
            </a:r>
            <a:endParaRPr b="0" i="0" sz="111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0" name="Google Shape;1300;p95"/>
          <p:cNvSpPr/>
          <p:nvPr/>
        </p:nvSpPr>
        <p:spPr>
          <a:xfrm>
            <a:off x="10891726" y="3387889"/>
            <a:ext cx="726600" cy="350100"/>
          </a:xfrm>
          <a:prstGeom prst="roundRect">
            <a:avLst>
              <a:gd fmla="val 8500" name="adj"/>
            </a:avLst>
          </a:prstGeom>
          <a:noFill/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25" lIns="72450" spcFirstLastPara="1" rIns="72450" wrap="square" tIns="36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7"/>
              <a:buFont typeface="Arial"/>
              <a:buNone/>
            </a:pPr>
            <a:r>
              <a:t/>
            </a:r>
            <a:endParaRPr b="0" i="0" sz="142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1" name="Google Shape;1301;p95"/>
          <p:cNvSpPr txBox="1"/>
          <p:nvPr/>
        </p:nvSpPr>
        <p:spPr>
          <a:xfrm>
            <a:off x="10935763" y="3424123"/>
            <a:ext cx="649500" cy="27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9"/>
              <a:buFont typeface="Arial"/>
              <a:buNone/>
            </a:pPr>
            <a:r>
              <a:rPr lang="ko-KR" sz="999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≤1시간</a:t>
            </a:r>
            <a:endParaRPr b="0" i="0" sz="111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2" name="Google Shape;1302;p95"/>
          <p:cNvSpPr/>
          <p:nvPr/>
        </p:nvSpPr>
        <p:spPr>
          <a:xfrm>
            <a:off x="7866351" y="3753459"/>
            <a:ext cx="2204100" cy="350100"/>
          </a:xfrm>
          <a:prstGeom prst="roundRect">
            <a:avLst>
              <a:gd fmla="val 8500" name="adj"/>
            </a:avLst>
          </a:prstGeom>
          <a:noFill/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25" lIns="72450" spcFirstLastPara="1" rIns="72450" wrap="square" tIns="36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7"/>
              <a:buFont typeface="Arial"/>
              <a:buNone/>
            </a:pPr>
            <a:r>
              <a:t/>
            </a:r>
            <a:endParaRPr b="0" i="0" sz="142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3" name="Google Shape;1303;p95"/>
          <p:cNvSpPr txBox="1"/>
          <p:nvPr/>
        </p:nvSpPr>
        <p:spPr>
          <a:xfrm>
            <a:off x="7938818" y="3789692"/>
            <a:ext cx="2077500" cy="27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9"/>
              <a:buFont typeface="Arial"/>
              <a:buNone/>
            </a:pPr>
            <a:r>
              <a:rPr b="1" lang="ko-KR" sz="999">
                <a:solidFill>
                  <a:srgbClr val="242930"/>
                </a:solidFill>
              </a:rPr>
              <a:t>6</a:t>
            </a:r>
            <a:r>
              <a:rPr b="1" lang="ko-KR" sz="999">
                <a:solidFill>
                  <a:srgbClr val="242930"/>
                </a:solidFill>
              </a:rPr>
              <a:t>. </a:t>
            </a:r>
            <a:r>
              <a:rPr b="1" lang="ko-KR" sz="999">
                <a:solidFill>
                  <a:srgbClr val="242930"/>
                </a:solidFill>
              </a:rPr>
              <a:t>세 데이터 finetuning 정확도 향상률</a:t>
            </a:r>
            <a:endParaRPr b="0" i="0" sz="111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4" name="Google Shape;1304;p95"/>
          <p:cNvSpPr/>
          <p:nvPr/>
        </p:nvSpPr>
        <p:spPr>
          <a:xfrm>
            <a:off x="10088689" y="3751176"/>
            <a:ext cx="763800" cy="350100"/>
          </a:xfrm>
          <a:prstGeom prst="roundRect">
            <a:avLst>
              <a:gd fmla="val 8500" name="adj"/>
            </a:avLst>
          </a:prstGeom>
          <a:noFill/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25" lIns="72450" spcFirstLastPara="1" rIns="72450" wrap="square" tIns="36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7"/>
              <a:buFont typeface="Arial"/>
              <a:buNone/>
            </a:pPr>
            <a:r>
              <a:t/>
            </a:r>
            <a:endParaRPr b="0" i="0" sz="142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5" name="Google Shape;1305;p95"/>
          <p:cNvSpPr txBox="1"/>
          <p:nvPr/>
        </p:nvSpPr>
        <p:spPr>
          <a:xfrm>
            <a:off x="10134982" y="3787409"/>
            <a:ext cx="682800" cy="27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9"/>
              <a:buFont typeface="Arial"/>
              <a:buNone/>
            </a:pPr>
            <a:r>
              <a:rPr lang="ko-KR" sz="999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-</a:t>
            </a:r>
            <a:endParaRPr b="0" i="0" sz="111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6" name="Google Shape;1306;p95"/>
          <p:cNvSpPr/>
          <p:nvPr/>
        </p:nvSpPr>
        <p:spPr>
          <a:xfrm>
            <a:off x="10885065" y="3755699"/>
            <a:ext cx="726600" cy="350100"/>
          </a:xfrm>
          <a:prstGeom prst="roundRect">
            <a:avLst>
              <a:gd fmla="val 8500" name="adj"/>
            </a:avLst>
          </a:prstGeom>
          <a:noFill/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25" lIns="72450" spcFirstLastPara="1" rIns="72450" wrap="square" tIns="362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7"/>
              <a:buFont typeface="Arial"/>
              <a:buNone/>
            </a:pPr>
            <a:r>
              <a:t/>
            </a:r>
            <a:endParaRPr b="0" i="0" sz="142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7" name="Google Shape;1307;p95"/>
          <p:cNvSpPr txBox="1"/>
          <p:nvPr/>
        </p:nvSpPr>
        <p:spPr>
          <a:xfrm>
            <a:off x="10929102" y="3791932"/>
            <a:ext cx="649500" cy="27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9"/>
              <a:buFont typeface="Arial"/>
              <a:buNone/>
            </a:pPr>
            <a:r>
              <a:rPr lang="ko-KR" sz="999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R² ≥1% (≥0.01)</a:t>
            </a:r>
            <a:endParaRPr sz="999">
              <a:solidFill>
                <a:srgbClr val="242930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2" name="Shape 1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3" name="Google Shape;1313;p96"/>
          <p:cNvSpPr txBox="1"/>
          <p:nvPr/>
        </p:nvSpPr>
        <p:spPr>
          <a:xfrm>
            <a:off x="457200" y="505275"/>
            <a:ext cx="10864200" cy="38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9"/>
              <a:buFont typeface="Arial"/>
              <a:buNone/>
            </a:pPr>
            <a:r>
              <a:t/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4" name="Google Shape;1314;p96"/>
          <p:cNvSpPr/>
          <p:nvPr/>
        </p:nvSpPr>
        <p:spPr>
          <a:xfrm>
            <a:off x="457200" y="847722"/>
            <a:ext cx="10864200" cy="657900"/>
          </a:xfrm>
          <a:prstGeom prst="roundRect">
            <a:avLst>
              <a:gd fmla="val 8500" name="adj"/>
            </a:avLst>
          </a:prstGeom>
          <a:solidFill>
            <a:srgbClr val="F3F5F8"/>
          </a:solidFill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00" lIns="72425" spcFirstLastPara="1" rIns="72425" wrap="square" tIns="36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5" name="Google Shape;1315;p96"/>
          <p:cNvSpPr txBox="1"/>
          <p:nvPr/>
        </p:nvSpPr>
        <p:spPr>
          <a:xfrm>
            <a:off x="589983" y="950327"/>
            <a:ext cx="1056300" cy="19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6"/>
              <a:buFont typeface="Arial"/>
              <a:buNone/>
            </a:pPr>
            <a:r>
              <a:rPr b="1" i="0" lang="ko-KR" sz="1046" u="none" cap="none" strike="noStrike">
                <a:solidFill>
                  <a:srgbClr val="3E7CD1"/>
                </a:solidFill>
                <a:latin typeface="Arial"/>
                <a:ea typeface="Arial"/>
                <a:cs typeface="Arial"/>
                <a:sym typeface="Arial"/>
              </a:rPr>
              <a:t>목적 (Purpose)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6" name="Google Shape;1316;p96"/>
          <p:cNvSpPr txBox="1"/>
          <p:nvPr/>
        </p:nvSpPr>
        <p:spPr>
          <a:xfrm>
            <a:off x="1700536" y="956363"/>
            <a:ext cx="9475800" cy="20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7"/>
              <a:buFont typeface="Arial"/>
              <a:buNone/>
            </a:pPr>
            <a:r>
              <a:rPr b="1" i="0" lang="ko-KR" sz="998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각 공정 픽셀의 솔벤트 광학적 변화를 그 픽셀의 실측 IPU 프로파일과 1:1로 매칭할 수 있도록, </a:t>
            </a:r>
            <a:r>
              <a:rPr b="1" lang="ko-KR" sz="998">
                <a:solidFill>
                  <a:srgbClr val="242930"/>
                </a:solidFill>
              </a:rPr>
              <a:t>공정 </a:t>
            </a:r>
            <a:r>
              <a:rPr b="1" i="0" lang="ko-KR" sz="998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픽셀별로 흔들림 없는 비디오를 확보.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7" name="Google Shape;1317;p96"/>
          <p:cNvSpPr txBox="1"/>
          <p:nvPr/>
        </p:nvSpPr>
        <p:spPr>
          <a:xfrm>
            <a:off x="589983" y="1215894"/>
            <a:ext cx="1056300" cy="1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6"/>
              <a:buFont typeface="Arial"/>
              <a:buNone/>
            </a:pPr>
            <a:r>
              <a:rPr b="1" i="0" lang="ko-KR" sz="1046" u="none" cap="none" strike="noStrike">
                <a:solidFill>
                  <a:srgbClr val="DC690E"/>
                </a:solidFill>
                <a:latin typeface="Arial"/>
                <a:ea typeface="Arial"/>
                <a:cs typeface="Arial"/>
                <a:sym typeface="Arial"/>
              </a:rPr>
              <a:t>목표 (Objective)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8" name="Google Shape;1318;p96"/>
          <p:cNvSpPr txBox="1"/>
          <p:nvPr/>
        </p:nvSpPr>
        <p:spPr>
          <a:xfrm>
            <a:off x="1700536" y="1185716"/>
            <a:ext cx="94758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0" lang="ko-KR" sz="950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공정 픽셀 (R,G,B)을 식별 · 크롭해 앞 뒤 픽셀로 튀는 크롭을 없애고, 흔들림 정합성 체크를 통과하지 못한 프레임은 AI 중간 프레임으로 채운다.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9" name="Google Shape;1319;p96"/>
          <p:cNvSpPr/>
          <p:nvPr/>
        </p:nvSpPr>
        <p:spPr>
          <a:xfrm>
            <a:off x="457200" y="1632351"/>
            <a:ext cx="5776200" cy="2384100"/>
          </a:xfrm>
          <a:prstGeom prst="roundRect">
            <a:avLst>
              <a:gd fmla="val 8500" name="adj"/>
            </a:avLst>
          </a:prstGeom>
          <a:noFill/>
          <a:ln cap="flat" cmpd="sng" w="14475">
            <a:solidFill>
              <a:srgbClr val="606B7A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36200" lIns="72425" spcFirstLastPara="1" rIns="72425" wrap="square" tIns="36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0" name="Google Shape;1320;p96"/>
          <p:cNvSpPr txBox="1"/>
          <p:nvPr/>
        </p:nvSpPr>
        <p:spPr>
          <a:xfrm>
            <a:off x="589983" y="1680636"/>
            <a:ext cx="55104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88"/>
              <a:buFont typeface="Arial"/>
              <a:buNone/>
            </a:pPr>
            <a:r>
              <a:rPr b="1" i="0" lang="ko-KR" sz="1188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흐름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1" name="Google Shape;1321;p96"/>
          <p:cNvSpPr/>
          <p:nvPr/>
        </p:nvSpPr>
        <p:spPr>
          <a:xfrm>
            <a:off x="885728" y="2151414"/>
            <a:ext cx="784620" cy="525096"/>
          </a:xfrm>
          <a:prstGeom prst="flowChartDocument">
            <a:avLst/>
          </a:prstGeom>
          <a:solidFill>
            <a:srgbClr val="FFFFFF"/>
          </a:solidFill>
          <a:ln cap="flat" cmpd="sng" w="9525">
            <a:solidFill>
              <a:srgbClr val="78839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00" lIns="72425" spcFirstLastPara="1" rIns="72425" wrap="square" tIns="36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2" name="Google Shape;1322;p96"/>
          <p:cNvSpPr txBox="1"/>
          <p:nvPr/>
        </p:nvSpPr>
        <p:spPr>
          <a:xfrm>
            <a:off x="915906" y="2151414"/>
            <a:ext cx="724200" cy="44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3" name="Google Shape;1323;p96"/>
          <p:cNvSpPr/>
          <p:nvPr/>
        </p:nvSpPr>
        <p:spPr>
          <a:xfrm>
            <a:off x="843479" y="2187627"/>
            <a:ext cx="784620" cy="525096"/>
          </a:xfrm>
          <a:prstGeom prst="flowChartDocument">
            <a:avLst/>
          </a:prstGeom>
          <a:solidFill>
            <a:srgbClr val="FFFFFF"/>
          </a:solidFill>
          <a:ln cap="flat" cmpd="sng" w="9525">
            <a:solidFill>
              <a:srgbClr val="78839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00" lIns="72425" spcFirstLastPara="1" rIns="72425" wrap="square" tIns="36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4" name="Google Shape;1324;p96"/>
          <p:cNvSpPr txBox="1"/>
          <p:nvPr/>
        </p:nvSpPr>
        <p:spPr>
          <a:xfrm>
            <a:off x="873657" y="2187627"/>
            <a:ext cx="724200" cy="44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5" name="Google Shape;1325;p96"/>
          <p:cNvSpPr/>
          <p:nvPr/>
        </p:nvSpPr>
        <p:spPr>
          <a:xfrm>
            <a:off x="801230" y="2231522"/>
            <a:ext cx="784620" cy="525096"/>
          </a:xfrm>
          <a:prstGeom prst="flowChartDocument">
            <a:avLst/>
          </a:prstGeom>
          <a:solidFill>
            <a:srgbClr val="FFFFFF"/>
          </a:solidFill>
          <a:ln cap="flat" cmpd="sng" w="9525">
            <a:solidFill>
              <a:srgbClr val="78839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00" lIns="72425" spcFirstLastPara="1" rIns="72425" wrap="square" tIns="36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6" name="Google Shape;1326;p96"/>
          <p:cNvSpPr txBox="1"/>
          <p:nvPr/>
        </p:nvSpPr>
        <p:spPr>
          <a:xfrm>
            <a:off x="831408" y="2231522"/>
            <a:ext cx="724200" cy="44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lang="ko-KR" sz="950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공정 이미지</a:t>
            </a:r>
            <a:endParaRPr sz="1109"/>
          </a:p>
        </p:txBody>
      </p:sp>
      <p:cxnSp>
        <p:nvCxnSpPr>
          <p:cNvPr id="1327" name="Google Shape;1327;p96"/>
          <p:cNvCxnSpPr>
            <a:stCxn id="1325" idx="3"/>
            <a:endCxn id="1328" idx="1"/>
          </p:cNvCxnSpPr>
          <p:nvPr/>
        </p:nvCxnSpPr>
        <p:spPr>
          <a:xfrm>
            <a:off x="1585850" y="2494070"/>
            <a:ext cx="365400" cy="1500"/>
          </a:xfrm>
          <a:prstGeom prst="straightConnector1">
            <a:avLst/>
          </a:prstGeom>
          <a:noFill/>
          <a:ln cap="flat" cmpd="sng" w="12050">
            <a:solidFill>
              <a:srgbClr val="606B7A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328" name="Google Shape;1328;p96"/>
          <p:cNvSpPr/>
          <p:nvPr/>
        </p:nvSpPr>
        <p:spPr>
          <a:xfrm>
            <a:off x="1951134" y="2233163"/>
            <a:ext cx="959700" cy="525000"/>
          </a:xfrm>
          <a:prstGeom prst="roundRect">
            <a:avLst>
              <a:gd fmla="val 8500" name="adj"/>
            </a:avLst>
          </a:prstGeom>
          <a:solidFill>
            <a:srgbClr val="E0EBFC"/>
          </a:solidFill>
          <a:ln cap="flat" cmpd="sng" w="12050">
            <a:solidFill>
              <a:srgbClr val="2E77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00" lIns="72425" spcFirstLastPara="1" rIns="72425" wrap="square" tIns="36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9" name="Google Shape;1329;p96"/>
          <p:cNvSpPr txBox="1"/>
          <p:nvPr/>
        </p:nvSpPr>
        <p:spPr>
          <a:xfrm>
            <a:off x="1999544" y="2277950"/>
            <a:ext cx="863100" cy="23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1" i="0" lang="ko-KR" sz="950" u="none" cap="none" strike="noStrike">
                <a:solidFill>
                  <a:srgbClr val="205298"/>
                </a:solidFill>
                <a:latin typeface="Arial"/>
                <a:ea typeface="Arial"/>
                <a:cs typeface="Arial"/>
                <a:sym typeface="Arial"/>
              </a:rPr>
              <a:t>공정 픽셀 식별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0" name="Google Shape;1330;p96"/>
          <p:cNvSpPr txBox="1"/>
          <p:nvPr/>
        </p:nvSpPr>
        <p:spPr>
          <a:xfrm>
            <a:off x="1999544" y="2477245"/>
            <a:ext cx="863100" cy="23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7"/>
              <a:buFont typeface="Arial"/>
              <a:buNone/>
            </a:pPr>
            <a:r>
              <a:rPr b="0" i="0" lang="ko-KR" sz="807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(R,G,B) 박스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31" name="Google Shape;1331;p96"/>
          <p:cNvCxnSpPr>
            <a:stCxn id="1328" idx="3"/>
            <a:endCxn id="1332" idx="1"/>
          </p:cNvCxnSpPr>
          <p:nvPr/>
        </p:nvCxnSpPr>
        <p:spPr>
          <a:xfrm>
            <a:off x="2910834" y="2495663"/>
            <a:ext cx="365700" cy="3000"/>
          </a:xfrm>
          <a:prstGeom prst="straightConnector1">
            <a:avLst/>
          </a:prstGeom>
          <a:noFill/>
          <a:ln cap="flat" cmpd="sng" w="12050">
            <a:solidFill>
              <a:srgbClr val="606B7A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332" name="Google Shape;1332;p96"/>
          <p:cNvSpPr/>
          <p:nvPr/>
        </p:nvSpPr>
        <p:spPr>
          <a:xfrm>
            <a:off x="3276607" y="2236183"/>
            <a:ext cx="845100" cy="525000"/>
          </a:xfrm>
          <a:prstGeom prst="roundRect">
            <a:avLst>
              <a:gd fmla="val 8500" name="adj"/>
            </a:avLst>
          </a:prstGeom>
          <a:solidFill>
            <a:srgbClr val="ECEEF1"/>
          </a:solidFill>
          <a:ln cap="flat" cmpd="sng" w="12050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00" lIns="72425" spcFirstLastPara="1" rIns="72425" wrap="square" tIns="36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3" name="Google Shape;1333;p96"/>
          <p:cNvSpPr txBox="1"/>
          <p:nvPr/>
        </p:nvSpPr>
        <p:spPr>
          <a:xfrm>
            <a:off x="3324892" y="2278433"/>
            <a:ext cx="748500" cy="23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7"/>
              <a:buFont typeface="Arial"/>
              <a:buNone/>
            </a:pPr>
            <a:r>
              <a:rPr b="1" i="0" lang="ko-KR" sz="998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R/G/B 크롭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4" name="Google Shape;1334;p96"/>
          <p:cNvSpPr txBox="1"/>
          <p:nvPr/>
        </p:nvSpPr>
        <p:spPr>
          <a:xfrm>
            <a:off x="3324892" y="2477728"/>
            <a:ext cx="748500" cy="23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7"/>
              <a:buFont typeface="Arial"/>
              <a:buNone/>
            </a:pPr>
            <a:r>
              <a:rPr b="0" i="0" lang="ko-KR" sz="807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150×50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35" name="Google Shape;1335;p96"/>
          <p:cNvCxnSpPr>
            <a:stCxn id="1332" idx="3"/>
            <a:endCxn id="1336" idx="1"/>
          </p:cNvCxnSpPr>
          <p:nvPr/>
        </p:nvCxnSpPr>
        <p:spPr>
          <a:xfrm>
            <a:off x="4121707" y="2498683"/>
            <a:ext cx="608700" cy="6000"/>
          </a:xfrm>
          <a:prstGeom prst="straightConnector1">
            <a:avLst/>
          </a:prstGeom>
          <a:noFill/>
          <a:ln cap="flat" cmpd="sng" w="12050">
            <a:solidFill>
              <a:srgbClr val="606B7A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336" name="Google Shape;1336;p96"/>
          <p:cNvSpPr/>
          <p:nvPr/>
        </p:nvSpPr>
        <p:spPr>
          <a:xfrm>
            <a:off x="4730412" y="2205734"/>
            <a:ext cx="941400" cy="597600"/>
          </a:xfrm>
          <a:prstGeom prst="diamond">
            <a:avLst/>
          </a:prstGeom>
          <a:solidFill>
            <a:srgbClr val="FFFFFF"/>
          </a:solidFill>
          <a:ln cap="flat" cmpd="sng" w="15100">
            <a:solidFill>
              <a:srgbClr val="DC690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00" lIns="72425" spcFirstLastPara="1" rIns="72425" wrap="square" tIns="36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7" name="Google Shape;1337;p96"/>
          <p:cNvSpPr txBox="1"/>
          <p:nvPr/>
        </p:nvSpPr>
        <p:spPr>
          <a:xfrm>
            <a:off x="4875266" y="2338518"/>
            <a:ext cx="669900" cy="31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1" lang="ko-KR" sz="950">
                <a:solidFill>
                  <a:srgbClr val="242930"/>
                </a:solidFill>
              </a:rPr>
              <a:t>흔들림 </a:t>
            </a:r>
            <a:r>
              <a:rPr b="1" i="0" lang="ko-KR" sz="950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정합성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1" i="0" lang="ko-KR" sz="950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체크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38" name="Google Shape;1338;p96"/>
          <p:cNvCxnSpPr/>
          <p:nvPr/>
        </p:nvCxnSpPr>
        <p:spPr>
          <a:xfrm>
            <a:off x="2986121" y="3147289"/>
            <a:ext cx="0" cy="102600"/>
          </a:xfrm>
          <a:prstGeom prst="straightConnector1">
            <a:avLst/>
          </a:prstGeom>
          <a:noFill/>
          <a:ln cap="flat" cmpd="sng" w="12050">
            <a:solidFill>
              <a:srgbClr val="DC690E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339" name="Google Shape;1339;p96"/>
          <p:cNvSpPr txBox="1"/>
          <p:nvPr/>
        </p:nvSpPr>
        <p:spPr>
          <a:xfrm>
            <a:off x="3844858" y="2881755"/>
            <a:ext cx="1056300" cy="15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7"/>
              <a:buFont typeface="Arial"/>
              <a:buNone/>
            </a:pPr>
            <a:r>
              <a:rPr b="1" i="0" lang="ko-KR" sz="807" u="none" cap="none" strike="noStrike">
                <a:solidFill>
                  <a:srgbClr val="DC690E"/>
                </a:solidFill>
                <a:latin typeface="Arial"/>
                <a:ea typeface="Arial"/>
                <a:cs typeface="Arial"/>
                <a:sym typeface="Arial"/>
              </a:rPr>
              <a:t>False (흔들림)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0" name="Google Shape;1340;p96"/>
          <p:cNvSpPr txBox="1"/>
          <p:nvPr/>
        </p:nvSpPr>
        <p:spPr>
          <a:xfrm>
            <a:off x="5581417" y="2920982"/>
            <a:ext cx="772500" cy="15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60"/>
              <a:buFont typeface="Arial"/>
              <a:buNone/>
            </a:pPr>
            <a:r>
              <a:rPr b="1" i="0" lang="ko-KR" sz="760" u="none" cap="none" strike="noStrike">
                <a:solidFill>
                  <a:srgbClr val="279337"/>
                </a:solidFill>
                <a:latin typeface="Arial"/>
                <a:ea typeface="Arial"/>
                <a:cs typeface="Arial"/>
                <a:sym typeface="Arial"/>
              </a:rPr>
              <a:t>True (통과)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1" name="Google Shape;1341;p96"/>
          <p:cNvSpPr/>
          <p:nvPr/>
        </p:nvSpPr>
        <p:spPr>
          <a:xfrm>
            <a:off x="2328239" y="3135218"/>
            <a:ext cx="1321800" cy="501000"/>
          </a:xfrm>
          <a:prstGeom prst="roundRect">
            <a:avLst>
              <a:gd fmla="val 8500" name="adj"/>
            </a:avLst>
          </a:prstGeom>
          <a:solidFill>
            <a:srgbClr val="E0EBFC"/>
          </a:solidFill>
          <a:ln cap="flat" cmpd="sng" w="12050">
            <a:solidFill>
              <a:srgbClr val="2E77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00" lIns="72425" spcFirstLastPara="1" rIns="72425" wrap="square" tIns="36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2" name="Google Shape;1342;p96"/>
          <p:cNvSpPr txBox="1"/>
          <p:nvPr/>
        </p:nvSpPr>
        <p:spPr>
          <a:xfrm>
            <a:off x="2376524" y="3177467"/>
            <a:ext cx="1225200" cy="22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7"/>
              <a:buFont typeface="Arial"/>
              <a:buNone/>
            </a:pPr>
            <a:r>
              <a:rPr b="1" i="0" lang="ko-KR" sz="998" u="none" cap="none" strike="noStrike">
                <a:solidFill>
                  <a:srgbClr val="205298"/>
                </a:solidFill>
                <a:latin typeface="Arial"/>
                <a:ea typeface="Arial"/>
                <a:cs typeface="Arial"/>
                <a:sym typeface="Arial"/>
              </a:rPr>
              <a:t>중간 프레임 생성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3" name="Google Shape;1343;p96"/>
          <p:cNvSpPr txBox="1"/>
          <p:nvPr/>
        </p:nvSpPr>
        <p:spPr>
          <a:xfrm>
            <a:off x="2376524" y="3365657"/>
            <a:ext cx="1225200" cy="22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7"/>
              <a:buFont typeface="Arial"/>
              <a:buNone/>
            </a:pPr>
            <a:r>
              <a:rPr b="0" i="0" lang="ko-KR" sz="807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AI 생성 모델 (RIFE)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4" name="Google Shape;1344;p96"/>
          <p:cNvSpPr/>
          <p:nvPr/>
        </p:nvSpPr>
        <p:spPr>
          <a:xfrm>
            <a:off x="4368275" y="3080897"/>
            <a:ext cx="1255392" cy="555282"/>
          </a:xfrm>
          <a:prstGeom prst="flowChartDocument">
            <a:avLst/>
          </a:prstGeom>
          <a:solidFill>
            <a:srgbClr val="FFFFFF"/>
          </a:solidFill>
          <a:ln cap="flat" cmpd="sng" w="9525">
            <a:solidFill>
              <a:srgbClr val="788393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36200" lIns="72425" spcFirstLastPara="1" rIns="72425" wrap="square" tIns="36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5" name="Google Shape;1345;p96"/>
          <p:cNvSpPr txBox="1"/>
          <p:nvPr/>
        </p:nvSpPr>
        <p:spPr>
          <a:xfrm>
            <a:off x="4398453" y="3080897"/>
            <a:ext cx="1194900" cy="46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6" name="Google Shape;1346;p96"/>
          <p:cNvSpPr/>
          <p:nvPr/>
        </p:nvSpPr>
        <p:spPr>
          <a:xfrm>
            <a:off x="4326026" y="3117111"/>
            <a:ext cx="1255392" cy="555282"/>
          </a:xfrm>
          <a:prstGeom prst="flowChartDocument">
            <a:avLst/>
          </a:prstGeom>
          <a:solidFill>
            <a:srgbClr val="FFFFFF"/>
          </a:solidFill>
          <a:ln cap="flat" cmpd="sng" w="9525">
            <a:solidFill>
              <a:srgbClr val="788393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36200" lIns="72425" spcFirstLastPara="1" rIns="72425" wrap="square" tIns="36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7" name="Google Shape;1347;p96"/>
          <p:cNvSpPr txBox="1"/>
          <p:nvPr/>
        </p:nvSpPr>
        <p:spPr>
          <a:xfrm>
            <a:off x="4356204" y="3117111"/>
            <a:ext cx="1194900" cy="46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8" name="Google Shape;1348;p96"/>
          <p:cNvSpPr/>
          <p:nvPr/>
        </p:nvSpPr>
        <p:spPr>
          <a:xfrm>
            <a:off x="4283777" y="3153325"/>
            <a:ext cx="1255392" cy="555282"/>
          </a:xfrm>
          <a:prstGeom prst="flowChartDocument">
            <a:avLst/>
          </a:prstGeom>
          <a:solidFill>
            <a:srgbClr val="FFFFFF"/>
          </a:solidFill>
          <a:ln cap="flat" cmpd="sng" w="9525">
            <a:solidFill>
              <a:srgbClr val="788393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36200" lIns="72425" spcFirstLastPara="1" rIns="72425" wrap="square" tIns="36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9" name="Google Shape;1349;p96"/>
          <p:cNvSpPr txBox="1"/>
          <p:nvPr/>
        </p:nvSpPr>
        <p:spPr>
          <a:xfrm>
            <a:off x="4313955" y="3153325"/>
            <a:ext cx="1194900" cy="46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3"/>
              <a:buFont typeface="Arial"/>
              <a:buNone/>
            </a:pPr>
            <a:r>
              <a:rPr b="0" i="0" lang="ko-KR" sz="903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보정된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3"/>
              <a:buFont typeface="Arial"/>
              <a:buNone/>
            </a:pPr>
            <a:r>
              <a:rPr b="0" i="0" lang="ko-KR" sz="903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픽셀별 비디오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50" name="Google Shape;1350;p96"/>
          <p:cNvCxnSpPr/>
          <p:nvPr/>
        </p:nvCxnSpPr>
        <p:spPr>
          <a:xfrm>
            <a:off x="3650038" y="3394749"/>
            <a:ext cx="621600" cy="6000"/>
          </a:xfrm>
          <a:prstGeom prst="straightConnector1">
            <a:avLst/>
          </a:prstGeom>
          <a:noFill/>
          <a:ln cap="flat" cmpd="sng" w="12050">
            <a:solidFill>
              <a:srgbClr val="606B7A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351" name="Google Shape;1351;p96"/>
          <p:cNvSpPr/>
          <p:nvPr/>
        </p:nvSpPr>
        <p:spPr>
          <a:xfrm>
            <a:off x="6402276" y="1626316"/>
            <a:ext cx="2927400" cy="2390100"/>
          </a:xfrm>
          <a:prstGeom prst="roundRect">
            <a:avLst>
              <a:gd fmla="val 8500" name="adj"/>
            </a:avLst>
          </a:prstGeom>
          <a:solidFill>
            <a:srgbClr val="FFFFFF"/>
          </a:solidFill>
          <a:ln cap="flat" cmpd="sng" w="9525">
            <a:solidFill>
              <a:srgbClr val="DCE2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00" lIns="72425" spcFirstLastPara="1" rIns="72425" wrap="square" tIns="36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2" name="Google Shape;1352;p96"/>
          <p:cNvSpPr txBox="1"/>
          <p:nvPr/>
        </p:nvSpPr>
        <p:spPr>
          <a:xfrm>
            <a:off x="6486774" y="1650458"/>
            <a:ext cx="2758200" cy="24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1" lang="ko-KR" sz="950">
                <a:solidFill>
                  <a:srgbClr val="242930"/>
                </a:solidFill>
              </a:rPr>
              <a:t>실제 </a:t>
            </a:r>
            <a:r>
              <a:rPr b="1" i="0" lang="ko-KR" sz="950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예시: vision3 빨강 픽셀, 프레임 간 이동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3" name="Google Shape;1353;p96"/>
          <p:cNvSpPr txBox="1"/>
          <p:nvPr/>
        </p:nvSpPr>
        <p:spPr>
          <a:xfrm>
            <a:off x="9414045" y="1632351"/>
            <a:ext cx="1871100" cy="22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40"/>
              <a:buFont typeface="Arial"/>
              <a:buNone/>
            </a:pPr>
            <a:r>
              <a:rPr b="1" i="0" lang="ko-KR" sz="1140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정량지표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4" name="Google Shape;1354;p96"/>
          <p:cNvSpPr/>
          <p:nvPr/>
        </p:nvSpPr>
        <p:spPr>
          <a:xfrm>
            <a:off x="9432152" y="1867740"/>
            <a:ext cx="1062300" cy="362100"/>
          </a:xfrm>
          <a:prstGeom prst="roundRect">
            <a:avLst>
              <a:gd fmla="val 8500" name="adj"/>
            </a:avLst>
          </a:prstGeom>
          <a:solidFill>
            <a:srgbClr val="242930"/>
          </a:solidFill>
          <a:ln cap="flat" cmpd="sng" w="9525">
            <a:solidFill>
              <a:srgbClr val="2429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00" lIns="72425" spcFirstLastPara="1" rIns="72425" wrap="square" tIns="36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5" name="Google Shape;1355;p96"/>
          <p:cNvSpPr txBox="1"/>
          <p:nvPr/>
        </p:nvSpPr>
        <p:spPr>
          <a:xfrm>
            <a:off x="9504579" y="1916025"/>
            <a:ext cx="929700" cy="26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5"/>
              <a:buFont typeface="Arial"/>
              <a:buNone/>
            </a:pPr>
            <a:r>
              <a:rPr b="1" i="0" lang="ko-KR" sz="85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지표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6" name="Google Shape;1356;p96"/>
          <p:cNvSpPr/>
          <p:nvPr/>
        </p:nvSpPr>
        <p:spPr>
          <a:xfrm>
            <a:off x="10506490" y="1867740"/>
            <a:ext cx="772500" cy="362100"/>
          </a:xfrm>
          <a:prstGeom prst="roundRect">
            <a:avLst>
              <a:gd fmla="val 8500" name="adj"/>
            </a:avLst>
          </a:prstGeom>
          <a:solidFill>
            <a:srgbClr val="242930"/>
          </a:solidFill>
          <a:ln cap="flat" cmpd="sng" w="9525">
            <a:solidFill>
              <a:srgbClr val="2429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00" lIns="72425" spcFirstLastPara="1" rIns="72425" wrap="square" tIns="36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7" name="Google Shape;1357;p96"/>
          <p:cNvSpPr txBox="1"/>
          <p:nvPr/>
        </p:nvSpPr>
        <p:spPr>
          <a:xfrm>
            <a:off x="10578918" y="1916025"/>
            <a:ext cx="639600" cy="26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5"/>
              <a:buFont typeface="Arial"/>
              <a:buNone/>
            </a:pPr>
            <a:r>
              <a:rPr b="1" i="0" lang="ko-KR" sz="85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보정 전 → 후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8" name="Google Shape;1358;p96"/>
          <p:cNvSpPr/>
          <p:nvPr/>
        </p:nvSpPr>
        <p:spPr>
          <a:xfrm>
            <a:off x="9432152" y="2254019"/>
            <a:ext cx="1056300" cy="301800"/>
          </a:xfrm>
          <a:prstGeom prst="roundRect">
            <a:avLst>
              <a:gd fmla="val 8500" name="adj"/>
            </a:avLst>
          </a:prstGeom>
          <a:solidFill>
            <a:srgbClr val="FFFFFF"/>
          </a:solidFill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00" lIns="72425" spcFirstLastPara="1" rIns="72425" wrap="square" tIns="36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9" name="Google Shape;1359;p96"/>
          <p:cNvSpPr txBox="1"/>
          <p:nvPr/>
        </p:nvSpPr>
        <p:spPr>
          <a:xfrm>
            <a:off x="9504579" y="2290233"/>
            <a:ext cx="929700" cy="22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7"/>
              <a:buFont typeface="Arial"/>
              <a:buNone/>
            </a:pPr>
            <a:r>
              <a:rPr b="1" i="0" lang="ko-KR" sz="807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이동 중앙값 (px)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0" name="Google Shape;1360;p96"/>
          <p:cNvSpPr/>
          <p:nvPr/>
        </p:nvSpPr>
        <p:spPr>
          <a:xfrm>
            <a:off x="10506490" y="2254019"/>
            <a:ext cx="766500" cy="301800"/>
          </a:xfrm>
          <a:prstGeom prst="roundRect">
            <a:avLst>
              <a:gd fmla="val 8500" name="adj"/>
            </a:avLst>
          </a:prstGeom>
          <a:solidFill>
            <a:srgbClr val="FFFFFF"/>
          </a:solidFill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00" lIns="72425" spcFirstLastPara="1" rIns="72425" wrap="square" tIns="36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1" name="Google Shape;1361;p96"/>
          <p:cNvSpPr txBox="1"/>
          <p:nvPr/>
        </p:nvSpPr>
        <p:spPr>
          <a:xfrm>
            <a:off x="10578918" y="2290233"/>
            <a:ext cx="639600" cy="22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7"/>
              <a:buFont typeface="Arial"/>
              <a:buNone/>
            </a:pPr>
            <a:r>
              <a:rPr b="0" i="0" lang="ko-KR" sz="807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0.52 → 0.031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2" name="Google Shape;1362;p96"/>
          <p:cNvSpPr/>
          <p:nvPr/>
        </p:nvSpPr>
        <p:spPr>
          <a:xfrm>
            <a:off x="9432152" y="2579942"/>
            <a:ext cx="1056300" cy="301800"/>
          </a:xfrm>
          <a:prstGeom prst="roundRect">
            <a:avLst>
              <a:gd fmla="val 8500" name="adj"/>
            </a:avLst>
          </a:prstGeom>
          <a:solidFill>
            <a:srgbClr val="F2F4F7"/>
          </a:solidFill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00" lIns="72425" spcFirstLastPara="1" rIns="72425" wrap="square" tIns="36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3" name="Google Shape;1363;p96"/>
          <p:cNvSpPr txBox="1"/>
          <p:nvPr/>
        </p:nvSpPr>
        <p:spPr>
          <a:xfrm>
            <a:off x="9504579" y="2616156"/>
            <a:ext cx="929700" cy="22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7"/>
              <a:buFont typeface="Arial"/>
              <a:buNone/>
            </a:pPr>
            <a:r>
              <a:rPr b="1" lang="ko-KR" sz="807">
                <a:solidFill>
                  <a:srgbClr val="242930"/>
                </a:solidFill>
              </a:rPr>
              <a:t>흔들림 </a:t>
            </a:r>
            <a:r>
              <a:rPr b="1" i="0" lang="ko-KR" sz="807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1 px 넘는 프레임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4" name="Google Shape;1364;p96"/>
          <p:cNvSpPr/>
          <p:nvPr/>
        </p:nvSpPr>
        <p:spPr>
          <a:xfrm>
            <a:off x="10506490" y="2579942"/>
            <a:ext cx="766500" cy="301800"/>
          </a:xfrm>
          <a:prstGeom prst="roundRect">
            <a:avLst>
              <a:gd fmla="val 8500" name="adj"/>
            </a:avLst>
          </a:prstGeom>
          <a:solidFill>
            <a:srgbClr val="F2F4F7"/>
          </a:solidFill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00" lIns="72425" spcFirstLastPara="1" rIns="72425" wrap="square" tIns="36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5" name="Google Shape;1365;p96"/>
          <p:cNvSpPr txBox="1"/>
          <p:nvPr/>
        </p:nvSpPr>
        <p:spPr>
          <a:xfrm>
            <a:off x="10578918" y="2616156"/>
            <a:ext cx="639600" cy="22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7"/>
              <a:buFont typeface="Arial"/>
              <a:buNone/>
            </a:pPr>
            <a:r>
              <a:rPr b="0" i="0" lang="ko-KR" sz="807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29,761 → 507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6" name="Google Shape;1366;p96"/>
          <p:cNvSpPr/>
          <p:nvPr/>
        </p:nvSpPr>
        <p:spPr>
          <a:xfrm>
            <a:off x="9432152" y="2905865"/>
            <a:ext cx="1056300" cy="301800"/>
          </a:xfrm>
          <a:prstGeom prst="roundRect">
            <a:avLst>
              <a:gd fmla="val 8500" name="adj"/>
            </a:avLst>
          </a:prstGeom>
          <a:solidFill>
            <a:srgbClr val="FFFFFF"/>
          </a:solidFill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00" lIns="72425" spcFirstLastPara="1" rIns="72425" wrap="square" tIns="36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7" name="Google Shape;1367;p96"/>
          <p:cNvSpPr txBox="1"/>
          <p:nvPr/>
        </p:nvSpPr>
        <p:spPr>
          <a:xfrm>
            <a:off x="9504579" y="2942078"/>
            <a:ext cx="929700" cy="22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7"/>
              <a:buFont typeface="Arial"/>
              <a:buNone/>
            </a:pPr>
            <a:r>
              <a:rPr b="1" i="0" lang="ko-KR" sz="807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AI 중간 프레임 </a:t>
            </a:r>
            <a:r>
              <a:rPr b="1" lang="ko-KR" sz="807">
                <a:solidFill>
                  <a:srgbClr val="242930"/>
                </a:solidFill>
              </a:rPr>
              <a:t>보강 수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8" name="Google Shape;1368;p96"/>
          <p:cNvSpPr/>
          <p:nvPr/>
        </p:nvSpPr>
        <p:spPr>
          <a:xfrm>
            <a:off x="10506490" y="2905865"/>
            <a:ext cx="766500" cy="301800"/>
          </a:xfrm>
          <a:prstGeom prst="roundRect">
            <a:avLst>
              <a:gd fmla="val 8500" name="adj"/>
            </a:avLst>
          </a:prstGeom>
          <a:solidFill>
            <a:srgbClr val="FFFFFF"/>
          </a:solidFill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00" lIns="72425" spcFirstLastPara="1" rIns="72425" wrap="square" tIns="36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9" name="Google Shape;1369;p96"/>
          <p:cNvSpPr txBox="1"/>
          <p:nvPr/>
        </p:nvSpPr>
        <p:spPr>
          <a:xfrm>
            <a:off x="10578918" y="2942078"/>
            <a:ext cx="639600" cy="22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7"/>
              <a:buFont typeface="Arial"/>
              <a:buNone/>
            </a:pPr>
            <a:r>
              <a:rPr b="0" i="0" lang="ko-KR" sz="807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2,304 (2.2 %)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0" name="Google Shape;1370;p96"/>
          <p:cNvSpPr/>
          <p:nvPr/>
        </p:nvSpPr>
        <p:spPr>
          <a:xfrm>
            <a:off x="9432152" y="3231788"/>
            <a:ext cx="1056300" cy="301800"/>
          </a:xfrm>
          <a:prstGeom prst="roundRect">
            <a:avLst>
              <a:gd fmla="val 8500" name="adj"/>
            </a:avLst>
          </a:prstGeom>
          <a:solidFill>
            <a:srgbClr val="F2F4F7"/>
          </a:solidFill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00" lIns="72425" spcFirstLastPara="1" rIns="72425" wrap="square" tIns="36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1" name="Google Shape;1371;p96"/>
          <p:cNvSpPr txBox="1"/>
          <p:nvPr/>
        </p:nvSpPr>
        <p:spPr>
          <a:xfrm>
            <a:off x="9504579" y="3268001"/>
            <a:ext cx="929700" cy="22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7"/>
              <a:buFont typeface="Arial"/>
              <a:buNone/>
            </a:pPr>
            <a:r>
              <a:rPr b="1" i="0" lang="ko-KR" sz="807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AI 중간 프레임 SSIM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2" name="Google Shape;1372;p96"/>
          <p:cNvSpPr/>
          <p:nvPr/>
        </p:nvSpPr>
        <p:spPr>
          <a:xfrm>
            <a:off x="10506490" y="3231788"/>
            <a:ext cx="766500" cy="301800"/>
          </a:xfrm>
          <a:prstGeom prst="roundRect">
            <a:avLst>
              <a:gd fmla="val 8500" name="adj"/>
            </a:avLst>
          </a:prstGeom>
          <a:solidFill>
            <a:srgbClr val="F2F4F7"/>
          </a:solidFill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00" lIns="72425" spcFirstLastPara="1" rIns="72425" wrap="square" tIns="36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3" name="Google Shape;1373;p96"/>
          <p:cNvSpPr txBox="1"/>
          <p:nvPr/>
        </p:nvSpPr>
        <p:spPr>
          <a:xfrm>
            <a:off x="10578918" y="3268001"/>
            <a:ext cx="639600" cy="22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7"/>
              <a:buFont typeface="Arial"/>
              <a:buNone/>
            </a:pPr>
            <a:r>
              <a:rPr b="0" i="0" lang="ko-KR" sz="807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0.920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4" name="Google Shape;1374;p96"/>
          <p:cNvSpPr/>
          <p:nvPr/>
        </p:nvSpPr>
        <p:spPr>
          <a:xfrm>
            <a:off x="457200" y="4125058"/>
            <a:ext cx="10864200" cy="1249500"/>
          </a:xfrm>
          <a:prstGeom prst="roundRect">
            <a:avLst>
              <a:gd fmla="val 8500" name="adj"/>
            </a:avLst>
          </a:prstGeom>
          <a:solidFill>
            <a:srgbClr val="F3F5F8"/>
          </a:solidFill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00" lIns="72425" spcFirstLastPara="1" rIns="72425" wrap="square" tIns="362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6"/>
              <a:buFont typeface="Arial"/>
              <a:buNone/>
            </a:pPr>
            <a:r>
              <a:t/>
            </a:r>
            <a:endParaRPr b="0" i="0" sz="14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5" name="Google Shape;1375;p96"/>
          <p:cNvSpPr txBox="1"/>
          <p:nvPr/>
        </p:nvSpPr>
        <p:spPr>
          <a:xfrm>
            <a:off x="602055" y="4209556"/>
            <a:ext cx="1629600" cy="21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36"/>
              <a:buFont typeface="Arial"/>
              <a:buNone/>
            </a:pPr>
            <a:r>
              <a:rPr b="1" i="0" lang="ko-KR" sz="1236" u="none" cap="none" strike="noStrike">
                <a:solidFill>
                  <a:srgbClr val="DC690E"/>
                </a:solidFill>
                <a:latin typeface="Arial"/>
                <a:ea typeface="Arial"/>
                <a:cs typeface="Arial"/>
                <a:sym typeface="Arial"/>
              </a:rPr>
              <a:t>설명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6" name="Google Shape;1376;p96"/>
          <p:cNvSpPr txBox="1"/>
          <p:nvPr/>
        </p:nvSpPr>
        <p:spPr>
          <a:xfrm>
            <a:off x="614125" y="4493225"/>
            <a:ext cx="8715600" cy="8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0" lang="ko-KR" sz="950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· AI로 공정 픽셀 (R,G,B)을 찾아 </a:t>
            </a:r>
            <a:r>
              <a:rPr lang="ko-KR" sz="950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공정 픽셀의 사이즈로</a:t>
            </a:r>
            <a:r>
              <a:rPr b="0" i="0" lang="ko-KR" sz="950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 R/G/B를 </a:t>
            </a:r>
            <a:r>
              <a:rPr lang="ko-KR" sz="950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잘라 분리한다</a:t>
            </a:r>
            <a:r>
              <a:rPr b="0" i="0" lang="ko-KR" sz="950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.</a:t>
            </a:r>
            <a:endParaRPr b="0" i="0" sz="950" u="none" cap="none" strike="noStrike">
              <a:solidFill>
                <a:srgbClr val="24293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50"/>
              <a:buFont typeface="Arial"/>
              <a:buNone/>
            </a:pPr>
            <a:r>
              <a:rPr lang="ko-KR" sz="950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· 흔들린 짧은 구간 2,304 프레임 (2.2 %)은 RIFE로 다시 만든다</a:t>
            </a:r>
            <a:endParaRPr sz="950">
              <a:solidFill>
                <a:srgbClr val="24293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50"/>
              <a:buFont typeface="Arial"/>
              <a:buNone/>
            </a:pPr>
            <a:r>
              <a:rPr lang="ko-KR" sz="950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· RIFE 시험: 실제 프레임을 숨기고 해당 프레임의 앞뒤 프레임을 이용하여 해당 프레임을 생성 하여 실 프레임과 비교 → SSIM 0.92.</a:t>
            </a:r>
            <a:endParaRPr sz="950">
              <a:solidFill>
                <a:srgbClr val="242930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377" name="Google Shape;1377;p96"/>
          <p:cNvSpPr txBox="1"/>
          <p:nvPr/>
        </p:nvSpPr>
        <p:spPr>
          <a:xfrm>
            <a:off x="457200" y="5422714"/>
            <a:ext cx="10864200" cy="43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13"/>
              <a:buFont typeface="Arial"/>
              <a:buNone/>
            </a:pPr>
            <a:r>
              <a:rPr b="0" i="0" lang="ko-KR" sz="713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px: 이미지 화소 1칸. 크롭 크기는 150 × 50 px.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13"/>
              <a:buFont typeface="Arial"/>
              <a:buNone/>
            </a:pPr>
            <a:r>
              <a:rPr b="0" i="0" lang="ko-KR" sz="713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SSIM: 두 이미지가 얼마나 닮았는지 (1 = 똑같음). 밝기·대비·모양을 함께 비교하며, 0이면 서로 관계 없음.</a:t>
            </a:r>
            <a:endParaRPr b="0" i="0" sz="110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8" name="Google Shape;1378;p96"/>
          <p:cNvSpPr txBox="1"/>
          <p:nvPr/>
        </p:nvSpPr>
        <p:spPr>
          <a:xfrm>
            <a:off x="210312" y="118872"/>
            <a:ext cx="106527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ko-KR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04 · 전처리 (Phase 1·2)</a:t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ko-KR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[04] Phase 1 : 공정 픽셀 크롭·흔들림 보정</a:t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79" name="Google Shape;1379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3536" y="2004225"/>
            <a:ext cx="2658501" cy="200853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80" name="Google Shape;1380;p96"/>
          <p:cNvCxnSpPr>
            <a:endCxn id="1341" idx="0"/>
          </p:cNvCxnSpPr>
          <p:nvPr/>
        </p:nvCxnSpPr>
        <p:spPr>
          <a:xfrm flipH="1">
            <a:off x="2989139" y="2803418"/>
            <a:ext cx="2211900" cy="331800"/>
          </a:xfrm>
          <a:prstGeom prst="curvedConnector2">
            <a:avLst/>
          </a:prstGeom>
          <a:noFill/>
          <a:ln cap="flat" cmpd="sng" w="9525">
            <a:solidFill>
              <a:srgbClr val="C44E37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81" name="Google Shape;1381;p96"/>
          <p:cNvCxnSpPr>
            <a:stCxn id="1336" idx="3"/>
            <a:endCxn id="1347" idx="0"/>
          </p:cNvCxnSpPr>
          <p:nvPr/>
        </p:nvCxnSpPr>
        <p:spPr>
          <a:xfrm flipH="1">
            <a:off x="4953612" y="2504534"/>
            <a:ext cx="718200" cy="612600"/>
          </a:xfrm>
          <a:prstGeom prst="curvedConnector4">
            <a:avLst>
              <a:gd fmla="val -33156" name="adj1"/>
              <a:gd fmla="val 74386" name="adj2"/>
            </a:avLst>
          </a:prstGeom>
          <a:noFill/>
          <a:ln cap="flat" cmpd="sng" w="9525">
            <a:solidFill>
              <a:srgbClr val="31A05B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6" name="Shape 1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7" name="Google Shape;1387;p97"/>
          <p:cNvSpPr txBox="1"/>
          <p:nvPr/>
        </p:nvSpPr>
        <p:spPr>
          <a:xfrm>
            <a:off x="457089" y="518746"/>
            <a:ext cx="10900200" cy="38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11"/>
              <a:buFont typeface="Arial"/>
              <a:buNone/>
            </a:pPr>
            <a:r>
              <a:t/>
            </a:r>
            <a:endParaRPr b="0" i="0" sz="111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8" name="Google Shape;1388;p97"/>
          <p:cNvSpPr/>
          <p:nvPr/>
        </p:nvSpPr>
        <p:spPr>
          <a:xfrm>
            <a:off x="457089" y="847724"/>
            <a:ext cx="10900200" cy="656700"/>
          </a:xfrm>
          <a:prstGeom prst="roundRect">
            <a:avLst>
              <a:gd fmla="val 8500" name="adj"/>
            </a:avLst>
          </a:prstGeom>
          <a:solidFill>
            <a:srgbClr val="F3F5F8"/>
          </a:solidFill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50" lIns="72525" spcFirstLastPara="1" rIns="72525" wrap="square" tIns="36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8"/>
              <a:buFont typeface="Arial"/>
              <a:buNone/>
            </a:pPr>
            <a:r>
              <a:t/>
            </a:r>
            <a:endParaRPr b="0" i="0" sz="142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9" name="Google Shape;1389;p97"/>
          <p:cNvSpPr txBox="1"/>
          <p:nvPr/>
        </p:nvSpPr>
        <p:spPr>
          <a:xfrm>
            <a:off x="590312" y="950129"/>
            <a:ext cx="1059600" cy="19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7"/>
              <a:buFont typeface="Arial"/>
              <a:buNone/>
            </a:pPr>
            <a:r>
              <a:rPr b="1" i="0" lang="ko-KR" sz="1047" u="none" cap="none" strike="noStrike">
                <a:solidFill>
                  <a:srgbClr val="3E7CD1"/>
                </a:solidFill>
                <a:latin typeface="Arial"/>
                <a:ea typeface="Arial"/>
                <a:cs typeface="Arial"/>
                <a:sym typeface="Arial"/>
              </a:rPr>
              <a:t>목적 (Purpose)</a:t>
            </a:r>
            <a:endParaRPr b="0" i="0" sz="111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0" name="Google Shape;1390;p97"/>
          <p:cNvSpPr txBox="1"/>
          <p:nvPr/>
        </p:nvSpPr>
        <p:spPr>
          <a:xfrm>
            <a:off x="1704540" y="956153"/>
            <a:ext cx="9507300" cy="2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ko-KR" sz="1000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모든 공정 픽셀의 솔벤트 광학적 변화를 같은 기준으로 IPU 프로파일과 매칭할 수 있도록, </a:t>
            </a:r>
            <a:r>
              <a:rPr b="1" lang="ko-KR" sz="1000">
                <a:solidFill>
                  <a:srgbClr val="242930"/>
                </a:solidFill>
              </a:rPr>
              <a:t>공정 </a:t>
            </a:r>
            <a:r>
              <a:rPr b="1" i="0" lang="ko-KR" sz="1000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픽셀</a:t>
            </a:r>
            <a:r>
              <a:rPr b="1" lang="ko-KR" sz="1000">
                <a:solidFill>
                  <a:srgbClr val="242930"/>
                </a:solidFill>
              </a:rPr>
              <a:t>의</a:t>
            </a:r>
            <a:r>
              <a:rPr b="1" i="0" lang="ko-KR" sz="1000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 기울기를 </a:t>
            </a:r>
            <a:r>
              <a:rPr b="1" lang="ko-KR" sz="1000">
                <a:solidFill>
                  <a:srgbClr val="242930"/>
                </a:solidFill>
              </a:rPr>
              <a:t>보강하기 위함</a:t>
            </a:r>
            <a:r>
              <a:rPr b="1" i="0" lang="ko-KR" sz="1000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11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1" name="Google Shape;1391;p97"/>
          <p:cNvSpPr txBox="1"/>
          <p:nvPr/>
        </p:nvSpPr>
        <p:spPr>
          <a:xfrm>
            <a:off x="590312" y="1215176"/>
            <a:ext cx="1059600" cy="18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7"/>
              <a:buFont typeface="Arial"/>
              <a:buNone/>
            </a:pPr>
            <a:r>
              <a:rPr b="1" i="0" lang="ko-KR" sz="1047" u="none" cap="none" strike="noStrike">
                <a:solidFill>
                  <a:srgbClr val="DC690E"/>
                </a:solidFill>
                <a:latin typeface="Arial"/>
                <a:ea typeface="Arial"/>
                <a:cs typeface="Arial"/>
                <a:sym typeface="Arial"/>
              </a:rPr>
              <a:t>목표 (Objective)</a:t>
            </a:r>
            <a:endParaRPr b="0" i="0" sz="111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2" name="Google Shape;1392;p97"/>
          <p:cNvSpPr txBox="1"/>
          <p:nvPr/>
        </p:nvSpPr>
        <p:spPr>
          <a:xfrm>
            <a:off x="1704540" y="1185057"/>
            <a:ext cx="9507300" cy="23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2"/>
              <a:buFont typeface="Arial"/>
              <a:buNone/>
            </a:pPr>
            <a:r>
              <a:rPr lang="ko-KR" sz="952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AI 모델 기반 </a:t>
            </a:r>
            <a:r>
              <a:rPr b="0" i="0" lang="ko-KR" sz="952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 좌우 끝점을 찾아 좌우 기울기를 판별 · 보정하고, 상하 기울기는 </a:t>
            </a:r>
            <a:r>
              <a:rPr lang="ko-KR" sz="952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공정 카메라의 비대칭을 Homography 이용하여 </a:t>
            </a:r>
            <a:r>
              <a:rPr b="0" i="0" lang="ko-KR" sz="952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보정 가능성을 확인</a:t>
            </a:r>
            <a:r>
              <a:rPr lang="ko-KR" sz="952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함</a:t>
            </a:r>
            <a:r>
              <a:rPr b="0" i="0" lang="ko-KR" sz="952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.</a:t>
            </a:r>
            <a:endParaRPr b="0" i="0" sz="111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3" name="Google Shape;1393;p97"/>
          <p:cNvSpPr/>
          <p:nvPr/>
        </p:nvSpPr>
        <p:spPr>
          <a:xfrm>
            <a:off x="457089" y="1630818"/>
            <a:ext cx="5783100" cy="2379300"/>
          </a:xfrm>
          <a:prstGeom prst="roundRect">
            <a:avLst>
              <a:gd fmla="val 8500" name="adj"/>
            </a:avLst>
          </a:prstGeom>
          <a:noFill/>
          <a:ln cap="flat" cmpd="sng" w="14500">
            <a:solidFill>
              <a:srgbClr val="606B7A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36250" lIns="72525" spcFirstLastPara="1" rIns="72525" wrap="square" tIns="36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8"/>
              <a:buFont typeface="Arial"/>
              <a:buNone/>
            </a:pPr>
            <a:r>
              <a:t/>
            </a:r>
            <a:endParaRPr b="0" i="0" sz="142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4" name="Google Shape;1394;p97"/>
          <p:cNvSpPr txBox="1"/>
          <p:nvPr/>
        </p:nvSpPr>
        <p:spPr>
          <a:xfrm>
            <a:off x="590312" y="1679008"/>
            <a:ext cx="5516700" cy="25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0"/>
              <a:buFont typeface="Arial"/>
              <a:buNone/>
            </a:pPr>
            <a:r>
              <a:rPr b="1" i="0" lang="ko-KR" sz="1190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흐름</a:t>
            </a:r>
            <a:endParaRPr b="0" i="0" sz="111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5" name="Google Shape;1395;p97"/>
          <p:cNvSpPr txBox="1"/>
          <p:nvPr/>
        </p:nvSpPr>
        <p:spPr>
          <a:xfrm>
            <a:off x="1141434" y="1962146"/>
            <a:ext cx="1544100" cy="1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0"/>
              <a:buFont typeface="Arial"/>
              <a:buNone/>
            </a:pPr>
            <a:r>
              <a:rPr b="1" i="0" lang="ko-KR" sz="1190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좌우 대칭</a:t>
            </a:r>
            <a:endParaRPr b="0" i="0" sz="111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6" name="Google Shape;1396;p97"/>
          <p:cNvSpPr txBox="1"/>
          <p:nvPr/>
        </p:nvSpPr>
        <p:spPr>
          <a:xfrm>
            <a:off x="4042029" y="1956246"/>
            <a:ext cx="1519800" cy="1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90"/>
              <a:buFont typeface="Arial"/>
              <a:buNone/>
            </a:pPr>
            <a:r>
              <a:rPr b="1" i="0" lang="ko-KR" sz="1190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상하 대칭</a:t>
            </a:r>
            <a:endParaRPr b="0" i="0" sz="111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97" name="Google Shape;1397;p97"/>
          <p:cNvCxnSpPr/>
          <p:nvPr/>
        </p:nvCxnSpPr>
        <p:spPr>
          <a:xfrm>
            <a:off x="3363770" y="1932007"/>
            <a:ext cx="0" cy="1951800"/>
          </a:xfrm>
          <a:prstGeom prst="straightConnector1">
            <a:avLst/>
          </a:prstGeom>
          <a:noFill/>
          <a:ln cap="flat" cmpd="sng" w="9525">
            <a:solidFill>
              <a:srgbClr val="C8D0D9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1398" name="Google Shape;1398;p97"/>
          <p:cNvSpPr/>
          <p:nvPr/>
        </p:nvSpPr>
        <p:spPr>
          <a:xfrm>
            <a:off x="753813" y="2178983"/>
            <a:ext cx="2313300" cy="421500"/>
          </a:xfrm>
          <a:prstGeom prst="roundRect">
            <a:avLst>
              <a:gd fmla="val 8500" name="adj"/>
            </a:avLst>
          </a:prstGeom>
          <a:solidFill>
            <a:srgbClr val="E0EBFC"/>
          </a:solidFill>
          <a:ln cap="flat" cmpd="sng" w="12075">
            <a:solidFill>
              <a:srgbClr val="2E77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50" lIns="72525" spcFirstLastPara="1" rIns="72525" wrap="square" tIns="36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8"/>
              <a:buFont typeface="Arial"/>
              <a:buNone/>
            </a:pPr>
            <a:r>
              <a:t/>
            </a:r>
            <a:endParaRPr b="0" i="0" sz="142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9" name="Google Shape;1399;p97"/>
          <p:cNvSpPr txBox="1"/>
          <p:nvPr/>
        </p:nvSpPr>
        <p:spPr>
          <a:xfrm>
            <a:off x="802257" y="2221149"/>
            <a:ext cx="2216100" cy="1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42"/>
              <a:buFont typeface="Arial"/>
              <a:buNone/>
            </a:pPr>
            <a:r>
              <a:rPr b="1" lang="ko-KR" sz="1142">
                <a:solidFill>
                  <a:srgbClr val="205298"/>
                </a:solidFill>
              </a:rPr>
              <a:t>AI model (LK+Cotracker)</a:t>
            </a:r>
            <a:endParaRPr b="0" i="0" sz="111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0" name="Google Shape;1400;p97"/>
          <p:cNvSpPr txBox="1"/>
          <p:nvPr/>
        </p:nvSpPr>
        <p:spPr>
          <a:xfrm>
            <a:off x="802257" y="2372949"/>
            <a:ext cx="2216100" cy="1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7"/>
              <a:buFont typeface="Arial"/>
              <a:buNone/>
            </a:pPr>
            <a:r>
              <a:rPr b="0" i="0" lang="ko-KR" sz="857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막 경계 · 좌우 끝점 검출</a:t>
            </a:r>
            <a:endParaRPr b="0" i="0" sz="111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01" name="Google Shape;1401;p97"/>
          <p:cNvCxnSpPr/>
          <p:nvPr/>
        </p:nvCxnSpPr>
        <p:spPr>
          <a:xfrm>
            <a:off x="1910430" y="2606672"/>
            <a:ext cx="0" cy="180600"/>
          </a:xfrm>
          <a:prstGeom prst="straightConnector1">
            <a:avLst/>
          </a:prstGeom>
          <a:noFill/>
          <a:ln cap="flat" cmpd="sng" w="12075">
            <a:solidFill>
              <a:srgbClr val="606B7A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402" name="Google Shape;1402;p97"/>
          <p:cNvSpPr/>
          <p:nvPr/>
        </p:nvSpPr>
        <p:spPr>
          <a:xfrm>
            <a:off x="753813" y="2787386"/>
            <a:ext cx="2313300" cy="421500"/>
          </a:xfrm>
          <a:prstGeom prst="roundRect">
            <a:avLst>
              <a:gd fmla="val 8500" name="adj"/>
            </a:avLst>
          </a:prstGeom>
          <a:solidFill>
            <a:srgbClr val="ECEEF1"/>
          </a:solidFill>
          <a:ln cap="flat" cmpd="sng" w="1207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50" lIns="72525" spcFirstLastPara="1" rIns="72525" wrap="square" tIns="36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8"/>
              <a:buFont typeface="Arial"/>
              <a:buNone/>
            </a:pPr>
            <a:r>
              <a:t/>
            </a:r>
            <a:endParaRPr b="0" i="0" sz="142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3" name="Google Shape;1403;p97"/>
          <p:cNvSpPr txBox="1"/>
          <p:nvPr/>
        </p:nvSpPr>
        <p:spPr>
          <a:xfrm>
            <a:off x="802257" y="2829552"/>
            <a:ext cx="2216100" cy="1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ko-KR" sz="1000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좌우 비대칭 판별</a:t>
            </a:r>
            <a:endParaRPr b="0" i="0" sz="111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4" name="Google Shape;1404;p97"/>
          <p:cNvSpPr txBox="1"/>
          <p:nvPr/>
        </p:nvSpPr>
        <p:spPr>
          <a:xfrm>
            <a:off x="802257" y="2981352"/>
            <a:ext cx="2216100" cy="1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8"/>
              <a:buFont typeface="Arial"/>
              <a:buNone/>
            </a:pPr>
            <a:r>
              <a:rPr b="0" i="0" lang="ko-KR" sz="808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두 끝점 비교</a:t>
            </a:r>
            <a:endParaRPr b="0" i="0" sz="111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05" name="Google Shape;1405;p97"/>
          <p:cNvCxnSpPr/>
          <p:nvPr/>
        </p:nvCxnSpPr>
        <p:spPr>
          <a:xfrm>
            <a:off x="1910430" y="3209051"/>
            <a:ext cx="0" cy="186600"/>
          </a:xfrm>
          <a:prstGeom prst="straightConnector1">
            <a:avLst/>
          </a:prstGeom>
          <a:noFill/>
          <a:ln cap="flat" cmpd="sng" w="12075">
            <a:solidFill>
              <a:srgbClr val="606B7A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406" name="Google Shape;1406;p97"/>
          <p:cNvSpPr/>
          <p:nvPr/>
        </p:nvSpPr>
        <p:spPr>
          <a:xfrm>
            <a:off x="753813" y="3395789"/>
            <a:ext cx="2313300" cy="421500"/>
          </a:xfrm>
          <a:prstGeom prst="roundRect">
            <a:avLst>
              <a:gd fmla="val 8500" name="adj"/>
            </a:avLst>
          </a:prstGeom>
          <a:solidFill>
            <a:srgbClr val="D6EDD3"/>
          </a:solidFill>
          <a:ln cap="flat" cmpd="sng" w="12075">
            <a:solidFill>
              <a:srgbClr val="27933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50" lIns="72525" spcFirstLastPara="1" rIns="72525" wrap="square" tIns="36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8"/>
              <a:buFont typeface="Arial"/>
              <a:buNone/>
            </a:pPr>
            <a:r>
              <a:t/>
            </a:r>
            <a:endParaRPr b="0" i="0" sz="142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7" name="Google Shape;1407;p97"/>
          <p:cNvSpPr txBox="1"/>
          <p:nvPr/>
        </p:nvSpPr>
        <p:spPr>
          <a:xfrm>
            <a:off x="812499" y="3504832"/>
            <a:ext cx="2216100" cy="1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7"/>
              <a:buFont typeface="Arial"/>
              <a:buNone/>
            </a:pPr>
            <a:r>
              <a:rPr b="1" i="0" lang="ko-KR" sz="1047" u="none" cap="none" strike="noStrike">
                <a:solidFill>
                  <a:srgbClr val="28792E"/>
                </a:solidFill>
                <a:latin typeface="Arial"/>
                <a:ea typeface="Arial"/>
                <a:cs typeface="Arial"/>
                <a:sym typeface="Arial"/>
              </a:rPr>
              <a:t>수평 맞춤 </a:t>
            </a:r>
            <a:endParaRPr b="0" i="0" sz="111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8" name="Google Shape;1408;p97"/>
          <p:cNvSpPr/>
          <p:nvPr/>
        </p:nvSpPr>
        <p:spPr>
          <a:xfrm>
            <a:off x="3666550" y="2178983"/>
            <a:ext cx="2319300" cy="421500"/>
          </a:xfrm>
          <a:prstGeom prst="roundRect">
            <a:avLst>
              <a:gd fmla="val 8500" name="adj"/>
            </a:avLst>
          </a:prstGeom>
          <a:solidFill>
            <a:srgbClr val="ECEEF1"/>
          </a:solidFill>
          <a:ln cap="flat" cmpd="sng" w="1207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50" lIns="72525" spcFirstLastPara="1" rIns="72525" wrap="square" tIns="36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8"/>
              <a:buFont typeface="Arial"/>
              <a:buNone/>
            </a:pPr>
            <a:r>
              <a:t/>
            </a:r>
            <a:endParaRPr b="0" i="0" sz="142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9" name="Google Shape;1409;p97"/>
          <p:cNvSpPr txBox="1"/>
          <p:nvPr/>
        </p:nvSpPr>
        <p:spPr>
          <a:xfrm>
            <a:off x="3714994" y="2221149"/>
            <a:ext cx="2222400" cy="1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7"/>
              <a:buFont typeface="Arial"/>
              <a:buNone/>
            </a:pPr>
            <a:r>
              <a:rPr b="1" i="0" lang="ko-KR" sz="1047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원본 프레임</a:t>
            </a:r>
            <a:endParaRPr b="0" i="0" sz="111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0" name="Google Shape;1410;p97"/>
          <p:cNvSpPr txBox="1"/>
          <p:nvPr/>
        </p:nvSpPr>
        <p:spPr>
          <a:xfrm>
            <a:off x="3714994" y="2372949"/>
            <a:ext cx="2222400" cy="1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8"/>
              <a:buFont typeface="Arial"/>
              <a:buNone/>
            </a:pPr>
            <a:r>
              <a:rPr lang="ko-KR" sz="808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공정 픽셀 모두 </a:t>
            </a:r>
            <a:r>
              <a:rPr b="0" i="0" lang="ko-KR" sz="808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검출</a:t>
            </a:r>
            <a:endParaRPr b="0" i="0" sz="111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11" name="Google Shape;1411;p97"/>
          <p:cNvCxnSpPr/>
          <p:nvPr/>
        </p:nvCxnSpPr>
        <p:spPr>
          <a:xfrm>
            <a:off x="4823167" y="2600648"/>
            <a:ext cx="0" cy="186600"/>
          </a:xfrm>
          <a:prstGeom prst="straightConnector1">
            <a:avLst/>
          </a:prstGeom>
          <a:noFill/>
          <a:ln cap="flat" cmpd="sng" w="12075">
            <a:solidFill>
              <a:srgbClr val="606B7A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412" name="Google Shape;1412;p97"/>
          <p:cNvSpPr/>
          <p:nvPr/>
        </p:nvSpPr>
        <p:spPr>
          <a:xfrm>
            <a:off x="3666550" y="2787386"/>
            <a:ext cx="2319300" cy="421500"/>
          </a:xfrm>
          <a:prstGeom prst="roundRect">
            <a:avLst>
              <a:gd fmla="val 8500" name="adj"/>
            </a:avLst>
          </a:prstGeom>
          <a:solidFill>
            <a:srgbClr val="ECEEF1"/>
          </a:solidFill>
          <a:ln cap="flat" cmpd="sng" w="1207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50" lIns="72525" spcFirstLastPara="1" rIns="72525" wrap="square" tIns="36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8"/>
              <a:buFont typeface="Arial"/>
              <a:buNone/>
            </a:pPr>
            <a:r>
              <a:t/>
            </a:r>
            <a:endParaRPr b="0" i="0" sz="142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3" name="Google Shape;1413;p97"/>
          <p:cNvSpPr txBox="1"/>
          <p:nvPr/>
        </p:nvSpPr>
        <p:spPr>
          <a:xfrm>
            <a:off x="3714994" y="2829552"/>
            <a:ext cx="2222400" cy="1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7"/>
              <a:buFont typeface="Arial"/>
              <a:buNone/>
            </a:pPr>
            <a:r>
              <a:rPr b="1" i="0" lang="ko-KR" sz="1047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겹쳐 보기</a:t>
            </a:r>
            <a:endParaRPr b="0" i="0" sz="111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4" name="Google Shape;1414;p97"/>
          <p:cNvSpPr txBox="1"/>
          <p:nvPr/>
        </p:nvSpPr>
        <p:spPr>
          <a:xfrm>
            <a:off x="3714994" y="2981352"/>
            <a:ext cx="2222400" cy="1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8"/>
              <a:buFont typeface="Arial"/>
              <a:buNone/>
            </a:pPr>
            <a:r>
              <a:rPr b="0" i="0" lang="ko-KR" sz="808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homography</a:t>
            </a:r>
            <a:endParaRPr b="0" i="0" sz="111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15" name="Google Shape;1415;p97"/>
          <p:cNvCxnSpPr/>
          <p:nvPr/>
        </p:nvCxnSpPr>
        <p:spPr>
          <a:xfrm>
            <a:off x="4823167" y="3209051"/>
            <a:ext cx="0" cy="186600"/>
          </a:xfrm>
          <a:prstGeom prst="straightConnector1">
            <a:avLst/>
          </a:prstGeom>
          <a:noFill/>
          <a:ln cap="flat" cmpd="sng" w="12075">
            <a:solidFill>
              <a:srgbClr val="606B7A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416" name="Google Shape;1416;p97"/>
          <p:cNvSpPr/>
          <p:nvPr/>
        </p:nvSpPr>
        <p:spPr>
          <a:xfrm>
            <a:off x="3666550" y="3395802"/>
            <a:ext cx="2319300" cy="500100"/>
          </a:xfrm>
          <a:prstGeom prst="roundRect">
            <a:avLst>
              <a:gd fmla="val 8500" name="adj"/>
            </a:avLst>
          </a:prstGeom>
          <a:solidFill>
            <a:srgbClr val="F9E5D7"/>
          </a:solidFill>
          <a:ln cap="flat" cmpd="sng" w="12075">
            <a:solidFill>
              <a:srgbClr val="DC690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50" lIns="72525" spcFirstLastPara="1" rIns="72525" wrap="square" tIns="36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8"/>
              <a:buFont typeface="Arial"/>
              <a:buNone/>
            </a:pPr>
            <a:r>
              <a:t/>
            </a:r>
            <a:endParaRPr b="0" i="0" sz="142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7" name="Google Shape;1417;p97"/>
          <p:cNvSpPr txBox="1"/>
          <p:nvPr/>
        </p:nvSpPr>
        <p:spPr>
          <a:xfrm>
            <a:off x="3714994" y="3437956"/>
            <a:ext cx="2222400" cy="1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lang="ko-KR" sz="1000">
                <a:solidFill>
                  <a:srgbClr val="9B4B08"/>
                </a:solidFill>
              </a:rPr>
              <a:t>최종 이미지의 공정 픽셀이</a:t>
            </a:r>
            <a:r>
              <a:rPr b="1" i="0" lang="ko-KR" sz="1000" u="none" cap="none" strike="noStrike">
                <a:solidFill>
                  <a:srgbClr val="9B4B08"/>
                </a:solidFill>
                <a:latin typeface="Arial"/>
                <a:ea typeface="Arial"/>
                <a:cs typeface="Arial"/>
                <a:sym typeface="Arial"/>
              </a:rPr>
              <a:t> 모두 같은 모양</a:t>
            </a:r>
            <a:endParaRPr b="0" i="0" sz="111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8" name="Google Shape;1418;p97"/>
          <p:cNvSpPr txBox="1"/>
          <p:nvPr/>
        </p:nvSpPr>
        <p:spPr>
          <a:xfrm>
            <a:off x="3709194" y="3662355"/>
            <a:ext cx="2222400" cy="1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8"/>
              <a:buFont typeface="Arial"/>
              <a:buNone/>
            </a:pPr>
            <a:r>
              <a:rPr b="0" i="0" lang="ko-KR" sz="808" u="none" cap="none" strike="noStrike">
                <a:solidFill>
                  <a:srgbClr val="666666"/>
                </a:solidFill>
                <a:latin typeface="Noto Sans"/>
                <a:ea typeface="Noto Sans"/>
                <a:cs typeface="Noto Sans"/>
                <a:sym typeface="Noto Sans"/>
              </a:rPr>
              <a:t>→ </a:t>
            </a:r>
            <a:r>
              <a:rPr lang="ko-KR" sz="808">
                <a:solidFill>
                  <a:srgbClr val="666666"/>
                </a:solidFill>
                <a:latin typeface="Noto Sans"/>
                <a:ea typeface="Noto Sans"/>
                <a:cs typeface="Noto Sans"/>
                <a:sym typeface="Noto Sans"/>
              </a:rPr>
              <a:t>픽셀끼리 IoU 0.97 - 1.00 </a:t>
            </a:r>
            <a:endParaRPr sz="808">
              <a:solidFill>
                <a:srgbClr val="666666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8"/>
              <a:buFont typeface="Arial"/>
              <a:buNone/>
            </a:pPr>
            <a:r>
              <a:rPr lang="ko-KR" sz="808">
                <a:solidFill>
                  <a:srgbClr val="666666"/>
                </a:solidFill>
                <a:latin typeface="Noto Sans"/>
                <a:ea typeface="Noto Sans"/>
                <a:cs typeface="Noto Sans"/>
                <a:sym typeface="Noto Sans"/>
              </a:rPr>
              <a:t>카메라 렌즈 원근 왜곡 거의 없음</a:t>
            </a:r>
            <a:endParaRPr b="0" i="0" sz="1111" u="none" cap="none" strike="noStrik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9" name="Google Shape;1419;p97"/>
          <p:cNvSpPr txBox="1"/>
          <p:nvPr/>
        </p:nvSpPr>
        <p:spPr>
          <a:xfrm>
            <a:off x="6506620" y="1648889"/>
            <a:ext cx="3033900" cy="24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2"/>
              <a:buFont typeface="Arial"/>
              <a:buNone/>
            </a:pPr>
            <a:r>
              <a:rPr b="1" i="0" lang="ko-KR" sz="952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결과 예: vision6 빨강 픽셀, 좌우 기울기</a:t>
            </a:r>
            <a:endParaRPr b="0" i="0" sz="111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0" name="Google Shape;1420;p97"/>
          <p:cNvSpPr txBox="1"/>
          <p:nvPr/>
        </p:nvSpPr>
        <p:spPr>
          <a:xfrm>
            <a:off x="9746359" y="1630818"/>
            <a:ext cx="1562400" cy="22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42"/>
              <a:buFont typeface="Arial"/>
              <a:buNone/>
            </a:pPr>
            <a:r>
              <a:rPr b="1" i="0" lang="ko-KR" sz="1142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정량지표</a:t>
            </a:r>
            <a:endParaRPr b="0" i="0" sz="111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1" name="Google Shape;1421;p97"/>
          <p:cNvSpPr/>
          <p:nvPr/>
        </p:nvSpPr>
        <p:spPr>
          <a:xfrm>
            <a:off x="9764526" y="1847674"/>
            <a:ext cx="1065900" cy="361500"/>
          </a:xfrm>
          <a:prstGeom prst="roundRect">
            <a:avLst>
              <a:gd fmla="val 8500" name="adj"/>
            </a:avLst>
          </a:prstGeom>
          <a:solidFill>
            <a:srgbClr val="242930"/>
          </a:solidFill>
          <a:ln cap="flat" cmpd="sng" w="9525">
            <a:solidFill>
              <a:srgbClr val="2429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50" lIns="72525" spcFirstLastPara="1" rIns="72525" wrap="square" tIns="36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8"/>
              <a:buFont typeface="Arial"/>
              <a:buNone/>
            </a:pPr>
            <a:r>
              <a:t/>
            </a:r>
            <a:endParaRPr b="0" i="0" sz="142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2" name="Google Shape;1422;p97"/>
          <p:cNvSpPr txBox="1"/>
          <p:nvPr/>
        </p:nvSpPr>
        <p:spPr>
          <a:xfrm>
            <a:off x="9837193" y="1895864"/>
            <a:ext cx="932700" cy="26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8"/>
              <a:buFont typeface="Arial"/>
              <a:buNone/>
            </a:pPr>
            <a:r>
              <a:rPr b="1" i="0" lang="ko-KR" sz="80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지표</a:t>
            </a:r>
            <a:endParaRPr b="0" i="0" sz="111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3" name="Google Shape;1423;p97"/>
          <p:cNvSpPr/>
          <p:nvPr/>
        </p:nvSpPr>
        <p:spPr>
          <a:xfrm>
            <a:off x="10842420" y="1847674"/>
            <a:ext cx="478500" cy="361500"/>
          </a:xfrm>
          <a:prstGeom prst="roundRect">
            <a:avLst>
              <a:gd fmla="val 8500" name="adj"/>
            </a:avLst>
          </a:prstGeom>
          <a:solidFill>
            <a:srgbClr val="242930"/>
          </a:solidFill>
          <a:ln cap="flat" cmpd="sng" w="9525">
            <a:solidFill>
              <a:srgbClr val="2429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50" lIns="72525" spcFirstLastPara="1" rIns="72525" wrap="square" tIns="36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8"/>
              <a:buFont typeface="Arial"/>
              <a:buNone/>
            </a:pPr>
            <a:r>
              <a:t/>
            </a:r>
            <a:endParaRPr b="0" i="0" sz="142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4" name="Google Shape;1424;p97"/>
          <p:cNvSpPr txBox="1"/>
          <p:nvPr/>
        </p:nvSpPr>
        <p:spPr>
          <a:xfrm>
            <a:off x="10915087" y="1895864"/>
            <a:ext cx="345300" cy="26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8"/>
              <a:buFont typeface="Arial"/>
              <a:buNone/>
            </a:pPr>
            <a:r>
              <a:rPr b="1" i="0" lang="ko-KR" sz="808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값</a:t>
            </a:r>
            <a:endParaRPr b="0" i="0" sz="111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5" name="Google Shape;1425;p97"/>
          <p:cNvSpPr/>
          <p:nvPr/>
        </p:nvSpPr>
        <p:spPr>
          <a:xfrm>
            <a:off x="9764526" y="2233197"/>
            <a:ext cx="1059600" cy="253200"/>
          </a:xfrm>
          <a:prstGeom prst="roundRect">
            <a:avLst>
              <a:gd fmla="val 8500" name="adj"/>
            </a:avLst>
          </a:prstGeom>
          <a:solidFill>
            <a:srgbClr val="FFFFFF"/>
          </a:solidFill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50" lIns="72525" spcFirstLastPara="1" rIns="72525" wrap="square" tIns="36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8"/>
              <a:buFont typeface="Arial"/>
              <a:buNone/>
            </a:pPr>
            <a:r>
              <a:t/>
            </a:r>
            <a:endParaRPr b="0" i="0" sz="142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6" name="Google Shape;1426;p97"/>
          <p:cNvSpPr txBox="1"/>
          <p:nvPr/>
        </p:nvSpPr>
        <p:spPr>
          <a:xfrm>
            <a:off x="9837193" y="2269340"/>
            <a:ext cx="932700" cy="17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8"/>
              <a:buFont typeface="Arial"/>
              <a:buNone/>
            </a:pPr>
            <a:r>
              <a:rPr b="1" i="0" lang="ko-KR" sz="808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좌우 &gt; 1° 원본</a:t>
            </a:r>
            <a:endParaRPr b="0" i="0" sz="111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7" name="Google Shape;1427;p97"/>
          <p:cNvSpPr/>
          <p:nvPr/>
        </p:nvSpPr>
        <p:spPr>
          <a:xfrm>
            <a:off x="10842420" y="2233197"/>
            <a:ext cx="472500" cy="253200"/>
          </a:xfrm>
          <a:prstGeom prst="roundRect">
            <a:avLst>
              <a:gd fmla="val 8500" name="adj"/>
            </a:avLst>
          </a:prstGeom>
          <a:solidFill>
            <a:srgbClr val="FFFFFF"/>
          </a:solidFill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50" lIns="72525" spcFirstLastPara="1" rIns="72525" wrap="square" tIns="36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8"/>
              <a:buFont typeface="Arial"/>
              <a:buNone/>
            </a:pPr>
            <a:r>
              <a:t/>
            </a:r>
            <a:endParaRPr b="0" i="0" sz="142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8" name="Google Shape;1428;p97"/>
          <p:cNvSpPr txBox="1"/>
          <p:nvPr/>
        </p:nvSpPr>
        <p:spPr>
          <a:xfrm>
            <a:off x="10915087" y="2269340"/>
            <a:ext cx="345300" cy="17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8"/>
              <a:buFont typeface="Arial"/>
              <a:buNone/>
            </a:pPr>
            <a:r>
              <a:rPr lang="ko-KR" sz="808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53</a:t>
            </a:r>
            <a:endParaRPr b="0" i="0" sz="111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9" name="Google Shape;1429;p97"/>
          <p:cNvSpPr/>
          <p:nvPr/>
        </p:nvSpPr>
        <p:spPr>
          <a:xfrm>
            <a:off x="9764526" y="2532852"/>
            <a:ext cx="1059600" cy="253200"/>
          </a:xfrm>
          <a:prstGeom prst="roundRect">
            <a:avLst>
              <a:gd fmla="val 8500" name="adj"/>
            </a:avLst>
          </a:prstGeom>
          <a:solidFill>
            <a:srgbClr val="F2F4F7"/>
          </a:solidFill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50" lIns="72525" spcFirstLastPara="1" rIns="72525" wrap="square" tIns="36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8"/>
              <a:buFont typeface="Arial"/>
              <a:buNone/>
            </a:pPr>
            <a:r>
              <a:t/>
            </a:r>
            <a:endParaRPr b="0" i="0" sz="142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0" name="Google Shape;1430;p97"/>
          <p:cNvSpPr txBox="1"/>
          <p:nvPr/>
        </p:nvSpPr>
        <p:spPr>
          <a:xfrm>
            <a:off x="9837193" y="2568995"/>
            <a:ext cx="932700" cy="17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8"/>
              <a:buFont typeface="Arial"/>
              <a:buNone/>
            </a:pPr>
            <a:r>
              <a:rPr b="1" lang="ko-KR" sz="808">
                <a:solidFill>
                  <a:srgbClr val="242930"/>
                </a:solidFill>
              </a:rPr>
              <a:t>최종 픽셀 총 검출 수</a:t>
            </a:r>
            <a:endParaRPr b="0" i="0" sz="111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1" name="Google Shape;1431;p97"/>
          <p:cNvSpPr/>
          <p:nvPr/>
        </p:nvSpPr>
        <p:spPr>
          <a:xfrm>
            <a:off x="10842420" y="2532852"/>
            <a:ext cx="472500" cy="253200"/>
          </a:xfrm>
          <a:prstGeom prst="roundRect">
            <a:avLst>
              <a:gd fmla="val 8500" name="adj"/>
            </a:avLst>
          </a:prstGeom>
          <a:solidFill>
            <a:srgbClr val="F2F4F7"/>
          </a:solidFill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50" lIns="72525" spcFirstLastPara="1" rIns="72525" wrap="square" tIns="36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8"/>
              <a:buFont typeface="Arial"/>
              <a:buNone/>
            </a:pPr>
            <a:r>
              <a:t/>
            </a:r>
            <a:endParaRPr b="0" i="0" sz="142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2" name="Google Shape;1432;p97"/>
          <p:cNvSpPr txBox="1"/>
          <p:nvPr/>
        </p:nvSpPr>
        <p:spPr>
          <a:xfrm>
            <a:off x="10915087" y="2568995"/>
            <a:ext cx="345300" cy="17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8"/>
              <a:buFont typeface="Arial"/>
              <a:buNone/>
            </a:pPr>
            <a:r>
              <a:rPr b="0" i="0" lang="ko-KR" sz="808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132개</a:t>
            </a:r>
            <a:endParaRPr b="0" i="0" sz="111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3" name="Google Shape;1433;p97"/>
          <p:cNvSpPr/>
          <p:nvPr/>
        </p:nvSpPr>
        <p:spPr>
          <a:xfrm>
            <a:off x="9764526" y="2809947"/>
            <a:ext cx="1059600" cy="253200"/>
          </a:xfrm>
          <a:prstGeom prst="roundRect">
            <a:avLst>
              <a:gd fmla="val 8500" name="adj"/>
            </a:avLst>
          </a:prstGeom>
          <a:solidFill>
            <a:srgbClr val="FFFFFF"/>
          </a:solidFill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50" lIns="72525" spcFirstLastPara="1" rIns="72525" wrap="square" tIns="36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8"/>
              <a:buFont typeface="Arial"/>
              <a:buNone/>
            </a:pPr>
            <a:r>
              <a:t/>
            </a:r>
            <a:endParaRPr b="0" i="0" sz="142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4" name="Google Shape;1434;p97"/>
          <p:cNvSpPr txBox="1"/>
          <p:nvPr/>
        </p:nvSpPr>
        <p:spPr>
          <a:xfrm>
            <a:off x="9837193" y="2846090"/>
            <a:ext cx="932700" cy="17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8"/>
              <a:buFont typeface="Arial"/>
              <a:buNone/>
            </a:pPr>
            <a:r>
              <a:rPr b="1" i="0" lang="ko-KR" sz="808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상하 </a:t>
            </a:r>
            <a:r>
              <a:rPr b="1" lang="ko-KR" sz="808">
                <a:solidFill>
                  <a:srgbClr val="242930"/>
                </a:solidFill>
              </a:rPr>
              <a:t>최종 픽셀</a:t>
            </a:r>
            <a:r>
              <a:rPr b="1" i="0" lang="ko-KR" sz="808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 IoU</a:t>
            </a:r>
            <a:endParaRPr b="0" i="0" sz="111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5" name="Google Shape;1435;p97"/>
          <p:cNvSpPr/>
          <p:nvPr/>
        </p:nvSpPr>
        <p:spPr>
          <a:xfrm>
            <a:off x="10842420" y="2809947"/>
            <a:ext cx="472500" cy="253200"/>
          </a:xfrm>
          <a:prstGeom prst="roundRect">
            <a:avLst>
              <a:gd fmla="val 8500" name="adj"/>
            </a:avLst>
          </a:prstGeom>
          <a:solidFill>
            <a:srgbClr val="FFFFFF"/>
          </a:solidFill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50" lIns="72525" spcFirstLastPara="1" rIns="72525" wrap="square" tIns="36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8"/>
              <a:buFont typeface="Arial"/>
              <a:buNone/>
            </a:pPr>
            <a:r>
              <a:t/>
            </a:r>
            <a:endParaRPr b="0" i="0" sz="142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6" name="Google Shape;1436;p97"/>
          <p:cNvSpPr txBox="1"/>
          <p:nvPr/>
        </p:nvSpPr>
        <p:spPr>
          <a:xfrm>
            <a:off x="10915087" y="2846090"/>
            <a:ext cx="345300" cy="17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8"/>
              <a:buFont typeface="Arial"/>
              <a:buNone/>
            </a:pPr>
            <a:r>
              <a:rPr b="0" i="0" lang="ko-KR" sz="808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0.97–1.00</a:t>
            </a:r>
            <a:endParaRPr b="0" i="0" sz="111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7" name="Google Shape;1437;p97"/>
          <p:cNvSpPr/>
          <p:nvPr/>
        </p:nvSpPr>
        <p:spPr>
          <a:xfrm>
            <a:off x="457089" y="4118644"/>
            <a:ext cx="10900200" cy="1252800"/>
          </a:xfrm>
          <a:prstGeom prst="roundRect">
            <a:avLst>
              <a:gd fmla="val 8500" name="adj"/>
            </a:avLst>
          </a:prstGeom>
          <a:solidFill>
            <a:srgbClr val="F3F5F8"/>
          </a:solidFill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250" lIns="72525" spcFirstLastPara="1" rIns="72525" wrap="square" tIns="36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8"/>
              <a:buFont typeface="Arial"/>
              <a:buNone/>
            </a:pPr>
            <a:r>
              <a:t/>
            </a:r>
            <a:endParaRPr b="0" i="0" sz="142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8" name="Google Shape;1438;p97"/>
          <p:cNvSpPr txBox="1"/>
          <p:nvPr/>
        </p:nvSpPr>
        <p:spPr>
          <a:xfrm>
            <a:off x="590312" y="4196954"/>
            <a:ext cx="3391200" cy="2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38"/>
              <a:buFont typeface="Arial"/>
              <a:buNone/>
            </a:pPr>
            <a:r>
              <a:rPr b="1" i="0" lang="ko-KR" sz="1238" u="none" cap="none" strike="noStrike">
                <a:solidFill>
                  <a:srgbClr val="DC690E"/>
                </a:solidFill>
                <a:latin typeface="Arial"/>
                <a:ea typeface="Arial"/>
                <a:cs typeface="Arial"/>
                <a:sym typeface="Arial"/>
              </a:rPr>
              <a:t>설명 · 실제 샘플</a:t>
            </a:r>
            <a:endParaRPr b="0" i="0" sz="111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hase2_left_sample.png" id="1439" name="Google Shape;1439;p97"/>
          <p:cNvPicPr preferRelativeResize="0"/>
          <p:nvPr/>
        </p:nvPicPr>
        <p:blipFill rotWithShape="1">
          <a:blip r:embed="rId3">
            <a:alphaModFix/>
          </a:blip>
          <a:srcRect b="6562" l="0" r="0" t="23110"/>
          <a:stretch/>
        </p:blipFill>
        <p:spPr>
          <a:xfrm>
            <a:off x="584250" y="4660950"/>
            <a:ext cx="2815850" cy="385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0" name="Google Shape;1440;p97"/>
          <p:cNvSpPr txBox="1"/>
          <p:nvPr/>
        </p:nvSpPr>
        <p:spPr>
          <a:xfrm>
            <a:off x="3515160" y="4492120"/>
            <a:ext cx="2422200" cy="75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7"/>
              <a:buFont typeface="Arial"/>
              <a:buNone/>
            </a:pPr>
            <a:r>
              <a:rPr b="0" i="0" lang="ko-KR" sz="857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좌우: </a:t>
            </a:r>
            <a:r>
              <a:rPr lang="ko-KR" sz="857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AI model이</a:t>
            </a:r>
            <a:r>
              <a:rPr b="0" i="0" lang="ko-KR" sz="857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  경계(초록)의</a:t>
            </a:r>
            <a:endParaRPr b="0" i="0" sz="111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7"/>
              <a:buFont typeface="Arial"/>
              <a:buNone/>
            </a:pPr>
            <a:r>
              <a:rPr b="0" i="0" lang="ko-KR" sz="857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왼쪽 · 오른쪽 끝점(+)을 찾는다.</a:t>
            </a:r>
            <a:endParaRPr b="0" i="0" sz="111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7"/>
              <a:buFont typeface="Arial"/>
              <a:buNone/>
            </a:pPr>
            <a:r>
              <a:rPr b="0" i="0" lang="ko-KR" sz="857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→ 두 끝점으로 좌우 비대칭 판별 · 보정</a:t>
            </a:r>
            <a:endParaRPr b="0" i="0" sz="111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7"/>
              <a:buFont typeface="Arial"/>
              <a:buNone/>
            </a:pPr>
            <a:r>
              <a:rPr b="0" i="0" lang="ko-KR" sz="857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→ </a:t>
            </a:r>
            <a:r>
              <a:rPr lang="ko-KR" sz="857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좌우 비대칭</a:t>
            </a:r>
            <a:r>
              <a:rPr b="0" i="0" lang="ko-KR" sz="857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&gt; 1°</a:t>
            </a:r>
            <a:r>
              <a:rPr lang="ko-KR" sz="857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 :</a:t>
            </a:r>
            <a:r>
              <a:rPr b="0" i="0" lang="ko-KR" sz="857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 53 프레임</a:t>
            </a:r>
            <a:endParaRPr b="0" i="0" sz="111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41" name="Google Shape;1441;p97"/>
          <p:cNvCxnSpPr/>
          <p:nvPr/>
        </p:nvCxnSpPr>
        <p:spPr>
          <a:xfrm>
            <a:off x="5913172" y="4239120"/>
            <a:ext cx="0" cy="1041900"/>
          </a:xfrm>
          <a:prstGeom prst="straightConnector1">
            <a:avLst/>
          </a:prstGeom>
          <a:noFill/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descr="phase2_top_sample.png" id="1442" name="Google Shape;1442;p97"/>
          <p:cNvPicPr preferRelativeResize="0"/>
          <p:nvPr/>
        </p:nvPicPr>
        <p:blipFill rotWithShape="1">
          <a:blip r:embed="rId4">
            <a:alphaModFix/>
          </a:blip>
          <a:srcRect b="57930" l="0" r="0" t="4342"/>
          <a:stretch/>
        </p:blipFill>
        <p:spPr>
          <a:xfrm>
            <a:off x="6070625" y="4562000"/>
            <a:ext cx="1816675" cy="2409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3" name="Google Shape;1443;p97"/>
          <p:cNvSpPr txBox="1"/>
          <p:nvPr/>
        </p:nvSpPr>
        <p:spPr>
          <a:xfrm>
            <a:off x="8008150" y="4420193"/>
            <a:ext cx="3203700" cy="83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8"/>
              <a:buFont typeface="Arial"/>
              <a:buNone/>
            </a:pPr>
            <a:r>
              <a:rPr b="0" i="0" lang="ko-KR" sz="808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상하: 원본 한 프레임의 </a:t>
            </a:r>
            <a:r>
              <a:rPr lang="ko-KR" sz="808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공정 픽셀을</a:t>
            </a:r>
            <a:r>
              <a:rPr b="0" i="0" lang="ko-KR" sz="808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 하나씩</a:t>
            </a:r>
            <a:endParaRPr b="0" i="0" sz="111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8"/>
              <a:buFont typeface="Arial"/>
              <a:buNone/>
            </a:pPr>
            <a:r>
              <a:rPr b="0" i="0" lang="ko-KR" sz="808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찾아 겹침</a:t>
            </a:r>
            <a:r>
              <a:rPr b="0" i="0" lang="ko-KR" sz="808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 (</a:t>
            </a:r>
            <a:r>
              <a:rPr lang="ko-KR" sz="808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예: </a:t>
            </a:r>
            <a:r>
              <a:rPr b="0" i="0" lang="ko-KR" sz="808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vision4, 같은 프레임 4개).</a:t>
            </a:r>
            <a:endParaRPr b="0" i="0" sz="111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8"/>
              <a:buFont typeface="Arial"/>
              <a:buNone/>
            </a:pPr>
            <a:r>
              <a:rPr b="0" i="0" lang="ko-KR" sz="808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젤끼리 IoU 0.97–1.00 </a:t>
            </a:r>
            <a:endParaRPr b="0" i="0" sz="111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4" name="Google Shape;1444;p97"/>
          <p:cNvSpPr txBox="1"/>
          <p:nvPr/>
        </p:nvSpPr>
        <p:spPr>
          <a:xfrm>
            <a:off x="457089" y="5413760"/>
            <a:ext cx="10900200" cy="4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14"/>
              <a:buFont typeface="Arial"/>
              <a:buNone/>
            </a:pPr>
            <a:r>
              <a:rPr b="0" i="0" lang="ko-KR" sz="714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°: 화소가 기운 각도. 화소 위·아래 바깥 테두리 직선의 기울기 평균.</a:t>
            </a:r>
            <a:endParaRPr b="0" i="0" sz="111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14"/>
              <a:buFont typeface="Arial"/>
              <a:buNone/>
            </a:pPr>
            <a:r>
              <a:rPr b="0" i="0" lang="ko-KR" sz="714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IoU: 두 모양이 겹치는 정도 (1 = 완전히 같음). 겹친 넓이 ÷ 합친 넓이.</a:t>
            </a:r>
            <a:endParaRPr b="0" i="0" sz="111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14"/>
              <a:buFont typeface="Arial"/>
              <a:buNone/>
            </a:pPr>
            <a:r>
              <a:rPr b="0" i="0" lang="ko-KR" sz="714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px: 이미지 화소 1칸. 크롭 크기는 150 × 50 px.</a:t>
            </a:r>
            <a:endParaRPr b="0" i="0" sz="111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5" name="Google Shape;1445;p97"/>
          <p:cNvSpPr txBox="1"/>
          <p:nvPr/>
        </p:nvSpPr>
        <p:spPr>
          <a:xfrm>
            <a:off x="210312" y="118872"/>
            <a:ext cx="10652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ko-KR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04 · 전처리 (Phase 1·2)</a:t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ko-KR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[04] Phase 2 : Tilting 보정</a:t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6" name="Google Shape;1446;p97"/>
          <p:cNvSpPr txBox="1"/>
          <p:nvPr/>
        </p:nvSpPr>
        <p:spPr>
          <a:xfrm>
            <a:off x="590300" y="4438300"/>
            <a:ext cx="3000000" cy="31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857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실제 예시 : vision2 의 532 와 4708 프레임 </a:t>
            </a:r>
            <a:endParaRPr/>
          </a:p>
        </p:txBody>
      </p:sp>
      <p:pic>
        <p:nvPicPr>
          <p:cNvPr id="1447" name="Google Shape;1447;p9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09350" y="1944174"/>
            <a:ext cx="2855810" cy="1951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hase2_top_sample.png" id="1448" name="Google Shape;1448;p97"/>
          <p:cNvPicPr preferRelativeResize="0"/>
          <p:nvPr/>
        </p:nvPicPr>
        <p:blipFill rotWithShape="1">
          <a:blip r:embed="rId4">
            <a:alphaModFix/>
          </a:blip>
          <a:srcRect b="0" l="0" r="0" t="63212"/>
          <a:stretch/>
        </p:blipFill>
        <p:spPr>
          <a:xfrm>
            <a:off x="6070625" y="4855050"/>
            <a:ext cx="1816675" cy="2349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9" name="Google Shape;1449;p97"/>
          <p:cNvSpPr txBox="1"/>
          <p:nvPr/>
        </p:nvSpPr>
        <p:spPr>
          <a:xfrm>
            <a:off x="5985850" y="4335725"/>
            <a:ext cx="3000000" cy="31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-KR" sz="857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실제 예시 : </a:t>
            </a:r>
            <a:r>
              <a:rPr lang="ko-KR" sz="857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프레임에서 주출 된 각 공정 픽셀의 윤곽</a:t>
            </a:r>
            <a:r>
              <a:rPr lang="ko-KR" sz="857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4" name="Shape 1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5" name="Google Shape;1455;p98"/>
          <p:cNvSpPr txBox="1"/>
          <p:nvPr/>
        </p:nvSpPr>
        <p:spPr>
          <a:xfrm>
            <a:off x="457200" y="504092"/>
            <a:ext cx="11051400" cy="39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31"/>
              <a:buFont typeface="Arial"/>
              <a:buNone/>
            </a:pPr>
            <a:r>
              <a:t/>
            </a:r>
            <a:endParaRPr b="0" i="0" sz="113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6" name="Google Shape;1456;p98"/>
          <p:cNvSpPr/>
          <p:nvPr/>
        </p:nvSpPr>
        <p:spPr>
          <a:xfrm>
            <a:off x="457200" y="861142"/>
            <a:ext cx="11051400" cy="674400"/>
          </a:xfrm>
          <a:prstGeom prst="roundRect">
            <a:avLst>
              <a:gd fmla="val 8500" name="adj"/>
            </a:avLst>
          </a:prstGeom>
          <a:solidFill>
            <a:srgbClr val="F3F5F8"/>
          </a:solidFill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925" lIns="73850" spcFirstLastPara="1" rIns="73850" wrap="square" tIns="36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4"/>
              <a:buFont typeface="Arial"/>
              <a:buNone/>
            </a:pPr>
            <a:r>
              <a:t/>
            </a:r>
            <a:endParaRPr b="0" i="0" sz="145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7" name="Google Shape;1457;p98"/>
          <p:cNvSpPr txBox="1"/>
          <p:nvPr/>
        </p:nvSpPr>
        <p:spPr>
          <a:xfrm>
            <a:off x="592274" y="966331"/>
            <a:ext cx="1074600" cy="20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6"/>
              <a:buFont typeface="Arial"/>
              <a:buNone/>
            </a:pPr>
            <a:r>
              <a:rPr b="1" i="0" lang="ko-KR" sz="1066" u="none" cap="none" strike="noStrike">
                <a:solidFill>
                  <a:srgbClr val="3E7CD1"/>
                </a:solidFill>
                <a:latin typeface="Arial"/>
                <a:ea typeface="Arial"/>
                <a:cs typeface="Arial"/>
                <a:sym typeface="Arial"/>
              </a:rPr>
              <a:t>목적 (Purpose)</a:t>
            </a:r>
            <a:endParaRPr b="0" i="0" sz="113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8" name="Google Shape;1458;p98"/>
          <p:cNvSpPr txBox="1"/>
          <p:nvPr/>
        </p:nvSpPr>
        <p:spPr>
          <a:xfrm>
            <a:off x="1721985" y="972519"/>
            <a:ext cx="9639300" cy="21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b="1" i="0" lang="ko-KR" sz="1018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비디오 데이터가 없는 실증 환경에서도 Graybox 모델의 역추론에 활용할 수 있도록, 실제 공정 변화를 신뢰성 있게 반영한 비디오를 생성하기 위함.</a:t>
            </a:r>
            <a:endParaRPr b="0" i="0" sz="113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9" name="Google Shape;1459;p98"/>
          <p:cNvSpPr txBox="1"/>
          <p:nvPr/>
        </p:nvSpPr>
        <p:spPr>
          <a:xfrm>
            <a:off x="592274" y="1238586"/>
            <a:ext cx="1074600" cy="18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6"/>
              <a:buFont typeface="Arial"/>
              <a:buNone/>
            </a:pPr>
            <a:r>
              <a:rPr b="1" i="0" lang="ko-KR" sz="1066" u="none" cap="none" strike="noStrike">
                <a:solidFill>
                  <a:srgbClr val="DC690E"/>
                </a:solidFill>
                <a:latin typeface="Arial"/>
                <a:ea typeface="Arial"/>
                <a:cs typeface="Arial"/>
                <a:sym typeface="Arial"/>
              </a:rPr>
              <a:t>목표 (Objective)</a:t>
            </a:r>
            <a:endParaRPr b="0" i="0" sz="113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0" name="Google Shape;1460;p98"/>
          <p:cNvSpPr txBox="1"/>
          <p:nvPr/>
        </p:nvSpPr>
        <p:spPr>
          <a:xfrm>
            <a:off x="1721985" y="1207648"/>
            <a:ext cx="9639300" cy="24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8"/>
              <a:buFont typeface="Arial"/>
              <a:buNone/>
            </a:pPr>
            <a:r>
              <a:rPr b="0" i="0" lang="ko-KR" sz="969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압력 기반 비디오 생성 모델과 비디오 기반 압력 예측 모델을 개발하고, 입력 · 재추정 압력의 일치도와 실제 · 생성된 비디오의 밝기 변화 유사도로 생성 비디오의 신뢰성을 검증한다.</a:t>
            </a:r>
            <a:endParaRPr b="0" i="0" sz="113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1" name="Google Shape;1461;p98"/>
          <p:cNvSpPr/>
          <p:nvPr/>
        </p:nvSpPr>
        <p:spPr>
          <a:xfrm>
            <a:off x="457200" y="1665532"/>
            <a:ext cx="5875800" cy="2444100"/>
          </a:xfrm>
          <a:prstGeom prst="roundRect">
            <a:avLst>
              <a:gd fmla="val 8500" name="adj"/>
            </a:avLst>
          </a:prstGeom>
          <a:noFill/>
          <a:ln cap="flat" cmpd="sng" w="14775">
            <a:solidFill>
              <a:srgbClr val="606B7A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36925" lIns="73850" spcFirstLastPara="1" rIns="73850" wrap="square" tIns="36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4"/>
              <a:buFont typeface="Arial"/>
              <a:buNone/>
            </a:pPr>
            <a:r>
              <a:t/>
            </a:r>
            <a:endParaRPr b="0" i="0" sz="145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2" name="Google Shape;1462;p98"/>
          <p:cNvSpPr txBox="1"/>
          <p:nvPr/>
        </p:nvSpPr>
        <p:spPr>
          <a:xfrm>
            <a:off x="592274" y="1715033"/>
            <a:ext cx="5605500" cy="26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12"/>
              <a:buFont typeface="Arial"/>
              <a:buNone/>
            </a:pPr>
            <a:r>
              <a:rPr b="1" i="0" lang="ko-KR" sz="1212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두 방향 학습 (실측으로 학습 → 생성 · 예측 → 실측과 비교)</a:t>
            </a:r>
            <a:endParaRPr b="0" i="0" sz="113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3" name="Google Shape;1463;p98"/>
          <p:cNvSpPr/>
          <p:nvPr/>
        </p:nvSpPr>
        <p:spPr>
          <a:xfrm>
            <a:off x="739628" y="2092477"/>
            <a:ext cx="1117422" cy="457866"/>
          </a:xfrm>
          <a:prstGeom prst="flowChartDocument">
            <a:avLst/>
          </a:prstGeom>
          <a:solidFill>
            <a:srgbClr val="FFFFFF"/>
          </a:solidFill>
          <a:ln cap="flat" cmpd="sng" w="9525">
            <a:solidFill>
              <a:srgbClr val="78839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925" lIns="73850" spcFirstLastPara="1" rIns="73850" wrap="square" tIns="36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4"/>
              <a:buFont typeface="Arial"/>
              <a:buNone/>
            </a:pPr>
            <a:r>
              <a:t/>
            </a:r>
            <a:endParaRPr b="0" i="0" sz="145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4" name="Google Shape;1464;p98"/>
          <p:cNvSpPr txBox="1"/>
          <p:nvPr/>
        </p:nvSpPr>
        <p:spPr>
          <a:xfrm>
            <a:off x="770326" y="2092477"/>
            <a:ext cx="1056000" cy="38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4"/>
              <a:buFont typeface="Arial"/>
              <a:buNone/>
            </a:pPr>
            <a:r>
              <a:t/>
            </a:r>
            <a:endParaRPr b="0" i="0" sz="145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5" name="Google Shape;1465;p98"/>
          <p:cNvSpPr/>
          <p:nvPr/>
        </p:nvSpPr>
        <p:spPr>
          <a:xfrm>
            <a:off x="696650" y="2129603"/>
            <a:ext cx="1117422" cy="457866"/>
          </a:xfrm>
          <a:prstGeom prst="flowChartDocument">
            <a:avLst/>
          </a:prstGeom>
          <a:solidFill>
            <a:srgbClr val="FFFFFF"/>
          </a:solidFill>
          <a:ln cap="flat" cmpd="sng" w="9525">
            <a:solidFill>
              <a:srgbClr val="78839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925" lIns="73850" spcFirstLastPara="1" rIns="73850" wrap="square" tIns="36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4"/>
              <a:buFont typeface="Arial"/>
              <a:buNone/>
            </a:pPr>
            <a:r>
              <a:t/>
            </a:r>
            <a:endParaRPr b="0" i="0" sz="145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6" name="Google Shape;1466;p98"/>
          <p:cNvSpPr txBox="1"/>
          <p:nvPr/>
        </p:nvSpPr>
        <p:spPr>
          <a:xfrm>
            <a:off x="727348" y="2129603"/>
            <a:ext cx="1056000" cy="38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4"/>
              <a:buFont typeface="Arial"/>
              <a:buNone/>
            </a:pPr>
            <a:r>
              <a:t/>
            </a:r>
            <a:endParaRPr b="0" i="0" sz="145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7" name="Google Shape;1467;p98"/>
          <p:cNvSpPr/>
          <p:nvPr/>
        </p:nvSpPr>
        <p:spPr>
          <a:xfrm>
            <a:off x="653672" y="2166729"/>
            <a:ext cx="1117422" cy="457866"/>
          </a:xfrm>
          <a:prstGeom prst="flowChartDocument">
            <a:avLst/>
          </a:prstGeom>
          <a:solidFill>
            <a:srgbClr val="FFFFFF"/>
          </a:solidFill>
          <a:ln cap="flat" cmpd="sng" w="9525">
            <a:solidFill>
              <a:srgbClr val="78839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925" lIns="73850" spcFirstLastPara="1" rIns="73850" wrap="square" tIns="36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4"/>
              <a:buFont typeface="Arial"/>
              <a:buNone/>
            </a:pPr>
            <a:r>
              <a:t/>
            </a:r>
            <a:endParaRPr b="0" i="0" sz="145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8" name="Google Shape;1468;p98"/>
          <p:cNvSpPr txBox="1"/>
          <p:nvPr/>
        </p:nvSpPr>
        <p:spPr>
          <a:xfrm>
            <a:off x="684370" y="2166729"/>
            <a:ext cx="1056000" cy="38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1"/>
              <a:buFont typeface="Arial"/>
              <a:buNone/>
            </a:pPr>
            <a:r>
              <a:rPr b="0" i="0" lang="ko-KR" sz="921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실측 비디오</a:t>
            </a:r>
            <a:endParaRPr b="0" i="0" sz="113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69" name="Google Shape;1469;p98"/>
          <p:cNvCxnSpPr/>
          <p:nvPr/>
        </p:nvCxnSpPr>
        <p:spPr>
          <a:xfrm>
            <a:off x="1771103" y="2389483"/>
            <a:ext cx="190200" cy="0"/>
          </a:xfrm>
          <a:prstGeom prst="straightConnector1">
            <a:avLst/>
          </a:prstGeom>
          <a:noFill/>
          <a:ln cap="flat" cmpd="sng" w="12300">
            <a:solidFill>
              <a:srgbClr val="606B7A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470" name="Google Shape;1470;p98"/>
          <p:cNvSpPr/>
          <p:nvPr/>
        </p:nvSpPr>
        <p:spPr>
          <a:xfrm>
            <a:off x="1961435" y="2179104"/>
            <a:ext cx="1418100" cy="501000"/>
          </a:xfrm>
          <a:prstGeom prst="roundRect">
            <a:avLst>
              <a:gd fmla="val 8500" name="adj"/>
            </a:avLst>
          </a:prstGeom>
          <a:solidFill>
            <a:srgbClr val="E0EBFC"/>
          </a:solidFill>
          <a:ln cap="flat" cmpd="sng" w="12300">
            <a:solidFill>
              <a:srgbClr val="2E77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925" lIns="73850" spcFirstLastPara="1" rIns="73850" wrap="square" tIns="36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4"/>
              <a:buFont typeface="Arial"/>
              <a:buNone/>
            </a:pPr>
            <a:r>
              <a:t/>
            </a:r>
            <a:endParaRPr b="0" i="0" sz="145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1" name="Google Shape;1471;p98"/>
          <p:cNvSpPr txBox="1"/>
          <p:nvPr/>
        </p:nvSpPr>
        <p:spPr>
          <a:xfrm>
            <a:off x="2010553" y="2222417"/>
            <a:ext cx="1320000" cy="22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b="1" i="0" lang="ko-KR" sz="1018" u="none" cap="none" strike="noStrike">
                <a:solidFill>
                  <a:srgbClr val="205298"/>
                </a:solidFill>
                <a:latin typeface="Arial"/>
                <a:ea typeface="Arial"/>
                <a:cs typeface="Arial"/>
                <a:sym typeface="Arial"/>
              </a:rPr>
              <a:t>3.1 비디오 학습 모델</a:t>
            </a:r>
            <a:endParaRPr b="0" i="0" sz="113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2" name="Google Shape;1472;p98"/>
          <p:cNvSpPr txBox="1"/>
          <p:nvPr/>
        </p:nvSpPr>
        <p:spPr>
          <a:xfrm>
            <a:off x="2010553" y="2409654"/>
            <a:ext cx="1320000" cy="22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1"/>
              <a:buFont typeface="Arial"/>
              <a:buNone/>
            </a:pPr>
            <a:r>
              <a:rPr b="0" i="0" lang="ko-KR" sz="921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비디오 → 압력</a:t>
            </a:r>
            <a:endParaRPr b="0" i="0" sz="113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73" name="Google Shape;1473;p98"/>
          <p:cNvCxnSpPr/>
          <p:nvPr/>
        </p:nvCxnSpPr>
        <p:spPr>
          <a:xfrm>
            <a:off x="3379714" y="2383295"/>
            <a:ext cx="264000" cy="0"/>
          </a:xfrm>
          <a:prstGeom prst="straightConnector1">
            <a:avLst/>
          </a:prstGeom>
          <a:noFill/>
          <a:ln cap="flat" cmpd="sng" w="12300">
            <a:solidFill>
              <a:srgbClr val="606B7A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474" name="Google Shape;1474;p98"/>
          <p:cNvSpPr/>
          <p:nvPr/>
        </p:nvSpPr>
        <p:spPr>
          <a:xfrm>
            <a:off x="3619164" y="2179104"/>
            <a:ext cx="1092906" cy="464076"/>
          </a:xfrm>
          <a:prstGeom prst="flowChartDocument">
            <a:avLst/>
          </a:prstGeom>
          <a:noFill/>
          <a:ln cap="flat" cmpd="sng" w="9525">
            <a:solidFill>
              <a:srgbClr val="788393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36925" lIns="73850" spcFirstLastPara="1" rIns="73850" wrap="square" tIns="36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4"/>
              <a:buFont typeface="Arial"/>
              <a:buNone/>
            </a:pPr>
            <a:r>
              <a:t/>
            </a:r>
            <a:endParaRPr b="0" i="0" sz="145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5" name="Google Shape;1475;p98"/>
          <p:cNvSpPr txBox="1"/>
          <p:nvPr/>
        </p:nvSpPr>
        <p:spPr>
          <a:xfrm>
            <a:off x="3649862" y="2179104"/>
            <a:ext cx="1031400" cy="38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1"/>
              <a:buFont typeface="Arial"/>
              <a:buNone/>
            </a:pPr>
            <a:r>
              <a:rPr b="0" i="0" lang="ko-KR" sz="921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예측</a:t>
            </a:r>
            <a:endParaRPr b="0" i="0" sz="113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1"/>
              <a:buFont typeface="Arial"/>
              <a:buNone/>
            </a:pPr>
            <a:r>
              <a:rPr b="0" i="0" lang="ko-KR" sz="921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압력 프로파일</a:t>
            </a:r>
            <a:endParaRPr b="0" i="0" sz="113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76" name="Google Shape;1476;p98"/>
          <p:cNvCxnSpPr/>
          <p:nvPr/>
        </p:nvCxnSpPr>
        <p:spPr>
          <a:xfrm rot="10800000">
            <a:off x="4730682" y="2389483"/>
            <a:ext cx="312900" cy="0"/>
          </a:xfrm>
          <a:prstGeom prst="straightConnector1">
            <a:avLst/>
          </a:prstGeom>
          <a:noFill/>
          <a:ln cap="flat" cmpd="sng" w="9825">
            <a:solidFill>
              <a:srgbClr val="606B7A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1477" name="Google Shape;1477;p98"/>
          <p:cNvSpPr/>
          <p:nvPr/>
        </p:nvSpPr>
        <p:spPr>
          <a:xfrm>
            <a:off x="5043582" y="2179104"/>
            <a:ext cx="1031508" cy="464076"/>
          </a:xfrm>
          <a:prstGeom prst="flowChartDocument">
            <a:avLst/>
          </a:prstGeom>
          <a:solidFill>
            <a:srgbClr val="FFFFFF"/>
          </a:solidFill>
          <a:ln cap="flat" cmpd="sng" w="9525">
            <a:solidFill>
              <a:srgbClr val="78839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925" lIns="73850" spcFirstLastPara="1" rIns="73850" wrap="square" tIns="36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4"/>
              <a:buFont typeface="Arial"/>
              <a:buNone/>
            </a:pPr>
            <a:r>
              <a:t/>
            </a:r>
            <a:endParaRPr b="0" i="0" sz="145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8" name="Google Shape;1478;p98"/>
          <p:cNvSpPr txBox="1"/>
          <p:nvPr/>
        </p:nvSpPr>
        <p:spPr>
          <a:xfrm>
            <a:off x="5074281" y="2179104"/>
            <a:ext cx="969900" cy="38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72"/>
              <a:buFont typeface="Arial"/>
              <a:buNone/>
            </a:pPr>
            <a:r>
              <a:rPr b="0" i="0" lang="ko-KR" sz="872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실측 압력</a:t>
            </a:r>
            <a:endParaRPr b="0" i="0" sz="113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72"/>
              <a:buFont typeface="Arial"/>
              <a:buNone/>
            </a:pPr>
            <a:r>
              <a:rPr b="0" i="0" lang="ko-KR" sz="872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프로파일</a:t>
            </a:r>
            <a:endParaRPr b="0" i="0" sz="113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9" name="Google Shape;1479;p98"/>
          <p:cNvSpPr txBox="1"/>
          <p:nvPr/>
        </p:nvSpPr>
        <p:spPr>
          <a:xfrm>
            <a:off x="4908508" y="2612237"/>
            <a:ext cx="2457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2"/>
              <a:buFont typeface="Arial"/>
              <a:buNone/>
            </a:pPr>
            <a:r>
              <a:rPr b="0" i="0" lang="ko-KR" sz="823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R²</a:t>
            </a:r>
            <a:endParaRPr b="0" i="0" sz="113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0" name="Google Shape;1480;p98"/>
          <p:cNvSpPr txBox="1"/>
          <p:nvPr/>
        </p:nvSpPr>
        <p:spPr>
          <a:xfrm>
            <a:off x="1955295" y="2723614"/>
            <a:ext cx="3653100" cy="17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72"/>
              <a:buFont typeface="Arial"/>
              <a:buNone/>
            </a:pPr>
            <a:r>
              <a:rPr b="1" i="0" lang="ko-KR" sz="872" u="none" cap="none" strike="noStrike">
                <a:solidFill>
                  <a:srgbClr val="3E7CD1"/>
                </a:solidFill>
                <a:latin typeface="Arial"/>
                <a:ea typeface="Arial"/>
                <a:cs typeface="Arial"/>
                <a:sym typeface="Arial"/>
              </a:rPr>
              <a:t>→ 생성 비디오의 압력 재추정기 (생성 신뢰도 검증)</a:t>
            </a:r>
            <a:endParaRPr b="0" i="0" sz="113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1" name="Google Shape;1481;p98"/>
          <p:cNvSpPr/>
          <p:nvPr/>
        </p:nvSpPr>
        <p:spPr>
          <a:xfrm>
            <a:off x="653672" y="3094871"/>
            <a:ext cx="1117422" cy="464076"/>
          </a:xfrm>
          <a:prstGeom prst="flowChartDocument">
            <a:avLst/>
          </a:prstGeom>
          <a:solidFill>
            <a:srgbClr val="FFFFFF"/>
          </a:solidFill>
          <a:ln cap="flat" cmpd="sng" w="9525">
            <a:solidFill>
              <a:srgbClr val="78839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925" lIns="73850" spcFirstLastPara="1" rIns="73850" wrap="square" tIns="36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4"/>
              <a:buFont typeface="Arial"/>
              <a:buNone/>
            </a:pPr>
            <a:r>
              <a:t/>
            </a:r>
            <a:endParaRPr b="0" i="0" sz="145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2" name="Google Shape;1482;p98"/>
          <p:cNvSpPr txBox="1"/>
          <p:nvPr/>
        </p:nvSpPr>
        <p:spPr>
          <a:xfrm>
            <a:off x="684370" y="3094871"/>
            <a:ext cx="1056000" cy="38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1"/>
              <a:buFont typeface="Arial"/>
              <a:buNone/>
            </a:pPr>
            <a:r>
              <a:rPr b="0" i="0" lang="ko-KR" sz="921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실측 압력</a:t>
            </a:r>
            <a:endParaRPr b="0" i="0" sz="113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1"/>
              <a:buFont typeface="Arial"/>
              <a:buNone/>
            </a:pPr>
            <a:r>
              <a:rPr b="0" i="0" lang="ko-KR" sz="921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프로파일</a:t>
            </a:r>
            <a:endParaRPr b="0" i="0" sz="113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83" name="Google Shape;1483;p98"/>
          <p:cNvCxnSpPr/>
          <p:nvPr/>
        </p:nvCxnSpPr>
        <p:spPr>
          <a:xfrm>
            <a:off x="1771103" y="3305250"/>
            <a:ext cx="190200" cy="0"/>
          </a:xfrm>
          <a:prstGeom prst="straightConnector1">
            <a:avLst/>
          </a:prstGeom>
          <a:noFill/>
          <a:ln cap="flat" cmpd="sng" w="12300">
            <a:solidFill>
              <a:srgbClr val="606B7A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484" name="Google Shape;1484;p98"/>
          <p:cNvSpPr/>
          <p:nvPr/>
        </p:nvSpPr>
        <p:spPr>
          <a:xfrm>
            <a:off x="1961435" y="3094871"/>
            <a:ext cx="1418100" cy="507300"/>
          </a:xfrm>
          <a:prstGeom prst="roundRect">
            <a:avLst>
              <a:gd fmla="val 8500" name="adj"/>
            </a:avLst>
          </a:prstGeom>
          <a:solidFill>
            <a:srgbClr val="E0EBFC"/>
          </a:solidFill>
          <a:ln cap="flat" cmpd="sng" w="12300">
            <a:solidFill>
              <a:srgbClr val="2E77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925" lIns="73850" spcFirstLastPara="1" rIns="73850" wrap="square" tIns="36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4"/>
              <a:buFont typeface="Arial"/>
              <a:buNone/>
            </a:pPr>
            <a:r>
              <a:t/>
            </a:r>
            <a:endParaRPr b="0" i="0" sz="145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5" name="Google Shape;1485;p98"/>
          <p:cNvSpPr txBox="1"/>
          <p:nvPr/>
        </p:nvSpPr>
        <p:spPr>
          <a:xfrm>
            <a:off x="2010553" y="3138185"/>
            <a:ext cx="13200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b="1" i="0" lang="ko-KR" sz="1018" u="none" cap="none" strike="noStrike">
                <a:solidFill>
                  <a:srgbClr val="205298"/>
                </a:solidFill>
                <a:latin typeface="Arial"/>
                <a:ea typeface="Arial"/>
                <a:cs typeface="Arial"/>
                <a:sym typeface="Arial"/>
              </a:rPr>
              <a:t>3.2 생성 모델</a:t>
            </a:r>
            <a:endParaRPr b="0" i="0" sz="113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6" name="Google Shape;1486;p98"/>
          <p:cNvSpPr txBox="1"/>
          <p:nvPr/>
        </p:nvSpPr>
        <p:spPr>
          <a:xfrm>
            <a:off x="2010553" y="3328268"/>
            <a:ext cx="1320000" cy="22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1"/>
              <a:buFont typeface="Arial"/>
              <a:buNone/>
            </a:pPr>
            <a:r>
              <a:rPr b="0" i="0" lang="ko-KR" sz="921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압력 → 비디오</a:t>
            </a:r>
            <a:endParaRPr b="0" i="0" sz="113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87" name="Google Shape;1487;p98"/>
          <p:cNvCxnSpPr/>
          <p:nvPr/>
        </p:nvCxnSpPr>
        <p:spPr>
          <a:xfrm>
            <a:off x="3385854" y="3323813"/>
            <a:ext cx="288600" cy="0"/>
          </a:xfrm>
          <a:prstGeom prst="straightConnector1">
            <a:avLst/>
          </a:prstGeom>
          <a:noFill/>
          <a:ln cap="flat" cmpd="sng" w="12300">
            <a:solidFill>
              <a:srgbClr val="606B7A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488" name="Google Shape;1488;p98"/>
          <p:cNvSpPr/>
          <p:nvPr/>
        </p:nvSpPr>
        <p:spPr>
          <a:xfrm>
            <a:off x="3748098" y="2983494"/>
            <a:ext cx="1086750" cy="488808"/>
          </a:xfrm>
          <a:prstGeom prst="flowChartDocument">
            <a:avLst/>
          </a:prstGeom>
          <a:noFill/>
          <a:ln cap="flat" cmpd="sng" w="9525">
            <a:solidFill>
              <a:srgbClr val="788393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36925" lIns="73850" spcFirstLastPara="1" rIns="73850" wrap="square" tIns="36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4"/>
              <a:buFont typeface="Arial"/>
              <a:buNone/>
            </a:pPr>
            <a:r>
              <a:t/>
            </a:r>
            <a:endParaRPr b="0" i="0" sz="145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9" name="Google Shape;1489;p98"/>
          <p:cNvSpPr txBox="1"/>
          <p:nvPr/>
        </p:nvSpPr>
        <p:spPr>
          <a:xfrm>
            <a:off x="3778797" y="2983494"/>
            <a:ext cx="1025400" cy="41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4"/>
              <a:buFont typeface="Arial"/>
              <a:buNone/>
            </a:pPr>
            <a:r>
              <a:t/>
            </a:r>
            <a:endParaRPr b="0" i="0" sz="145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0" name="Google Shape;1490;p98"/>
          <p:cNvSpPr/>
          <p:nvPr/>
        </p:nvSpPr>
        <p:spPr>
          <a:xfrm>
            <a:off x="3705120" y="3020620"/>
            <a:ext cx="1086750" cy="488808"/>
          </a:xfrm>
          <a:prstGeom prst="flowChartDocument">
            <a:avLst/>
          </a:prstGeom>
          <a:noFill/>
          <a:ln cap="flat" cmpd="sng" w="9525">
            <a:solidFill>
              <a:srgbClr val="788393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36925" lIns="73850" spcFirstLastPara="1" rIns="73850" wrap="square" tIns="36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4"/>
              <a:buFont typeface="Arial"/>
              <a:buNone/>
            </a:pPr>
            <a:r>
              <a:t/>
            </a:r>
            <a:endParaRPr b="0" i="0" sz="145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1" name="Google Shape;1491;p98"/>
          <p:cNvSpPr txBox="1"/>
          <p:nvPr/>
        </p:nvSpPr>
        <p:spPr>
          <a:xfrm>
            <a:off x="3735819" y="3020620"/>
            <a:ext cx="1025400" cy="41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4"/>
              <a:buFont typeface="Arial"/>
              <a:buNone/>
            </a:pPr>
            <a:r>
              <a:t/>
            </a:r>
            <a:endParaRPr b="0" i="0" sz="145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2" name="Google Shape;1492;p98"/>
          <p:cNvSpPr/>
          <p:nvPr/>
        </p:nvSpPr>
        <p:spPr>
          <a:xfrm>
            <a:off x="3662142" y="3057746"/>
            <a:ext cx="1086750" cy="488808"/>
          </a:xfrm>
          <a:prstGeom prst="flowChartDocument">
            <a:avLst/>
          </a:prstGeom>
          <a:noFill/>
          <a:ln cap="flat" cmpd="sng" w="9525">
            <a:solidFill>
              <a:srgbClr val="788393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36925" lIns="73850" spcFirstLastPara="1" rIns="73850" wrap="square" tIns="36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4"/>
              <a:buFont typeface="Arial"/>
              <a:buNone/>
            </a:pPr>
            <a:r>
              <a:t/>
            </a:r>
            <a:endParaRPr b="0" i="0" sz="145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3" name="Google Shape;1493;p98"/>
          <p:cNvSpPr txBox="1"/>
          <p:nvPr/>
        </p:nvSpPr>
        <p:spPr>
          <a:xfrm>
            <a:off x="3692840" y="3057746"/>
            <a:ext cx="1025400" cy="41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8"/>
              <a:buFont typeface="Arial"/>
              <a:buNone/>
            </a:pPr>
            <a:r>
              <a:rPr b="0" i="0" lang="ko-KR" sz="969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생성 비디오</a:t>
            </a:r>
            <a:endParaRPr b="0" i="0" sz="113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94" name="Google Shape;1494;p98"/>
          <p:cNvCxnSpPr/>
          <p:nvPr/>
        </p:nvCxnSpPr>
        <p:spPr>
          <a:xfrm rot="10800000">
            <a:off x="4767204" y="3323813"/>
            <a:ext cx="233400" cy="0"/>
          </a:xfrm>
          <a:prstGeom prst="straightConnector1">
            <a:avLst/>
          </a:prstGeom>
          <a:noFill/>
          <a:ln cap="flat" cmpd="sng" w="9825">
            <a:solidFill>
              <a:srgbClr val="606B7A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1495" name="Google Shape;1495;p98"/>
          <p:cNvSpPr/>
          <p:nvPr/>
        </p:nvSpPr>
        <p:spPr>
          <a:xfrm>
            <a:off x="5129538" y="2989682"/>
            <a:ext cx="1013040" cy="507384"/>
          </a:xfrm>
          <a:prstGeom prst="flowChartDocument">
            <a:avLst/>
          </a:prstGeom>
          <a:solidFill>
            <a:srgbClr val="FFFFFF"/>
          </a:solidFill>
          <a:ln cap="flat" cmpd="sng" w="9525">
            <a:solidFill>
              <a:srgbClr val="78839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925" lIns="73850" spcFirstLastPara="1" rIns="73850" wrap="square" tIns="36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4"/>
              <a:buFont typeface="Arial"/>
              <a:buNone/>
            </a:pPr>
            <a:r>
              <a:t/>
            </a:r>
            <a:endParaRPr b="0" i="0" sz="145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6" name="Google Shape;1496;p98"/>
          <p:cNvSpPr txBox="1"/>
          <p:nvPr/>
        </p:nvSpPr>
        <p:spPr>
          <a:xfrm>
            <a:off x="5160237" y="2989682"/>
            <a:ext cx="951600" cy="42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4"/>
              <a:buFont typeface="Arial"/>
              <a:buNone/>
            </a:pPr>
            <a:r>
              <a:t/>
            </a:r>
            <a:endParaRPr b="0" i="0" sz="145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7" name="Google Shape;1497;p98"/>
          <p:cNvSpPr/>
          <p:nvPr/>
        </p:nvSpPr>
        <p:spPr>
          <a:xfrm>
            <a:off x="5086560" y="3026808"/>
            <a:ext cx="1013040" cy="507384"/>
          </a:xfrm>
          <a:prstGeom prst="flowChartDocument">
            <a:avLst/>
          </a:prstGeom>
          <a:solidFill>
            <a:srgbClr val="FFFFFF"/>
          </a:solidFill>
          <a:ln cap="flat" cmpd="sng" w="9525">
            <a:solidFill>
              <a:srgbClr val="78839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925" lIns="73850" spcFirstLastPara="1" rIns="73850" wrap="square" tIns="36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4"/>
              <a:buFont typeface="Arial"/>
              <a:buNone/>
            </a:pPr>
            <a:r>
              <a:t/>
            </a:r>
            <a:endParaRPr b="0" i="0" sz="145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8" name="Google Shape;1498;p98"/>
          <p:cNvSpPr txBox="1"/>
          <p:nvPr/>
        </p:nvSpPr>
        <p:spPr>
          <a:xfrm>
            <a:off x="5117259" y="3026808"/>
            <a:ext cx="951600" cy="42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4"/>
              <a:buFont typeface="Arial"/>
              <a:buNone/>
            </a:pPr>
            <a:r>
              <a:t/>
            </a:r>
            <a:endParaRPr b="0" i="0" sz="145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9" name="Google Shape;1499;p98"/>
          <p:cNvSpPr/>
          <p:nvPr/>
        </p:nvSpPr>
        <p:spPr>
          <a:xfrm>
            <a:off x="5043582" y="3063933"/>
            <a:ext cx="1013040" cy="507384"/>
          </a:xfrm>
          <a:prstGeom prst="flowChartDocument">
            <a:avLst/>
          </a:prstGeom>
          <a:solidFill>
            <a:srgbClr val="FFFFFF"/>
          </a:solidFill>
          <a:ln cap="flat" cmpd="sng" w="9525">
            <a:solidFill>
              <a:srgbClr val="78839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925" lIns="73850" spcFirstLastPara="1" rIns="73850" wrap="square" tIns="36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4"/>
              <a:buFont typeface="Arial"/>
              <a:buNone/>
            </a:pPr>
            <a:r>
              <a:t/>
            </a:r>
            <a:endParaRPr b="0" i="0" sz="145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0" name="Google Shape;1500;p98"/>
          <p:cNvSpPr txBox="1"/>
          <p:nvPr/>
        </p:nvSpPr>
        <p:spPr>
          <a:xfrm>
            <a:off x="5074281" y="3063933"/>
            <a:ext cx="951600" cy="42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8"/>
              <a:buFont typeface="Arial"/>
              <a:buNone/>
            </a:pPr>
            <a:r>
              <a:rPr b="0" i="0" lang="ko-KR" sz="969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실측 비디오</a:t>
            </a:r>
            <a:endParaRPr b="0" i="0" sz="113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1" name="Google Shape;1501;p98"/>
          <p:cNvSpPr txBox="1"/>
          <p:nvPr/>
        </p:nvSpPr>
        <p:spPr>
          <a:xfrm>
            <a:off x="4779574" y="3577505"/>
            <a:ext cx="337800" cy="12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2"/>
              <a:buFont typeface="Arial"/>
              <a:buNone/>
            </a:pPr>
            <a:r>
              <a:rPr b="0" i="0" lang="ko-KR" sz="823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SSIM</a:t>
            </a:r>
            <a:endParaRPr b="0" i="0" sz="113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2" name="Google Shape;1502;p98"/>
          <p:cNvSpPr txBox="1"/>
          <p:nvPr/>
        </p:nvSpPr>
        <p:spPr>
          <a:xfrm>
            <a:off x="1955295" y="3756946"/>
            <a:ext cx="3757500" cy="16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72"/>
              <a:buFont typeface="Arial"/>
              <a:buNone/>
            </a:pPr>
            <a:r>
              <a:rPr b="1" i="0" lang="ko-KR" sz="872" u="none" cap="none" strike="noStrike">
                <a:solidFill>
                  <a:srgbClr val="3E7CD1"/>
                </a:solidFill>
                <a:latin typeface="Arial"/>
                <a:ea typeface="Arial"/>
                <a:cs typeface="Arial"/>
                <a:sym typeface="Arial"/>
              </a:rPr>
              <a:t>→ 압력 프로파일로 공정 비디오 생성 (실증 환경 · 역추론용)</a:t>
            </a:r>
            <a:endParaRPr b="0" i="0" sz="113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3" name="Google Shape;1503;p98"/>
          <p:cNvSpPr txBox="1"/>
          <p:nvPr/>
        </p:nvSpPr>
        <p:spPr>
          <a:xfrm>
            <a:off x="647532" y="3948762"/>
            <a:ext cx="4788900" cy="15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2"/>
              <a:buFont typeface="Arial"/>
              <a:buNone/>
            </a:pPr>
            <a:r>
              <a:rPr b="0" i="0" lang="ko-KR" sz="823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두 모델 모두 보지 못한 실험으로 시험 (실험 1개 빼고 학습)</a:t>
            </a:r>
            <a:endParaRPr b="0" i="0" sz="113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4" name="Google Shape;1504;p98"/>
          <p:cNvSpPr/>
          <p:nvPr/>
        </p:nvSpPr>
        <p:spPr>
          <a:xfrm>
            <a:off x="6504839" y="1665532"/>
            <a:ext cx="3260100" cy="1225200"/>
          </a:xfrm>
          <a:prstGeom prst="roundRect">
            <a:avLst>
              <a:gd fmla="val 8500" name="adj"/>
            </a:avLst>
          </a:prstGeom>
          <a:solidFill>
            <a:srgbClr val="FFFFFF"/>
          </a:solidFill>
          <a:ln cap="flat" cmpd="sng" w="9525">
            <a:solidFill>
              <a:srgbClr val="DCE2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925" lIns="73850" spcFirstLastPara="1" rIns="73850" wrap="square" tIns="36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4"/>
              <a:buFont typeface="Arial"/>
              <a:buNone/>
            </a:pPr>
            <a:r>
              <a:t/>
            </a:r>
            <a:endParaRPr b="0" i="0" sz="145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5" name="Google Shape;1505;p98"/>
          <p:cNvSpPr txBox="1"/>
          <p:nvPr/>
        </p:nvSpPr>
        <p:spPr>
          <a:xfrm>
            <a:off x="6590795" y="1690282"/>
            <a:ext cx="3088200" cy="24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8"/>
              <a:buFont typeface="Arial"/>
              <a:buNone/>
            </a:pPr>
            <a:r>
              <a:rPr b="1" i="0" lang="ko-KR" sz="969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3.1 압력 예측 최고: vision4 (R² 0.96)</a:t>
            </a:r>
            <a:endParaRPr b="0" i="0" sz="113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6" name="Google Shape;1506;p98"/>
          <p:cNvSpPr/>
          <p:nvPr/>
        </p:nvSpPr>
        <p:spPr>
          <a:xfrm>
            <a:off x="6504850" y="2927800"/>
            <a:ext cx="3260100" cy="1281000"/>
          </a:xfrm>
          <a:prstGeom prst="roundRect">
            <a:avLst>
              <a:gd fmla="val 8500" name="adj"/>
            </a:avLst>
          </a:prstGeom>
          <a:solidFill>
            <a:srgbClr val="FFFFFF"/>
          </a:solidFill>
          <a:ln cap="flat" cmpd="sng" w="9525">
            <a:solidFill>
              <a:srgbClr val="DCE2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925" lIns="73850" spcFirstLastPara="1" rIns="73850" wrap="square" tIns="36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4"/>
              <a:buFont typeface="Arial"/>
              <a:buNone/>
            </a:pPr>
            <a:r>
              <a:t/>
            </a:r>
            <a:endParaRPr b="0" i="0" sz="145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7" name="Google Shape;1507;p98"/>
          <p:cNvSpPr txBox="1"/>
          <p:nvPr/>
        </p:nvSpPr>
        <p:spPr>
          <a:xfrm>
            <a:off x="6590795" y="2952556"/>
            <a:ext cx="3088200" cy="24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8"/>
              <a:buFont typeface="Arial"/>
              <a:buNone/>
            </a:pPr>
            <a:r>
              <a:rPr b="1" i="0" lang="ko-KR" sz="969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3.2: 공정 진행에 따른 SSIM (생성 vs 실측)</a:t>
            </a:r>
            <a:endParaRPr b="0" i="0" sz="113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8" name="Google Shape;1508;p98"/>
          <p:cNvSpPr txBox="1"/>
          <p:nvPr/>
        </p:nvSpPr>
        <p:spPr>
          <a:xfrm>
            <a:off x="9887833" y="1665532"/>
            <a:ext cx="1596300" cy="24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2"/>
              <a:buFont typeface="Arial"/>
              <a:buNone/>
            </a:pPr>
            <a:r>
              <a:rPr b="1" i="0" lang="ko-KR" sz="1162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정량지표</a:t>
            </a:r>
            <a:endParaRPr b="0" i="0" sz="113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9" name="Google Shape;1509;p98"/>
          <p:cNvSpPr/>
          <p:nvPr/>
        </p:nvSpPr>
        <p:spPr>
          <a:xfrm>
            <a:off x="9906252" y="1894474"/>
            <a:ext cx="969900" cy="371400"/>
          </a:xfrm>
          <a:prstGeom prst="roundRect">
            <a:avLst>
              <a:gd fmla="val 8500" name="adj"/>
            </a:avLst>
          </a:prstGeom>
          <a:solidFill>
            <a:srgbClr val="242930"/>
          </a:solidFill>
          <a:ln cap="flat" cmpd="sng" w="9525">
            <a:solidFill>
              <a:srgbClr val="2429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925" lIns="73850" spcFirstLastPara="1" rIns="73850" wrap="square" tIns="36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4"/>
              <a:buFont typeface="Arial"/>
              <a:buNone/>
            </a:pPr>
            <a:r>
              <a:t/>
            </a:r>
            <a:endParaRPr b="0" i="0" sz="145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0" name="Google Shape;1510;p98"/>
          <p:cNvSpPr txBox="1"/>
          <p:nvPr/>
        </p:nvSpPr>
        <p:spPr>
          <a:xfrm>
            <a:off x="9979929" y="1943975"/>
            <a:ext cx="834900" cy="27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72"/>
              <a:buFont typeface="Arial"/>
              <a:buNone/>
            </a:pPr>
            <a:r>
              <a:rPr b="1" i="0" lang="ko-KR" sz="87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모델</a:t>
            </a:r>
            <a:endParaRPr b="0" i="0" sz="113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1" name="Google Shape;1511;p98"/>
          <p:cNvSpPr/>
          <p:nvPr/>
        </p:nvSpPr>
        <p:spPr>
          <a:xfrm>
            <a:off x="10888610" y="1894474"/>
            <a:ext cx="583200" cy="371400"/>
          </a:xfrm>
          <a:prstGeom prst="roundRect">
            <a:avLst>
              <a:gd fmla="val 8500" name="adj"/>
            </a:avLst>
          </a:prstGeom>
          <a:solidFill>
            <a:srgbClr val="242930"/>
          </a:solidFill>
          <a:ln cap="flat" cmpd="sng" w="9525">
            <a:solidFill>
              <a:srgbClr val="2429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925" lIns="73850" spcFirstLastPara="1" rIns="73850" wrap="square" tIns="36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4"/>
              <a:buFont typeface="Arial"/>
              <a:buNone/>
            </a:pPr>
            <a:r>
              <a:t/>
            </a:r>
            <a:endParaRPr b="0" i="0" sz="145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2" name="Google Shape;1512;p98"/>
          <p:cNvSpPr txBox="1"/>
          <p:nvPr/>
        </p:nvSpPr>
        <p:spPr>
          <a:xfrm>
            <a:off x="10962287" y="1943975"/>
            <a:ext cx="448200" cy="27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72"/>
              <a:buFont typeface="Arial"/>
              <a:buNone/>
            </a:pPr>
            <a:r>
              <a:rPr b="1" i="0" lang="ko-KR" sz="87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값</a:t>
            </a:r>
            <a:endParaRPr b="0" i="0" sz="113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3" name="Google Shape;1513;p98"/>
          <p:cNvSpPr/>
          <p:nvPr/>
        </p:nvSpPr>
        <p:spPr>
          <a:xfrm>
            <a:off x="9906252" y="2290481"/>
            <a:ext cx="963900" cy="309300"/>
          </a:xfrm>
          <a:prstGeom prst="roundRect">
            <a:avLst>
              <a:gd fmla="val 8500" name="adj"/>
            </a:avLst>
          </a:prstGeom>
          <a:solidFill>
            <a:srgbClr val="FFFFFF"/>
          </a:solidFill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925" lIns="73850" spcFirstLastPara="1" rIns="73850" wrap="square" tIns="36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4"/>
              <a:buFont typeface="Arial"/>
              <a:buNone/>
            </a:pPr>
            <a:r>
              <a:t/>
            </a:r>
            <a:endParaRPr b="0" i="0" sz="145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4" name="Google Shape;1514;p98"/>
          <p:cNvSpPr txBox="1"/>
          <p:nvPr/>
        </p:nvSpPr>
        <p:spPr>
          <a:xfrm>
            <a:off x="9979929" y="2327607"/>
            <a:ext cx="834900" cy="2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2"/>
              <a:buFont typeface="Arial"/>
              <a:buNone/>
            </a:pPr>
            <a:r>
              <a:rPr b="1" i="0" lang="ko-KR" sz="823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3.1 압력 예측</a:t>
            </a:r>
            <a:endParaRPr b="0" i="0" sz="113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5" name="Google Shape;1515;p98"/>
          <p:cNvSpPr/>
          <p:nvPr/>
        </p:nvSpPr>
        <p:spPr>
          <a:xfrm>
            <a:off x="10888610" y="2290481"/>
            <a:ext cx="577200" cy="309300"/>
          </a:xfrm>
          <a:prstGeom prst="roundRect">
            <a:avLst>
              <a:gd fmla="val 8500" name="adj"/>
            </a:avLst>
          </a:prstGeom>
          <a:solidFill>
            <a:srgbClr val="FFFFFF"/>
          </a:solidFill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925" lIns="73850" spcFirstLastPara="1" rIns="73850" wrap="square" tIns="36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4"/>
              <a:buFont typeface="Arial"/>
              <a:buNone/>
            </a:pPr>
            <a:r>
              <a:t/>
            </a:r>
            <a:endParaRPr b="0" i="0" sz="145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6" name="Google Shape;1516;p98"/>
          <p:cNvSpPr txBox="1"/>
          <p:nvPr/>
        </p:nvSpPr>
        <p:spPr>
          <a:xfrm>
            <a:off x="10962287" y="2327607"/>
            <a:ext cx="448200" cy="2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2"/>
              <a:buFont typeface="Arial"/>
              <a:buNone/>
            </a:pPr>
            <a:r>
              <a:rPr b="0" i="0" lang="ko-KR" sz="823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R² (0.80)</a:t>
            </a:r>
            <a:endParaRPr b="0" i="0" sz="113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7" name="Google Shape;1517;p98"/>
          <p:cNvSpPr/>
          <p:nvPr/>
        </p:nvSpPr>
        <p:spPr>
          <a:xfrm>
            <a:off x="9906252" y="2624612"/>
            <a:ext cx="963900" cy="309300"/>
          </a:xfrm>
          <a:prstGeom prst="roundRect">
            <a:avLst>
              <a:gd fmla="val 8500" name="adj"/>
            </a:avLst>
          </a:prstGeom>
          <a:solidFill>
            <a:srgbClr val="F2F4F7"/>
          </a:solidFill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925" lIns="73850" spcFirstLastPara="1" rIns="73850" wrap="square" tIns="36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4"/>
              <a:buFont typeface="Arial"/>
              <a:buNone/>
            </a:pPr>
            <a:r>
              <a:t/>
            </a:r>
            <a:endParaRPr b="0" i="0" sz="145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8" name="Google Shape;1518;p98"/>
          <p:cNvSpPr txBox="1"/>
          <p:nvPr/>
        </p:nvSpPr>
        <p:spPr>
          <a:xfrm>
            <a:off x="9979929" y="2661738"/>
            <a:ext cx="834900" cy="2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2"/>
              <a:buFont typeface="Arial"/>
              <a:buNone/>
            </a:pPr>
            <a:r>
              <a:rPr b="1" i="0" lang="ko-KR" sz="823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3.2 비디오 생성</a:t>
            </a:r>
            <a:endParaRPr b="0" i="0" sz="113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9" name="Google Shape;1519;p98"/>
          <p:cNvSpPr/>
          <p:nvPr/>
        </p:nvSpPr>
        <p:spPr>
          <a:xfrm>
            <a:off x="10888610" y="2624612"/>
            <a:ext cx="577200" cy="309300"/>
          </a:xfrm>
          <a:prstGeom prst="roundRect">
            <a:avLst>
              <a:gd fmla="val 8500" name="adj"/>
            </a:avLst>
          </a:prstGeom>
          <a:solidFill>
            <a:srgbClr val="F2F4F7"/>
          </a:solidFill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925" lIns="73850" spcFirstLastPara="1" rIns="73850" wrap="square" tIns="36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4"/>
              <a:buFont typeface="Arial"/>
              <a:buNone/>
            </a:pPr>
            <a:r>
              <a:t/>
            </a:r>
            <a:endParaRPr b="0" i="0" sz="145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0" name="Google Shape;1520;p98"/>
          <p:cNvSpPr txBox="1"/>
          <p:nvPr/>
        </p:nvSpPr>
        <p:spPr>
          <a:xfrm>
            <a:off x="10962287" y="2661738"/>
            <a:ext cx="448200" cy="2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2"/>
              <a:buFont typeface="Arial"/>
              <a:buNone/>
            </a:pPr>
            <a:r>
              <a:rPr b="0" i="0" lang="ko-KR" sz="823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SSIM (0.60)</a:t>
            </a:r>
            <a:endParaRPr b="0" i="0" sz="113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1" name="Google Shape;1521;p98"/>
          <p:cNvSpPr/>
          <p:nvPr/>
        </p:nvSpPr>
        <p:spPr>
          <a:xfrm>
            <a:off x="9906252" y="2958744"/>
            <a:ext cx="963900" cy="309300"/>
          </a:xfrm>
          <a:prstGeom prst="roundRect">
            <a:avLst>
              <a:gd fmla="val 8500" name="adj"/>
            </a:avLst>
          </a:prstGeom>
          <a:solidFill>
            <a:srgbClr val="FFFFFF"/>
          </a:solidFill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925" lIns="73850" spcFirstLastPara="1" rIns="73850" wrap="square" tIns="36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4"/>
              <a:buFont typeface="Arial"/>
              <a:buNone/>
            </a:pPr>
            <a:r>
              <a:t/>
            </a:r>
            <a:endParaRPr b="0" i="0" sz="145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2" name="Google Shape;1522;p98"/>
          <p:cNvSpPr txBox="1"/>
          <p:nvPr/>
        </p:nvSpPr>
        <p:spPr>
          <a:xfrm>
            <a:off x="9979929" y="2995869"/>
            <a:ext cx="834900" cy="2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2"/>
              <a:buFont typeface="Arial"/>
              <a:buNone/>
            </a:pPr>
            <a:r>
              <a:rPr b="1" i="0" lang="ko-KR" sz="823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3.2 밝기 차</a:t>
            </a:r>
            <a:r>
              <a:rPr b="1" lang="ko-KR" sz="823">
                <a:solidFill>
                  <a:srgbClr val="242930"/>
                </a:solidFill>
              </a:rPr>
              <a:t>이</a:t>
            </a:r>
            <a:endParaRPr b="0" i="0" sz="113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3" name="Google Shape;1523;p98"/>
          <p:cNvSpPr/>
          <p:nvPr/>
        </p:nvSpPr>
        <p:spPr>
          <a:xfrm>
            <a:off x="10888610" y="2958744"/>
            <a:ext cx="577200" cy="309300"/>
          </a:xfrm>
          <a:prstGeom prst="roundRect">
            <a:avLst>
              <a:gd fmla="val 8500" name="adj"/>
            </a:avLst>
          </a:prstGeom>
          <a:solidFill>
            <a:srgbClr val="FFFFFF"/>
          </a:solidFill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925" lIns="73850" spcFirstLastPara="1" rIns="73850" wrap="square" tIns="36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4"/>
              <a:buFont typeface="Arial"/>
              <a:buNone/>
            </a:pPr>
            <a:r>
              <a:t/>
            </a:r>
            <a:endParaRPr b="0" i="0" sz="145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4" name="Google Shape;1524;p98"/>
          <p:cNvSpPr txBox="1"/>
          <p:nvPr/>
        </p:nvSpPr>
        <p:spPr>
          <a:xfrm>
            <a:off x="10962287" y="2995869"/>
            <a:ext cx="448200" cy="2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2"/>
              <a:buFont typeface="Arial"/>
              <a:buNone/>
            </a:pPr>
            <a:r>
              <a:rPr b="0" i="0" lang="ko-KR" sz="823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13.7 DN</a:t>
            </a:r>
            <a:endParaRPr b="0" i="0" sz="113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5" name="Google Shape;1525;p98"/>
          <p:cNvSpPr/>
          <p:nvPr/>
        </p:nvSpPr>
        <p:spPr>
          <a:xfrm>
            <a:off x="457200" y="4221018"/>
            <a:ext cx="11051400" cy="1281000"/>
          </a:xfrm>
          <a:prstGeom prst="roundRect">
            <a:avLst>
              <a:gd fmla="val 8500" name="adj"/>
            </a:avLst>
          </a:prstGeom>
          <a:solidFill>
            <a:srgbClr val="F3F5F8"/>
          </a:solidFill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925" lIns="73850" spcFirstLastPara="1" rIns="73850" wrap="square" tIns="36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4"/>
              <a:buFont typeface="Arial"/>
              <a:buNone/>
            </a:pPr>
            <a:r>
              <a:t/>
            </a:r>
            <a:endParaRPr b="0" i="0" sz="145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6" name="Google Shape;1526;p98"/>
          <p:cNvSpPr txBox="1"/>
          <p:nvPr/>
        </p:nvSpPr>
        <p:spPr>
          <a:xfrm>
            <a:off x="604554" y="4307644"/>
            <a:ext cx="1657800" cy="2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60"/>
              <a:buFont typeface="Arial"/>
              <a:buNone/>
            </a:pPr>
            <a:r>
              <a:rPr b="1" i="0" lang="ko-KR" sz="1260" u="none" cap="none" strike="noStrike">
                <a:solidFill>
                  <a:srgbClr val="DC690E"/>
                </a:solidFill>
                <a:latin typeface="Arial"/>
                <a:ea typeface="Arial"/>
                <a:cs typeface="Arial"/>
                <a:sym typeface="Arial"/>
              </a:rPr>
              <a:t>설명</a:t>
            </a:r>
            <a:endParaRPr b="0" i="0" sz="113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7" name="Google Shape;1527;p98"/>
          <p:cNvSpPr txBox="1"/>
          <p:nvPr/>
        </p:nvSpPr>
        <p:spPr>
          <a:xfrm>
            <a:off x="616824" y="4598450"/>
            <a:ext cx="5973900" cy="8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72"/>
              <a:buFont typeface="Arial"/>
              <a:buNone/>
            </a:pPr>
            <a:r>
              <a:rPr b="0" i="0" lang="ko-KR" sz="872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3.1 비디오 학습 모델: 비디오의 변화를 시간 순서대로 따라가며 압력 프로파일을 읽는다.</a:t>
            </a:r>
            <a:endParaRPr b="0" i="0" sz="113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72"/>
              <a:buFont typeface="Arial"/>
              <a:buNone/>
            </a:pPr>
            <a:r>
              <a:rPr b="0" i="0" lang="ko-KR" sz="872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· 평균 R² 0.80 → 비디오에 솔벤트 증발의 광학적 변화량이 담겨 있다.</a:t>
            </a:r>
            <a:endParaRPr b="0" i="0" sz="872" u="none" cap="none" strike="noStrike">
              <a:solidFill>
                <a:srgbClr val="24293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72"/>
              <a:buFont typeface="Arial"/>
              <a:buNone/>
            </a:pPr>
            <a:r>
              <a:rPr lang="ko-KR" sz="872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3.2 생성 모델: 압력 프로파일만 넣어 비디오를 생성, 평균 SSIM 0.60.</a:t>
            </a:r>
            <a:endParaRPr sz="113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72"/>
              <a:buFont typeface="Arial"/>
              <a:buNone/>
            </a:pPr>
            <a:r>
              <a:rPr lang="ko-KR" sz="872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· 솔벤트 변화가 큰 구간이 가장 어렵고, 공정 후반으로 갈수록 실측과 닮아간다.</a:t>
            </a:r>
            <a:endParaRPr sz="872">
              <a:solidFill>
                <a:srgbClr val="242930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528" name="Google Shape;1528;p98"/>
          <p:cNvSpPr txBox="1"/>
          <p:nvPr/>
        </p:nvSpPr>
        <p:spPr>
          <a:xfrm>
            <a:off x="457200" y="5551355"/>
            <a:ext cx="11051400" cy="4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7"/>
              <a:buFont typeface="Arial"/>
              <a:buNone/>
            </a:pPr>
            <a:r>
              <a:rPr b="0" i="0" lang="ko-KR" sz="727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R²: 예측이 실측과 얼마나 맞는지 (1 = 완벽). 0이면 평균값만 맞춘 수준, 음수면 그보다 나쁨. 모든 R²는 처음 보는 실험으로 잰 값.</a:t>
            </a:r>
            <a:endParaRPr b="0" i="0" sz="113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7"/>
              <a:buFont typeface="Arial"/>
              <a:buNone/>
            </a:pPr>
            <a:r>
              <a:rPr b="0" i="0" lang="ko-KR" sz="727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SSIM: 두 이미지가 얼마나 닮았는지 (1 = 똑같음). 밝기·대비·모양을 함께 비교.</a:t>
            </a:r>
            <a:endParaRPr b="0" i="0" sz="113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7"/>
              <a:buFont typeface="Arial"/>
              <a:buNone/>
            </a:pPr>
            <a:r>
              <a:rPr b="0" i="0" lang="ko-KR" sz="727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DN: 이미지 밝기 값. 0 (검정) ~ 255 (흰색).</a:t>
            </a:r>
            <a:endParaRPr b="0" i="0" sz="113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9" name="Google Shape;1529;p98"/>
          <p:cNvSpPr txBox="1"/>
          <p:nvPr/>
        </p:nvSpPr>
        <p:spPr>
          <a:xfrm>
            <a:off x="210312" y="118872"/>
            <a:ext cx="106527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ko-KR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05 · 시퀀스 모델 (Phase 3)</a:t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ko-KR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[05] Phase 3 : 비디오 ↔ 압력 학습 모델</a:t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30" name="Google Shape;1530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05900" y="1916275"/>
            <a:ext cx="2837951" cy="885674"/>
          </a:xfrm>
          <a:prstGeom prst="rect">
            <a:avLst/>
          </a:prstGeom>
          <a:noFill/>
          <a:ln>
            <a:noFill/>
          </a:ln>
        </p:spPr>
      </p:pic>
      <p:sp>
        <p:nvSpPr>
          <p:cNvPr id="1531" name="Google Shape;1531;p98"/>
          <p:cNvSpPr txBox="1"/>
          <p:nvPr/>
        </p:nvSpPr>
        <p:spPr>
          <a:xfrm>
            <a:off x="7602117" y="2754138"/>
            <a:ext cx="1238700" cy="11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7"/>
              <a:buFont typeface="Arial"/>
              <a:buNone/>
            </a:pPr>
            <a:r>
              <a:rPr b="0" i="0" lang="ko-KR" sz="727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시간 (s)</a:t>
            </a:r>
            <a:endParaRPr b="0" i="0" sz="113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32" name="Google Shape;1532;p9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33150" y="3182675"/>
            <a:ext cx="2972954" cy="885675"/>
          </a:xfrm>
          <a:prstGeom prst="rect">
            <a:avLst/>
          </a:prstGeom>
          <a:noFill/>
          <a:ln>
            <a:noFill/>
          </a:ln>
        </p:spPr>
      </p:pic>
      <p:sp>
        <p:nvSpPr>
          <p:cNvPr id="1533" name="Google Shape;1533;p98"/>
          <p:cNvSpPr txBox="1"/>
          <p:nvPr/>
        </p:nvSpPr>
        <p:spPr>
          <a:xfrm>
            <a:off x="7596263" y="4063300"/>
            <a:ext cx="1238700" cy="11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7"/>
              <a:buFont typeface="Arial"/>
              <a:buNone/>
            </a:pPr>
            <a:r>
              <a:rPr b="0" i="0" lang="ko-KR" sz="727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공정 진행 (%)</a:t>
            </a:r>
            <a:endParaRPr b="0" i="0" sz="1131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8" name="Shape 1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9" name="Google Shape;1539;p99"/>
          <p:cNvSpPr txBox="1"/>
          <p:nvPr/>
        </p:nvSpPr>
        <p:spPr>
          <a:xfrm>
            <a:off x="457200" y="458429"/>
            <a:ext cx="11127300" cy="39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36"/>
              <a:buFont typeface="Arial"/>
              <a:buNone/>
            </a:pPr>
            <a:r>
              <a:t/>
            </a:r>
            <a:endParaRPr b="0" i="0" sz="11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0" name="Google Shape;1540;p99"/>
          <p:cNvSpPr/>
          <p:nvPr/>
        </p:nvSpPr>
        <p:spPr>
          <a:xfrm>
            <a:off x="456150" y="847729"/>
            <a:ext cx="11127300" cy="674400"/>
          </a:xfrm>
          <a:prstGeom prst="roundRect">
            <a:avLst>
              <a:gd fmla="val 8500" name="adj"/>
            </a:avLst>
          </a:prstGeom>
          <a:solidFill>
            <a:srgbClr val="F3F5F8"/>
          </a:solidFill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7075" lIns="74200" spcFirstLastPara="1" rIns="74200" wrap="square" tIns="37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1"/>
              <a:buFont typeface="Arial"/>
              <a:buNone/>
            </a:pPr>
            <a:r>
              <a:t/>
            </a:r>
            <a:endParaRPr b="0" i="0" sz="146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1" name="Google Shape;1541;p99"/>
          <p:cNvSpPr txBox="1"/>
          <p:nvPr/>
        </p:nvSpPr>
        <p:spPr>
          <a:xfrm>
            <a:off x="592149" y="952918"/>
            <a:ext cx="1081800" cy="20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71"/>
              <a:buFont typeface="Arial"/>
              <a:buNone/>
            </a:pPr>
            <a:r>
              <a:rPr b="1" i="0" lang="ko-KR" sz="1071" u="none" cap="none" strike="noStrike">
                <a:solidFill>
                  <a:srgbClr val="3E7CD1"/>
                </a:solidFill>
                <a:latin typeface="Arial"/>
                <a:ea typeface="Arial"/>
                <a:cs typeface="Arial"/>
                <a:sym typeface="Arial"/>
              </a:rPr>
              <a:t>목적 (Purpose)</a:t>
            </a:r>
            <a:endParaRPr b="0" i="0" sz="11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2" name="Google Shape;1542;p99"/>
          <p:cNvSpPr txBox="1"/>
          <p:nvPr/>
        </p:nvSpPr>
        <p:spPr>
          <a:xfrm>
            <a:off x="1729598" y="959106"/>
            <a:ext cx="9705300" cy="21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2"/>
              <a:buFont typeface="Arial"/>
              <a:buNone/>
            </a:pPr>
            <a:r>
              <a:rPr b="1" i="0" lang="ko-KR" sz="1023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비디오가 없는 실증 환경에서도 원하는 IPU 프로파일을 만드는 압력 레시피를 찾도록, 실제 공정의 증발을 신뢰성 있게 반영한 예측 모델을 </a:t>
            </a:r>
            <a:r>
              <a:rPr b="1" lang="ko-KR" sz="1023">
                <a:solidFill>
                  <a:srgbClr val="242930"/>
                </a:solidFill>
              </a:rPr>
              <a:t>학습</a:t>
            </a:r>
            <a:r>
              <a:rPr b="1" i="0" lang="ko-KR" sz="1023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1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3" name="Google Shape;1543;p99"/>
          <p:cNvSpPr txBox="1"/>
          <p:nvPr/>
        </p:nvSpPr>
        <p:spPr>
          <a:xfrm>
            <a:off x="592149" y="1225173"/>
            <a:ext cx="1081800" cy="18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71"/>
              <a:buFont typeface="Arial"/>
              <a:buNone/>
            </a:pPr>
            <a:r>
              <a:rPr b="1" i="0" lang="ko-KR" sz="1071" u="none" cap="none" strike="noStrike">
                <a:solidFill>
                  <a:srgbClr val="DC690E"/>
                </a:solidFill>
                <a:latin typeface="Arial"/>
                <a:ea typeface="Arial"/>
                <a:cs typeface="Arial"/>
                <a:sym typeface="Arial"/>
              </a:rPr>
              <a:t>목표 (Objective)</a:t>
            </a:r>
            <a:endParaRPr b="0" i="0" sz="11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4" name="Google Shape;1544;p99"/>
          <p:cNvSpPr txBox="1"/>
          <p:nvPr/>
        </p:nvSpPr>
        <p:spPr>
          <a:xfrm>
            <a:off x="1729598" y="1194235"/>
            <a:ext cx="9705300" cy="24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4"/>
              <a:buFont typeface="Arial"/>
              <a:buNone/>
            </a:pPr>
            <a:r>
              <a:rPr b="0" i="0" lang="ko-KR" sz="974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압력을 공통 기준으로 비디오의 증발 정보로 보정한 Graybox 모델을 학습하고 (4.1), 이 모델로 타깃 IPU 프로파일을 만드는 압력 프로파일을 역추론한다 (4.2).</a:t>
            </a:r>
            <a:endParaRPr b="0" i="0" sz="11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5" name="Google Shape;1545;p99"/>
          <p:cNvSpPr/>
          <p:nvPr/>
        </p:nvSpPr>
        <p:spPr>
          <a:xfrm>
            <a:off x="456150" y="1652119"/>
            <a:ext cx="5916000" cy="2444100"/>
          </a:xfrm>
          <a:prstGeom prst="roundRect">
            <a:avLst>
              <a:gd fmla="val 8500" name="adj"/>
            </a:avLst>
          </a:prstGeom>
          <a:noFill/>
          <a:ln cap="flat" cmpd="sng" w="14825">
            <a:solidFill>
              <a:srgbClr val="606B7A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37075" lIns="74200" spcFirstLastPara="1" rIns="74200" wrap="square" tIns="37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1"/>
              <a:buFont typeface="Arial"/>
              <a:buNone/>
            </a:pPr>
            <a:r>
              <a:t/>
            </a:r>
            <a:endParaRPr b="0" i="0" sz="146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6" name="Google Shape;1546;p99"/>
          <p:cNvSpPr txBox="1"/>
          <p:nvPr/>
        </p:nvSpPr>
        <p:spPr>
          <a:xfrm>
            <a:off x="592149" y="1701620"/>
            <a:ext cx="5643900" cy="26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17"/>
              <a:buFont typeface="Arial"/>
              <a:buNone/>
            </a:pPr>
            <a:r>
              <a:rPr b="1" i="0" lang="ko-KR" sz="1217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학습 단계 → 역추론 단계</a:t>
            </a:r>
            <a:endParaRPr b="0" i="0" sz="11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7" name="Google Shape;1547;p99"/>
          <p:cNvSpPr/>
          <p:nvPr/>
        </p:nvSpPr>
        <p:spPr>
          <a:xfrm>
            <a:off x="833239" y="2084931"/>
            <a:ext cx="1087992" cy="358884"/>
          </a:xfrm>
          <a:prstGeom prst="flowChartDocument">
            <a:avLst/>
          </a:prstGeom>
          <a:solidFill>
            <a:srgbClr val="FFFFFF"/>
          </a:solidFill>
          <a:ln cap="flat" cmpd="sng" w="9525">
            <a:solidFill>
              <a:srgbClr val="78839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7075" lIns="74200" spcFirstLastPara="1" rIns="74200" wrap="square" tIns="37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1"/>
              <a:buFont typeface="Arial"/>
              <a:buNone/>
            </a:pPr>
            <a:r>
              <a:t/>
            </a:r>
            <a:endParaRPr b="0" i="0" sz="146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8" name="Google Shape;1548;p99"/>
          <p:cNvSpPr txBox="1"/>
          <p:nvPr/>
        </p:nvSpPr>
        <p:spPr>
          <a:xfrm>
            <a:off x="864148" y="2084931"/>
            <a:ext cx="1026000" cy="30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4"/>
              <a:buFont typeface="Arial"/>
              <a:buNone/>
            </a:pPr>
            <a:r>
              <a:rPr b="0" i="0" lang="ko-KR" sz="974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물리증발식 </a:t>
            </a:r>
            <a:endParaRPr b="0" i="0" sz="974" u="none" cap="none" strike="noStrike">
              <a:solidFill>
                <a:srgbClr val="24293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4"/>
              <a:buFont typeface="Arial"/>
              <a:buNone/>
            </a:pPr>
            <a:r>
              <a:rPr b="0" i="0" lang="ko-KR" sz="974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| </a:t>
            </a:r>
            <a:r>
              <a:rPr lang="ko-KR" sz="974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물성 정보</a:t>
            </a:r>
            <a:r>
              <a:rPr b="0" i="0" lang="ko-KR" sz="974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endParaRPr b="0" i="0" sz="11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9" name="Google Shape;1549;p99"/>
          <p:cNvSpPr txBox="1"/>
          <p:nvPr/>
        </p:nvSpPr>
        <p:spPr>
          <a:xfrm>
            <a:off x="950693" y="2400821"/>
            <a:ext cx="1026000" cy="33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1"/>
              <a:buFont typeface="Arial"/>
              <a:buNone/>
            </a:pPr>
            <a:r>
              <a:t/>
            </a:r>
            <a:endParaRPr b="0" i="0" sz="146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0" name="Google Shape;1550;p99"/>
          <p:cNvSpPr/>
          <p:nvPr/>
        </p:nvSpPr>
        <p:spPr>
          <a:xfrm>
            <a:off x="858037" y="2492509"/>
            <a:ext cx="1087992" cy="402192"/>
          </a:xfrm>
          <a:prstGeom prst="flowChartDocument">
            <a:avLst/>
          </a:prstGeom>
          <a:solidFill>
            <a:srgbClr val="FFFFFF"/>
          </a:solidFill>
          <a:ln cap="flat" cmpd="sng" w="9525">
            <a:solidFill>
              <a:srgbClr val="78839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7075" lIns="74200" spcFirstLastPara="1" rIns="74200" wrap="square" tIns="37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1"/>
              <a:buFont typeface="Arial"/>
              <a:buNone/>
            </a:pPr>
            <a:r>
              <a:t/>
            </a:r>
            <a:endParaRPr b="0" i="0" sz="146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1" name="Google Shape;1551;p99"/>
          <p:cNvSpPr txBox="1"/>
          <p:nvPr/>
        </p:nvSpPr>
        <p:spPr>
          <a:xfrm>
            <a:off x="907421" y="2437946"/>
            <a:ext cx="1026000" cy="33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1"/>
              <a:buFont typeface="Arial"/>
              <a:buNone/>
            </a:pPr>
            <a:r>
              <a:t/>
            </a:r>
            <a:endParaRPr b="0" i="0" sz="146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2" name="Google Shape;1552;p99"/>
          <p:cNvSpPr/>
          <p:nvPr/>
        </p:nvSpPr>
        <p:spPr>
          <a:xfrm>
            <a:off x="814764" y="2529635"/>
            <a:ext cx="1087992" cy="402192"/>
          </a:xfrm>
          <a:prstGeom prst="flowChartDocument">
            <a:avLst/>
          </a:prstGeom>
          <a:solidFill>
            <a:srgbClr val="FFFFFF"/>
          </a:solidFill>
          <a:ln cap="flat" cmpd="sng" w="9525">
            <a:solidFill>
              <a:srgbClr val="78839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7075" lIns="74200" spcFirstLastPara="1" rIns="74200" wrap="square" tIns="37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1"/>
              <a:buFont typeface="Arial"/>
              <a:buNone/>
            </a:pPr>
            <a:r>
              <a:t/>
            </a:r>
            <a:endParaRPr b="0" i="0" sz="146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3" name="Google Shape;1553;p99"/>
          <p:cNvSpPr txBox="1"/>
          <p:nvPr/>
        </p:nvSpPr>
        <p:spPr>
          <a:xfrm>
            <a:off x="845673" y="2529635"/>
            <a:ext cx="1026000" cy="33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4"/>
              <a:buFont typeface="Arial"/>
              <a:buNone/>
            </a:pPr>
            <a:r>
              <a:rPr b="0" i="0" lang="ko-KR" sz="974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실측 비디오</a:t>
            </a:r>
            <a:endParaRPr b="0" i="0" sz="11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4" name="Google Shape;1554;p99"/>
          <p:cNvSpPr/>
          <p:nvPr/>
        </p:nvSpPr>
        <p:spPr>
          <a:xfrm>
            <a:off x="833439" y="2963655"/>
            <a:ext cx="1087992" cy="389826"/>
          </a:xfrm>
          <a:prstGeom prst="flowChartDocument">
            <a:avLst/>
          </a:prstGeom>
          <a:solidFill>
            <a:srgbClr val="FFFFFF"/>
          </a:solidFill>
          <a:ln cap="flat" cmpd="sng" w="9525">
            <a:solidFill>
              <a:srgbClr val="78839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7075" lIns="74200" spcFirstLastPara="1" rIns="74200" wrap="square" tIns="37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1"/>
              <a:buFont typeface="Arial"/>
              <a:buNone/>
            </a:pPr>
            <a:r>
              <a:t/>
            </a:r>
            <a:endParaRPr b="0" i="0" sz="146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5" name="Google Shape;1555;p99"/>
          <p:cNvSpPr txBox="1"/>
          <p:nvPr/>
        </p:nvSpPr>
        <p:spPr>
          <a:xfrm>
            <a:off x="864348" y="2963655"/>
            <a:ext cx="1026000" cy="32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4"/>
              <a:buFont typeface="Arial"/>
              <a:buNone/>
            </a:pPr>
            <a:r>
              <a:rPr b="0" i="0" lang="ko-KR" sz="974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압력 프로파일</a:t>
            </a:r>
            <a:endParaRPr b="0" i="0" sz="11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56" name="Google Shape;1556;p99"/>
          <p:cNvCxnSpPr>
            <a:stCxn id="1548" idx="3"/>
          </p:cNvCxnSpPr>
          <p:nvPr/>
        </p:nvCxnSpPr>
        <p:spPr>
          <a:xfrm>
            <a:off x="1890148" y="2235531"/>
            <a:ext cx="303000" cy="103500"/>
          </a:xfrm>
          <a:prstGeom prst="straightConnector1">
            <a:avLst/>
          </a:prstGeom>
          <a:noFill/>
          <a:ln cap="flat" cmpd="sng" w="12350">
            <a:solidFill>
              <a:srgbClr val="606B7A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557" name="Google Shape;1557;p99"/>
          <p:cNvCxnSpPr/>
          <p:nvPr/>
        </p:nvCxnSpPr>
        <p:spPr>
          <a:xfrm>
            <a:off x="1939779" y="2673076"/>
            <a:ext cx="253500" cy="0"/>
          </a:xfrm>
          <a:prstGeom prst="straightConnector1">
            <a:avLst/>
          </a:prstGeom>
          <a:noFill/>
          <a:ln cap="flat" cmpd="sng" w="12350">
            <a:solidFill>
              <a:srgbClr val="606B7A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558" name="Google Shape;1558;p99"/>
          <p:cNvCxnSpPr>
            <a:stCxn id="1554" idx="3"/>
          </p:cNvCxnSpPr>
          <p:nvPr/>
        </p:nvCxnSpPr>
        <p:spPr>
          <a:xfrm flipH="1" rot="10800000">
            <a:off x="1921431" y="2855868"/>
            <a:ext cx="267300" cy="302700"/>
          </a:xfrm>
          <a:prstGeom prst="straightConnector1">
            <a:avLst/>
          </a:prstGeom>
          <a:noFill/>
          <a:ln cap="flat" cmpd="sng" w="12350">
            <a:solidFill>
              <a:srgbClr val="606B7A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559" name="Google Shape;1559;p99"/>
          <p:cNvSpPr/>
          <p:nvPr/>
        </p:nvSpPr>
        <p:spPr>
          <a:xfrm>
            <a:off x="2193232" y="2233755"/>
            <a:ext cx="2466600" cy="798300"/>
          </a:xfrm>
          <a:prstGeom prst="roundRect">
            <a:avLst>
              <a:gd fmla="val 8500" name="adj"/>
            </a:avLst>
          </a:prstGeom>
          <a:solidFill>
            <a:srgbClr val="E0EBFC"/>
          </a:solidFill>
          <a:ln cap="flat" cmpd="sng" w="12350">
            <a:solidFill>
              <a:srgbClr val="2E77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7075" lIns="74200" spcFirstLastPara="1" rIns="74200" wrap="square" tIns="37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1"/>
              <a:buFont typeface="Arial"/>
              <a:buNone/>
            </a:pPr>
            <a:r>
              <a:t/>
            </a:r>
            <a:endParaRPr b="0" i="0" sz="146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0" name="Google Shape;1560;p99"/>
          <p:cNvSpPr txBox="1"/>
          <p:nvPr/>
        </p:nvSpPr>
        <p:spPr>
          <a:xfrm>
            <a:off x="2242687" y="2277068"/>
            <a:ext cx="23676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17"/>
              <a:buFont typeface="Arial"/>
              <a:buNone/>
            </a:pPr>
            <a:r>
              <a:rPr b="1" i="0" lang="ko-KR" sz="1217" u="none" cap="none" strike="noStrike">
                <a:solidFill>
                  <a:srgbClr val="205298"/>
                </a:solidFill>
                <a:latin typeface="Arial"/>
                <a:ea typeface="Arial"/>
                <a:cs typeface="Arial"/>
                <a:sym typeface="Arial"/>
              </a:rPr>
              <a:t>4.1 학습</a:t>
            </a:r>
            <a:endParaRPr b="0" i="0" sz="11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17"/>
              <a:buFont typeface="Arial"/>
              <a:buNone/>
            </a:pPr>
            <a:r>
              <a:rPr b="1" i="0" lang="ko-KR" sz="1217" u="none" cap="none" strike="noStrike">
                <a:solidFill>
                  <a:srgbClr val="205298"/>
                </a:solidFill>
                <a:latin typeface="Arial"/>
                <a:ea typeface="Arial"/>
                <a:cs typeface="Arial"/>
                <a:sym typeface="Arial"/>
              </a:rPr>
              <a:t>Graybox 모델</a:t>
            </a:r>
            <a:endParaRPr b="0" i="0" sz="11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1" name="Google Shape;1561;p99"/>
          <p:cNvSpPr txBox="1"/>
          <p:nvPr/>
        </p:nvSpPr>
        <p:spPr>
          <a:xfrm>
            <a:off x="2242687" y="2600927"/>
            <a:ext cx="23676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5"/>
              <a:buFont typeface="Arial"/>
              <a:buNone/>
            </a:pPr>
            <a:r>
              <a:rPr b="0" i="0" lang="ko-KR" sz="925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물리증발식 + 비디오 + 압력</a:t>
            </a:r>
            <a:endParaRPr b="0" i="0" sz="11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5"/>
              <a:buFont typeface="Arial"/>
              <a:buNone/>
            </a:pPr>
            <a:r>
              <a:rPr b="0" i="0" lang="ko-KR" sz="925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→ IPU 프로파일</a:t>
            </a:r>
            <a:endParaRPr b="0" i="0" sz="11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62" name="Google Shape;1562;p99"/>
          <p:cNvCxnSpPr/>
          <p:nvPr/>
        </p:nvCxnSpPr>
        <p:spPr>
          <a:xfrm>
            <a:off x="4659766" y="2666888"/>
            <a:ext cx="247200" cy="0"/>
          </a:xfrm>
          <a:prstGeom prst="straightConnector1">
            <a:avLst/>
          </a:prstGeom>
          <a:noFill/>
          <a:ln cap="flat" cmpd="sng" w="12350">
            <a:solidFill>
              <a:srgbClr val="606B7A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563" name="Google Shape;1563;p99"/>
          <p:cNvSpPr/>
          <p:nvPr/>
        </p:nvSpPr>
        <p:spPr>
          <a:xfrm>
            <a:off x="4907037" y="2431759"/>
            <a:ext cx="1155978" cy="488808"/>
          </a:xfrm>
          <a:prstGeom prst="flowChartDocument">
            <a:avLst/>
          </a:prstGeom>
          <a:noFill/>
          <a:ln cap="flat" cmpd="sng" w="9525">
            <a:solidFill>
              <a:srgbClr val="788393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37075" lIns="74200" spcFirstLastPara="1" rIns="74200" wrap="square" tIns="37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1"/>
              <a:buFont typeface="Arial"/>
              <a:buNone/>
            </a:pPr>
            <a:r>
              <a:t/>
            </a:r>
            <a:endParaRPr b="0" i="0" sz="146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4" name="Google Shape;1564;p99"/>
          <p:cNvSpPr txBox="1"/>
          <p:nvPr/>
        </p:nvSpPr>
        <p:spPr>
          <a:xfrm>
            <a:off x="4937946" y="2431759"/>
            <a:ext cx="1094100" cy="41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5"/>
              <a:buFont typeface="Arial"/>
              <a:buNone/>
            </a:pPr>
            <a:r>
              <a:rPr b="0" i="0" lang="ko-KR" sz="925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예측 IPU 프로파일</a:t>
            </a:r>
            <a:endParaRPr b="0" i="0" sz="11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5" name="Google Shape;1565;p99"/>
          <p:cNvSpPr txBox="1"/>
          <p:nvPr/>
        </p:nvSpPr>
        <p:spPr>
          <a:xfrm>
            <a:off x="2772157" y="3100708"/>
            <a:ext cx="2707500" cy="14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7"/>
              <a:buFont typeface="Arial"/>
              <a:buNone/>
            </a:pPr>
            <a:r>
              <a:rPr b="0" i="0" lang="ko-KR" sz="827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학습된 모델 사용 (비디오 없음)</a:t>
            </a:r>
            <a:endParaRPr b="0" i="0" sz="11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66" name="Google Shape;1566;p99"/>
          <p:cNvCxnSpPr>
            <a:stCxn id="1559" idx="2"/>
            <a:endCxn id="1567" idx="0"/>
          </p:cNvCxnSpPr>
          <p:nvPr/>
        </p:nvCxnSpPr>
        <p:spPr>
          <a:xfrm flipH="1">
            <a:off x="3426232" y="3032055"/>
            <a:ext cx="300" cy="285900"/>
          </a:xfrm>
          <a:prstGeom prst="straightConnector1">
            <a:avLst/>
          </a:prstGeom>
          <a:noFill/>
          <a:ln cap="flat" cmpd="sng" w="10500">
            <a:solidFill>
              <a:srgbClr val="606B7A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568" name="Google Shape;1568;p99"/>
          <p:cNvSpPr/>
          <p:nvPr/>
        </p:nvSpPr>
        <p:spPr>
          <a:xfrm>
            <a:off x="833439" y="3402024"/>
            <a:ext cx="1087992" cy="402192"/>
          </a:xfrm>
          <a:prstGeom prst="flowChartDocument">
            <a:avLst/>
          </a:prstGeom>
          <a:solidFill>
            <a:srgbClr val="D6EDD3"/>
          </a:solidFill>
          <a:ln cap="flat" cmpd="sng" w="9525">
            <a:solidFill>
              <a:srgbClr val="279337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37075" lIns="74200" spcFirstLastPara="1" rIns="74200" wrap="square" tIns="37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1"/>
              <a:buFont typeface="Arial"/>
              <a:buNone/>
            </a:pPr>
            <a:r>
              <a:t/>
            </a:r>
            <a:endParaRPr b="0" i="0" sz="146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9" name="Google Shape;1569;p99"/>
          <p:cNvSpPr txBox="1"/>
          <p:nvPr/>
        </p:nvSpPr>
        <p:spPr>
          <a:xfrm>
            <a:off x="864348" y="3419828"/>
            <a:ext cx="1026000" cy="33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5"/>
              <a:buFont typeface="Arial"/>
              <a:buNone/>
            </a:pPr>
            <a:r>
              <a:rPr b="0" i="0" lang="ko-KR" sz="925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타깃 IPU 프로파일</a:t>
            </a:r>
            <a:endParaRPr b="0" i="0" sz="11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5"/>
              <a:buFont typeface="Arial"/>
              <a:buNone/>
            </a:pPr>
            <a:r>
              <a:rPr b="0" i="0" lang="ko-KR" sz="925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(+ 공정 시간)</a:t>
            </a:r>
            <a:endParaRPr b="0" i="0" sz="11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70" name="Google Shape;1570;p99"/>
          <p:cNvCxnSpPr>
            <a:stCxn id="1568" idx="3"/>
          </p:cNvCxnSpPr>
          <p:nvPr/>
        </p:nvCxnSpPr>
        <p:spPr>
          <a:xfrm flipH="1" rot="10800000">
            <a:off x="1921431" y="3578520"/>
            <a:ext cx="273600" cy="24600"/>
          </a:xfrm>
          <a:prstGeom prst="straightConnector1">
            <a:avLst/>
          </a:prstGeom>
          <a:noFill/>
          <a:ln cap="flat" cmpd="sng" w="12350">
            <a:solidFill>
              <a:srgbClr val="606B7A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567" name="Google Shape;1567;p99"/>
          <p:cNvSpPr/>
          <p:nvPr/>
        </p:nvSpPr>
        <p:spPr>
          <a:xfrm>
            <a:off x="2193068" y="3317873"/>
            <a:ext cx="2466600" cy="531900"/>
          </a:xfrm>
          <a:prstGeom prst="roundRect">
            <a:avLst>
              <a:gd fmla="val 8500" name="adj"/>
            </a:avLst>
          </a:prstGeom>
          <a:solidFill>
            <a:srgbClr val="D6EDD3"/>
          </a:solidFill>
          <a:ln cap="flat" cmpd="sng" w="12350">
            <a:solidFill>
              <a:srgbClr val="27933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7075" lIns="74200" spcFirstLastPara="1" rIns="74200" wrap="square" tIns="37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1"/>
              <a:buFont typeface="Arial"/>
              <a:buNone/>
            </a:pPr>
            <a:r>
              <a:t/>
            </a:r>
            <a:endParaRPr b="0" i="0" sz="146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1" name="Google Shape;1571;p99"/>
          <p:cNvSpPr txBox="1"/>
          <p:nvPr/>
        </p:nvSpPr>
        <p:spPr>
          <a:xfrm>
            <a:off x="2242523" y="3361187"/>
            <a:ext cx="2367600" cy="23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71"/>
              <a:buFont typeface="Arial"/>
              <a:buNone/>
            </a:pPr>
            <a:r>
              <a:rPr b="1" i="0" lang="ko-KR" sz="1071" u="none" cap="none" strike="noStrike">
                <a:solidFill>
                  <a:srgbClr val="25772C"/>
                </a:solidFill>
                <a:latin typeface="Arial"/>
                <a:ea typeface="Arial"/>
                <a:cs typeface="Arial"/>
                <a:sym typeface="Arial"/>
              </a:rPr>
              <a:t>4.2</a:t>
            </a:r>
            <a:endParaRPr b="0" i="0" sz="11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71"/>
              <a:buFont typeface="Arial"/>
              <a:buNone/>
            </a:pPr>
            <a:r>
              <a:rPr b="1" i="0" lang="ko-KR" sz="1071" u="none" cap="none" strike="noStrike">
                <a:solidFill>
                  <a:srgbClr val="25772C"/>
                </a:solidFill>
                <a:latin typeface="Arial"/>
                <a:ea typeface="Arial"/>
                <a:cs typeface="Arial"/>
                <a:sym typeface="Arial"/>
              </a:rPr>
              <a:t>압력 프로파일 역추론 (베이지안 최적화)</a:t>
            </a:r>
            <a:endParaRPr b="0" i="0" sz="11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2" name="Google Shape;1572;p99"/>
          <p:cNvSpPr txBox="1"/>
          <p:nvPr/>
        </p:nvSpPr>
        <p:spPr>
          <a:xfrm>
            <a:off x="2242523" y="3589361"/>
            <a:ext cx="2367600" cy="23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7"/>
              <a:buFont typeface="Arial"/>
              <a:buNone/>
            </a:pPr>
            <a:r>
              <a:rPr b="0" i="0" lang="ko-KR" sz="827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후보 → 압력 프로파일 → 학습된 Graybox → 오차</a:t>
            </a:r>
            <a:endParaRPr b="0" i="0" sz="11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73" name="Google Shape;1573;p99"/>
          <p:cNvCxnSpPr>
            <a:stCxn id="1567" idx="3"/>
            <a:endCxn id="1574" idx="1"/>
          </p:cNvCxnSpPr>
          <p:nvPr/>
        </p:nvCxnSpPr>
        <p:spPr>
          <a:xfrm flipH="1" rot="10800000">
            <a:off x="4659668" y="3583223"/>
            <a:ext cx="250500" cy="600"/>
          </a:xfrm>
          <a:prstGeom prst="straightConnector1">
            <a:avLst/>
          </a:prstGeom>
          <a:noFill/>
          <a:ln cap="flat" cmpd="sng" w="12350">
            <a:solidFill>
              <a:srgbClr val="606B7A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574" name="Google Shape;1574;p99"/>
          <p:cNvSpPr/>
          <p:nvPr/>
        </p:nvSpPr>
        <p:spPr>
          <a:xfrm>
            <a:off x="4910082" y="3354409"/>
            <a:ext cx="1149822" cy="457866"/>
          </a:xfrm>
          <a:prstGeom prst="flowChartDocument">
            <a:avLst/>
          </a:prstGeom>
          <a:solidFill>
            <a:srgbClr val="D6EDD3"/>
          </a:solidFill>
          <a:ln cap="flat" cmpd="sng" w="9525">
            <a:solidFill>
              <a:srgbClr val="279337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37075" lIns="74200" spcFirstLastPara="1" rIns="74200" wrap="square" tIns="37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1"/>
              <a:buFont typeface="Arial"/>
              <a:buNone/>
            </a:pPr>
            <a:r>
              <a:t/>
            </a:r>
            <a:endParaRPr b="0" i="0" sz="146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5" name="Google Shape;1575;p99"/>
          <p:cNvSpPr txBox="1"/>
          <p:nvPr/>
        </p:nvSpPr>
        <p:spPr>
          <a:xfrm>
            <a:off x="4940991" y="3357295"/>
            <a:ext cx="1087800" cy="38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5"/>
              <a:buFont typeface="Arial"/>
              <a:buNone/>
            </a:pPr>
            <a:r>
              <a:rPr b="0" i="0" lang="ko-KR" sz="925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추천</a:t>
            </a:r>
            <a:endParaRPr b="0" i="0" sz="11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5"/>
              <a:buFont typeface="Arial"/>
              <a:buNone/>
            </a:pPr>
            <a:r>
              <a:rPr b="0" i="0" lang="ko-KR" sz="925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압력 프로파일</a:t>
            </a:r>
            <a:endParaRPr b="0" i="0" sz="11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6" name="Google Shape;1576;p99"/>
          <p:cNvSpPr/>
          <p:nvPr/>
        </p:nvSpPr>
        <p:spPr>
          <a:xfrm>
            <a:off x="6545211" y="1652119"/>
            <a:ext cx="2602500" cy="2444100"/>
          </a:xfrm>
          <a:prstGeom prst="roundRect">
            <a:avLst>
              <a:gd fmla="val 8500" name="adj"/>
            </a:avLst>
          </a:prstGeom>
          <a:solidFill>
            <a:srgbClr val="FFFFFF"/>
          </a:solidFill>
          <a:ln cap="flat" cmpd="sng" w="9525">
            <a:solidFill>
              <a:srgbClr val="DCE2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7075" lIns="74200" spcFirstLastPara="1" rIns="74200" wrap="square" tIns="37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1"/>
              <a:buFont typeface="Arial"/>
              <a:buNone/>
            </a:pPr>
            <a:r>
              <a:t/>
            </a:r>
            <a:endParaRPr b="0" i="0" sz="146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7" name="Google Shape;1577;p99"/>
          <p:cNvSpPr txBox="1"/>
          <p:nvPr/>
        </p:nvSpPr>
        <p:spPr>
          <a:xfrm>
            <a:off x="6631756" y="1676869"/>
            <a:ext cx="2429400" cy="24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4"/>
              <a:buFont typeface="Arial"/>
              <a:buNone/>
            </a:pPr>
            <a:r>
              <a:rPr b="1" i="0" lang="ko-KR" sz="974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예: vision3 빨강, 비디오 밝기 vs 증발량</a:t>
            </a:r>
            <a:endParaRPr b="0" i="0" sz="11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8" name="Google Shape;1578;p99"/>
          <p:cNvSpPr txBox="1"/>
          <p:nvPr/>
        </p:nvSpPr>
        <p:spPr>
          <a:xfrm>
            <a:off x="9246653" y="1652119"/>
            <a:ext cx="2336700" cy="24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"/>
              <a:buFont typeface="Arial"/>
              <a:buNone/>
            </a:pPr>
            <a:r>
              <a:rPr b="1" i="0" lang="ko-KR" sz="1120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정량지표</a:t>
            </a:r>
            <a:endParaRPr b="0" i="0" sz="11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9" name="Google Shape;1579;p99"/>
          <p:cNvSpPr/>
          <p:nvPr/>
        </p:nvSpPr>
        <p:spPr>
          <a:xfrm>
            <a:off x="9234289" y="1893436"/>
            <a:ext cx="816000" cy="371400"/>
          </a:xfrm>
          <a:prstGeom prst="roundRect">
            <a:avLst>
              <a:gd fmla="val 8500" name="adj"/>
            </a:avLst>
          </a:prstGeom>
          <a:solidFill>
            <a:srgbClr val="242930"/>
          </a:solidFill>
          <a:ln cap="flat" cmpd="sng" w="9525">
            <a:solidFill>
              <a:srgbClr val="2429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7075" lIns="74200" spcFirstLastPara="1" rIns="74200" wrap="square" tIns="37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1"/>
              <a:buFont typeface="Arial"/>
              <a:buNone/>
            </a:pPr>
            <a:r>
              <a:t/>
            </a:r>
            <a:endParaRPr b="0" i="0" sz="146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0" name="Google Shape;1580;p99"/>
          <p:cNvSpPr txBox="1"/>
          <p:nvPr/>
        </p:nvSpPr>
        <p:spPr>
          <a:xfrm>
            <a:off x="9308471" y="1942937"/>
            <a:ext cx="680100" cy="27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0"/>
              <a:buFont typeface="Arial"/>
              <a:buNone/>
            </a:pPr>
            <a:r>
              <a:rPr b="1" i="0" lang="ko-KR" sz="73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지표</a:t>
            </a:r>
            <a:endParaRPr b="0" i="0" sz="11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1" name="Google Shape;1581;p99"/>
          <p:cNvSpPr/>
          <p:nvPr/>
        </p:nvSpPr>
        <p:spPr>
          <a:xfrm>
            <a:off x="10062649" y="1893436"/>
            <a:ext cx="927300" cy="371400"/>
          </a:xfrm>
          <a:prstGeom prst="roundRect">
            <a:avLst>
              <a:gd fmla="val 8500" name="adj"/>
            </a:avLst>
          </a:prstGeom>
          <a:solidFill>
            <a:srgbClr val="242930"/>
          </a:solidFill>
          <a:ln cap="flat" cmpd="sng" w="9525">
            <a:solidFill>
              <a:srgbClr val="2429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7075" lIns="74200" spcFirstLastPara="1" rIns="74200" wrap="square" tIns="37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1"/>
              <a:buFont typeface="Arial"/>
              <a:buNone/>
            </a:pPr>
            <a:r>
              <a:t/>
            </a:r>
            <a:endParaRPr b="0" i="0" sz="146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2" name="Google Shape;1582;p99"/>
          <p:cNvSpPr txBox="1"/>
          <p:nvPr/>
        </p:nvSpPr>
        <p:spPr>
          <a:xfrm>
            <a:off x="10136830" y="1942937"/>
            <a:ext cx="791100" cy="27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0"/>
              <a:buFont typeface="Arial"/>
              <a:buNone/>
            </a:pPr>
            <a:r>
              <a:rPr b="1" lang="ko-KR" sz="730">
                <a:solidFill>
                  <a:srgbClr val="FFFFFF"/>
                </a:solidFill>
              </a:rPr>
              <a:t>원본 </a:t>
            </a:r>
            <a:r>
              <a:rPr b="1" i="0" lang="ko-KR" sz="73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물리증발량</a:t>
            </a:r>
            <a:endParaRPr b="0" i="0" sz="11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3" name="Google Shape;1583;p99"/>
          <p:cNvSpPr/>
          <p:nvPr/>
        </p:nvSpPr>
        <p:spPr>
          <a:xfrm>
            <a:off x="11002280" y="1893436"/>
            <a:ext cx="531600" cy="371400"/>
          </a:xfrm>
          <a:prstGeom prst="roundRect">
            <a:avLst>
              <a:gd fmla="val 8500" name="adj"/>
            </a:avLst>
          </a:prstGeom>
          <a:solidFill>
            <a:srgbClr val="242930"/>
          </a:solidFill>
          <a:ln cap="flat" cmpd="sng" w="9525">
            <a:solidFill>
              <a:srgbClr val="2429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7075" lIns="74200" spcFirstLastPara="1" rIns="74200" wrap="square" tIns="37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1"/>
              <a:buFont typeface="Arial"/>
              <a:buNone/>
            </a:pPr>
            <a:r>
              <a:t/>
            </a:r>
            <a:endParaRPr b="0" i="0" sz="146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4" name="Google Shape;1584;p99"/>
          <p:cNvSpPr txBox="1"/>
          <p:nvPr/>
        </p:nvSpPr>
        <p:spPr>
          <a:xfrm>
            <a:off x="11076462" y="1942937"/>
            <a:ext cx="395700" cy="27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0"/>
              <a:buFont typeface="Arial"/>
              <a:buNone/>
            </a:pPr>
            <a:r>
              <a:rPr b="1" i="0" lang="ko-KR" sz="73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Graybox</a:t>
            </a:r>
            <a:endParaRPr b="0" i="0" sz="11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5" name="Google Shape;1585;p99"/>
          <p:cNvSpPr/>
          <p:nvPr/>
        </p:nvSpPr>
        <p:spPr>
          <a:xfrm>
            <a:off x="9234289" y="2289443"/>
            <a:ext cx="809700" cy="327900"/>
          </a:xfrm>
          <a:prstGeom prst="roundRect">
            <a:avLst>
              <a:gd fmla="val 8500" name="adj"/>
            </a:avLst>
          </a:prstGeom>
          <a:solidFill>
            <a:srgbClr val="FFFFFF"/>
          </a:solidFill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7075" lIns="74200" spcFirstLastPara="1" rIns="74200" wrap="square" tIns="37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1"/>
              <a:buFont typeface="Arial"/>
              <a:buNone/>
            </a:pPr>
            <a:r>
              <a:t/>
            </a:r>
            <a:endParaRPr b="0" i="0" sz="146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6" name="Google Shape;1586;p99"/>
          <p:cNvSpPr txBox="1"/>
          <p:nvPr/>
        </p:nvSpPr>
        <p:spPr>
          <a:xfrm>
            <a:off x="9308471" y="2326569"/>
            <a:ext cx="680100" cy="24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7"/>
              <a:buFont typeface="Arial"/>
              <a:buNone/>
            </a:pPr>
            <a:r>
              <a:rPr b="1" i="0" lang="ko-KR" sz="727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밝기 Corr</a:t>
            </a:r>
            <a:endParaRPr b="0" i="0" sz="10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7" name="Google Shape;1587;p99"/>
          <p:cNvSpPr/>
          <p:nvPr/>
        </p:nvSpPr>
        <p:spPr>
          <a:xfrm>
            <a:off x="10062649" y="2289443"/>
            <a:ext cx="921300" cy="327900"/>
          </a:xfrm>
          <a:prstGeom prst="roundRect">
            <a:avLst>
              <a:gd fmla="val 8500" name="adj"/>
            </a:avLst>
          </a:prstGeom>
          <a:solidFill>
            <a:srgbClr val="FFFFFF"/>
          </a:solidFill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7075" lIns="74200" spcFirstLastPara="1" rIns="74200" wrap="square" tIns="37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1"/>
              <a:buFont typeface="Arial"/>
              <a:buNone/>
            </a:pPr>
            <a:r>
              <a:t/>
            </a:r>
            <a:endParaRPr b="0" i="0" sz="146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8" name="Google Shape;1588;p99"/>
          <p:cNvSpPr txBox="1"/>
          <p:nvPr/>
        </p:nvSpPr>
        <p:spPr>
          <a:xfrm>
            <a:off x="10136830" y="2326569"/>
            <a:ext cx="791100" cy="24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7"/>
              <a:buFont typeface="Arial"/>
              <a:buNone/>
            </a:pPr>
            <a:r>
              <a:rPr b="0" i="0" lang="ko-KR" sz="727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0.72</a:t>
            </a:r>
            <a:endParaRPr b="0" i="0" sz="10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9" name="Google Shape;1589;p99"/>
          <p:cNvSpPr/>
          <p:nvPr/>
        </p:nvSpPr>
        <p:spPr>
          <a:xfrm>
            <a:off x="11002280" y="2289443"/>
            <a:ext cx="525600" cy="327900"/>
          </a:xfrm>
          <a:prstGeom prst="roundRect">
            <a:avLst>
              <a:gd fmla="val 8500" name="adj"/>
            </a:avLst>
          </a:prstGeom>
          <a:solidFill>
            <a:srgbClr val="FFFFFF"/>
          </a:solidFill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7075" lIns="74200" spcFirstLastPara="1" rIns="74200" wrap="square" tIns="37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1"/>
              <a:buFont typeface="Arial"/>
              <a:buNone/>
            </a:pPr>
            <a:r>
              <a:t/>
            </a:r>
            <a:endParaRPr b="0" i="0" sz="146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0" name="Google Shape;1590;p99"/>
          <p:cNvSpPr txBox="1"/>
          <p:nvPr/>
        </p:nvSpPr>
        <p:spPr>
          <a:xfrm>
            <a:off x="11076462" y="2326569"/>
            <a:ext cx="395700" cy="24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7"/>
              <a:buFont typeface="Arial"/>
              <a:buNone/>
            </a:pPr>
            <a:r>
              <a:rPr b="0" i="0" lang="ko-KR" sz="727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0.87</a:t>
            </a:r>
            <a:endParaRPr b="0" i="0" sz="10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1" name="Google Shape;1591;p99"/>
          <p:cNvSpPr/>
          <p:nvPr/>
        </p:nvSpPr>
        <p:spPr>
          <a:xfrm>
            <a:off x="9234289" y="2642138"/>
            <a:ext cx="809700" cy="327900"/>
          </a:xfrm>
          <a:prstGeom prst="roundRect">
            <a:avLst>
              <a:gd fmla="val 8500" name="adj"/>
            </a:avLst>
          </a:prstGeom>
          <a:solidFill>
            <a:srgbClr val="F2F4F7"/>
          </a:solidFill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7075" lIns="74200" spcFirstLastPara="1" rIns="74200" wrap="square" tIns="37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1"/>
              <a:buFont typeface="Arial"/>
              <a:buNone/>
            </a:pPr>
            <a:r>
              <a:t/>
            </a:r>
            <a:endParaRPr b="0" i="0" sz="146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2" name="Google Shape;1592;p99"/>
          <p:cNvSpPr txBox="1"/>
          <p:nvPr/>
        </p:nvSpPr>
        <p:spPr>
          <a:xfrm>
            <a:off x="9308471" y="2679263"/>
            <a:ext cx="680100" cy="24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7"/>
              <a:buFont typeface="Arial"/>
              <a:buNone/>
            </a:pPr>
            <a:r>
              <a:rPr b="1" i="0" lang="ko-KR" sz="727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IPU 높이 R²</a:t>
            </a:r>
            <a:endParaRPr b="0" i="0" sz="10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3" name="Google Shape;1593;p99"/>
          <p:cNvSpPr/>
          <p:nvPr/>
        </p:nvSpPr>
        <p:spPr>
          <a:xfrm>
            <a:off x="10062649" y="2642138"/>
            <a:ext cx="921300" cy="327900"/>
          </a:xfrm>
          <a:prstGeom prst="roundRect">
            <a:avLst>
              <a:gd fmla="val 8500" name="adj"/>
            </a:avLst>
          </a:prstGeom>
          <a:solidFill>
            <a:srgbClr val="F2F4F7"/>
          </a:solidFill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7075" lIns="74200" spcFirstLastPara="1" rIns="74200" wrap="square" tIns="37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1"/>
              <a:buFont typeface="Arial"/>
              <a:buNone/>
            </a:pPr>
            <a:r>
              <a:t/>
            </a:r>
            <a:endParaRPr b="0" i="0" sz="146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4" name="Google Shape;1594;p99"/>
          <p:cNvSpPr txBox="1"/>
          <p:nvPr/>
        </p:nvSpPr>
        <p:spPr>
          <a:xfrm>
            <a:off x="10136830" y="2679263"/>
            <a:ext cx="791100" cy="24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7"/>
              <a:buFont typeface="Arial"/>
              <a:buNone/>
            </a:pPr>
            <a:r>
              <a:rPr b="0" i="0" lang="ko-KR" sz="727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−0.29</a:t>
            </a:r>
            <a:endParaRPr b="0" i="0" sz="10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5" name="Google Shape;1595;p99"/>
          <p:cNvSpPr/>
          <p:nvPr/>
        </p:nvSpPr>
        <p:spPr>
          <a:xfrm>
            <a:off x="11002280" y="2642138"/>
            <a:ext cx="525600" cy="327900"/>
          </a:xfrm>
          <a:prstGeom prst="roundRect">
            <a:avLst>
              <a:gd fmla="val 8500" name="adj"/>
            </a:avLst>
          </a:prstGeom>
          <a:solidFill>
            <a:srgbClr val="F2F4F7"/>
          </a:solidFill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7075" lIns="74200" spcFirstLastPara="1" rIns="74200" wrap="square" tIns="37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1"/>
              <a:buFont typeface="Arial"/>
              <a:buNone/>
            </a:pPr>
            <a:r>
              <a:t/>
            </a:r>
            <a:endParaRPr b="0" i="0" sz="146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6" name="Google Shape;1596;p99"/>
          <p:cNvSpPr txBox="1"/>
          <p:nvPr/>
        </p:nvSpPr>
        <p:spPr>
          <a:xfrm>
            <a:off x="11076462" y="2679263"/>
            <a:ext cx="395700" cy="24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7"/>
              <a:buFont typeface="Arial"/>
              <a:buNone/>
            </a:pPr>
            <a:r>
              <a:rPr b="0" i="0" lang="ko-KR" sz="727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0.91</a:t>
            </a:r>
            <a:endParaRPr b="0" i="0" sz="10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7" name="Google Shape;1597;p99"/>
          <p:cNvSpPr/>
          <p:nvPr/>
        </p:nvSpPr>
        <p:spPr>
          <a:xfrm>
            <a:off x="9234289" y="2994832"/>
            <a:ext cx="809700" cy="327900"/>
          </a:xfrm>
          <a:prstGeom prst="roundRect">
            <a:avLst>
              <a:gd fmla="val 8500" name="adj"/>
            </a:avLst>
          </a:prstGeom>
          <a:solidFill>
            <a:srgbClr val="FFFFFF"/>
          </a:solidFill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7075" lIns="74200" spcFirstLastPara="1" rIns="74200" wrap="square" tIns="37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1"/>
              <a:buFont typeface="Arial"/>
              <a:buNone/>
            </a:pPr>
            <a:r>
              <a:t/>
            </a:r>
            <a:endParaRPr b="0" i="0" sz="146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8" name="Google Shape;1598;p99"/>
          <p:cNvSpPr txBox="1"/>
          <p:nvPr/>
        </p:nvSpPr>
        <p:spPr>
          <a:xfrm>
            <a:off x="9308471" y="3031957"/>
            <a:ext cx="680100" cy="24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7"/>
              <a:buFont typeface="Arial"/>
              <a:buNone/>
            </a:pPr>
            <a:r>
              <a:rPr b="1" i="0" lang="ko-KR" sz="727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IPU 형상 R²</a:t>
            </a:r>
            <a:endParaRPr b="0" i="0" sz="10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9" name="Google Shape;1599;p99"/>
          <p:cNvSpPr/>
          <p:nvPr/>
        </p:nvSpPr>
        <p:spPr>
          <a:xfrm>
            <a:off x="10062649" y="2994832"/>
            <a:ext cx="921300" cy="327900"/>
          </a:xfrm>
          <a:prstGeom prst="roundRect">
            <a:avLst>
              <a:gd fmla="val 8500" name="adj"/>
            </a:avLst>
          </a:prstGeom>
          <a:solidFill>
            <a:srgbClr val="FFFFFF"/>
          </a:solidFill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7075" lIns="74200" spcFirstLastPara="1" rIns="74200" wrap="square" tIns="37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1"/>
              <a:buFont typeface="Arial"/>
              <a:buNone/>
            </a:pPr>
            <a:r>
              <a:t/>
            </a:r>
            <a:endParaRPr b="0" i="0" sz="146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0" name="Google Shape;1600;p99"/>
          <p:cNvSpPr txBox="1"/>
          <p:nvPr/>
        </p:nvSpPr>
        <p:spPr>
          <a:xfrm>
            <a:off x="10136830" y="3031957"/>
            <a:ext cx="791100" cy="24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27"/>
              <a:buFont typeface="Arial"/>
              <a:buNone/>
            </a:pPr>
            <a:r>
              <a:rPr lang="ko-KR" sz="727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0.73</a:t>
            </a:r>
            <a:endParaRPr sz="727">
              <a:solidFill>
                <a:srgbClr val="242930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601" name="Google Shape;1601;p99"/>
          <p:cNvSpPr/>
          <p:nvPr/>
        </p:nvSpPr>
        <p:spPr>
          <a:xfrm>
            <a:off x="11002280" y="2994832"/>
            <a:ext cx="525600" cy="327900"/>
          </a:xfrm>
          <a:prstGeom prst="roundRect">
            <a:avLst>
              <a:gd fmla="val 8500" name="adj"/>
            </a:avLst>
          </a:prstGeom>
          <a:solidFill>
            <a:srgbClr val="FFFFFF"/>
          </a:solidFill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7075" lIns="74200" spcFirstLastPara="1" rIns="74200" wrap="square" tIns="37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1"/>
              <a:buFont typeface="Arial"/>
              <a:buNone/>
            </a:pPr>
            <a:r>
              <a:t/>
            </a:r>
            <a:endParaRPr b="0" i="0" sz="146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2" name="Google Shape;1602;p99"/>
          <p:cNvSpPr txBox="1"/>
          <p:nvPr/>
        </p:nvSpPr>
        <p:spPr>
          <a:xfrm>
            <a:off x="11076462" y="3031957"/>
            <a:ext cx="395700" cy="24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7"/>
              <a:buFont typeface="Arial"/>
              <a:buNone/>
            </a:pPr>
            <a:r>
              <a:rPr b="0" i="0" lang="ko-KR" sz="727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0.81</a:t>
            </a:r>
            <a:endParaRPr b="0" i="0" sz="10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3" name="Google Shape;1603;p99"/>
          <p:cNvSpPr/>
          <p:nvPr/>
        </p:nvSpPr>
        <p:spPr>
          <a:xfrm>
            <a:off x="9234289" y="3347526"/>
            <a:ext cx="809700" cy="327900"/>
          </a:xfrm>
          <a:prstGeom prst="roundRect">
            <a:avLst>
              <a:gd fmla="val 8500" name="adj"/>
            </a:avLst>
          </a:prstGeom>
          <a:solidFill>
            <a:srgbClr val="F2F4F7"/>
          </a:solidFill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7075" lIns="74200" spcFirstLastPara="1" rIns="74200" wrap="square" tIns="37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1"/>
              <a:buFont typeface="Arial"/>
              <a:buNone/>
            </a:pPr>
            <a:r>
              <a:t/>
            </a:r>
            <a:endParaRPr b="0" i="0" sz="146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4" name="Google Shape;1604;p99"/>
          <p:cNvSpPr txBox="1"/>
          <p:nvPr/>
        </p:nvSpPr>
        <p:spPr>
          <a:xfrm>
            <a:off x="9308471" y="3384652"/>
            <a:ext cx="680100" cy="24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7"/>
              <a:buFont typeface="Arial"/>
              <a:buNone/>
            </a:pPr>
            <a:r>
              <a:rPr b="1" i="0" lang="ko-KR" sz="727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4.2 압력 </a:t>
            </a:r>
            <a:r>
              <a:rPr b="1" lang="ko-KR" sz="727">
                <a:solidFill>
                  <a:srgbClr val="242930"/>
                </a:solidFill>
              </a:rPr>
              <a:t>프로파일 역추론</a:t>
            </a:r>
            <a:r>
              <a:rPr b="1" i="0" lang="ko-KR" sz="727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 R²</a:t>
            </a:r>
            <a:endParaRPr b="0" i="0" sz="10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5" name="Google Shape;1605;p99"/>
          <p:cNvSpPr/>
          <p:nvPr/>
        </p:nvSpPr>
        <p:spPr>
          <a:xfrm>
            <a:off x="10062649" y="3347526"/>
            <a:ext cx="921300" cy="327900"/>
          </a:xfrm>
          <a:prstGeom prst="roundRect">
            <a:avLst>
              <a:gd fmla="val 8500" name="adj"/>
            </a:avLst>
          </a:prstGeom>
          <a:solidFill>
            <a:srgbClr val="F2F4F7"/>
          </a:solidFill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7075" lIns="74200" spcFirstLastPara="1" rIns="74200" wrap="square" tIns="37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1"/>
              <a:buFont typeface="Arial"/>
              <a:buNone/>
            </a:pPr>
            <a:r>
              <a:t/>
            </a:r>
            <a:endParaRPr b="0" i="0" sz="146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6" name="Google Shape;1606;p99"/>
          <p:cNvSpPr txBox="1"/>
          <p:nvPr/>
        </p:nvSpPr>
        <p:spPr>
          <a:xfrm>
            <a:off x="10136830" y="3384652"/>
            <a:ext cx="791100" cy="24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7"/>
              <a:buFont typeface="Arial"/>
              <a:buNone/>
            </a:pPr>
            <a:r>
              <a:rPr b="0" i="0" lang="ko-KR" sz="727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—</a:t>
            </a:r>
            <a:endParaRPr b="0" i="0" sz="10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7" name="Google Shape;1607;p99"/>
          <p:cNvSpPr/>
          <p:nvPr/>
        </p:nvSpPr>
        <p:spPr>
          <a:xfrm>
            <a:off x="11002280" y="3347526"/>
            <a:ext cx="525600" cy="327900"/>
          </a:xfrm>
          <a:prstGeom prst="roundRect">
            <a:avLst>
              <a:gd fmla="val 8500" name="adj"/>
            </a:avLst>
          </a:prstGeom>
          <a:solidFill>
            <a:srgbClr val="F2F4F7"/>
          </a:solidFill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7075" lIns="74200" spcFirstLastPara="1" rIns="74200" wrap="square" tIns="37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1"/>
              <a:buFont typeface="Arial"/>
              <a:buNone/>
            </a:pPr>
            <a:r>
              <a:t/>
            </a:r>
            <a:endParaRPr b="0" i="0" sz="146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8" name="Google Shape;1608;p99"/>
          <p:cNvSpPr txBox="1"/>
          <p:nvPr/>
        </p:nvSpPr>
        <p:spPr>
          <a:xfrm>
            <a:off x="11076462" y="3384652"/>
            <a:ext cx="395700" cy="24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7"/>
              <a:buFont typeface="Arial"/>
              <a:buNone/>
            </a:pPr>
            <a:r>
              <a:rPr b="0" i="0" lang="ko-KR" sz="727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0.69</a:t>
            </a:r>
            <a:endParaRPr b="0" i="0" sz="10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9" name="Google Shape;1609;p99"/>
          <p:cNvSpPr/>
          <p:nvPr/>
        </p:nvSpPr>
        <p:spPr>
          <a:xfrm>
            <a:off x="456150" y="4207605"/>
            <a:ext cx="11127300" cy="1281000"/>
          </a:xfrm>
          <a:prstGeom prst="roundRect">
            <a:avLst>
              <a:gd fmla="val 8500" name="adj"/>
            </a:avLst>
          </a:prstGeom>
          <a:solidFill>
            <a:srgbClr val="F3F5F8"/>
          </a:solidFill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7075" lIns="74200" spcFirstLastPara="1" rIns="74200" wrap="square" tIns="37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1"/>
              <a:buFont typeface="Arial"/>
              <a:buNone/>
            </a:pPr>
            <a:r>
              <a:t/>
            </a:r>
            <a:endParaRPr b="0" i="0" sz="146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0" name="Google Shape;1610;p99"/>
          <p:cNvSpPr txBox="1"/>
          <p:nvPr/>
        </p:nvSpPr>
        <p:spPr>
          <a:xfrm>
            <a:off x="604513" y="4294231"/>
            <a:ext cx="1669200" cy="2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66"/>
              <a:buFont typeface="Arial"/>
              <a:buNone/>
            </a:pPr>
            <a:r>
              <a:rPr b="1" i="0" lang="ko-KR" sz="1266" u="none" cap="none" strike="noStrike">
                <a:solidFill>
                  <a:srgbClr val="DC690E"/>
                </a:solidFill>
                <a:latin typeface="Arial"/>
                <a:ea typeface="Arial"/>
                <a:cs typeface="Arial"/>
                <a:sym typeface="Arial"/>
              </a:rPr>
              <a:t>설명</a:t>
            </a:r>
            <a:endParaRPr b="0" i="0" sz="11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1" name="Google Shape;1611;p99"/>
          <p:cNvSpPr txBox="1"/>
          <p:nvPr/>
        </p:nvSpPr>
        <p:spPr>
          <a:xfrm>
            <a:off x="616875" y="4585050"/>
            <a:ext cx="10311000" cy="8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5"/>
              <a:buFont typeface="Arial"/>
              <a:buNone/>
            </a:pPr>
            <a:r>
              <a:rPr b="0" i="0" lang="ko-KR" sz="925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· 원본 물리증발량만으로는 실제 공정</a:t>
            </a:r>
            <a:r>
              <a:rPr lang="ko-KR" sz="925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의 환경을 적용에</a:t>
            </a:r>
            <a:r>
              <a:rPr b="0" i="0" lang="ko-KR" sz="925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lang="ko-KR" sz="925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어려움이 있다</a:t>
            </a:r>
            <a:r>
              <a:rPr b="0" i="0" lang="ko-KR" sz="925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 (비디오 </a:t>
            </a:r>
            <a:r>
              <a:rPr lang="ko-KR" sz="925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밝기가 솔벤트가 증발하면서 빛 침투율이 높다고 가정 했을 때 유사도가 높을수록 증발가정이 비슷하다고 가정</a:t>
            </a:r>
            <a:r>
              <a:rPr lang="ko-KR" sz="925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r>
              <a:rPr b="0" i="0" lang="ko-KR" sz="925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 Corr 0.72).</a:t>
            </a:r>
            <a:endParaRPr b="0" i="0" sz="11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5"/>
              <a:buFont typeface="Arial"/>
              <a:buNone/>
            </a:pPr>
            <a:r>
              <a:rPr b="0" i="0" lang="ko-KR" sz="925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· 압력을 공통 기준으로 비디오와 증발량을 연결해 보정</a:t>
            </a:r>
            <a:r>
              <a:rPr lang="ko-KR" sz="925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하여 계수를 학습</a:t>
            </a:r>
            <a:r>
              <a:rPr b="0" i="0" lang="ko-KR" sz="925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 → Corr 0.87.</a:t>
            </a:r>
            <a:endParaRPr b="0" i="0" sz="11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5"/>
              <a:buFont typeface="Arial"/>
              <a:buNone/>
            </a:pPr>
            <a:r>
              <a:rPr b="0" i="0" lang="ko-KR" sz="925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· 4.1 Graybox 모델: IPU 높이 R² 0.91 · IPU 형상 R² 0.81.</a:t>
            </a:r>
            <a:endParaRPr b="0" i="0" sz="925" u="none" cap="none" strike="noStrike">
              <a:solidFill>
                <a:srgbClr val="24293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25"/>
              <a:buFont typeface="Arial"/>
              <a:buNone/>
            </a:pPr>
            <a:r>
              <a:rPr lang="ko-KR" sz="925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· 4.2 역추론: 보지 못한 실험의 압력 프로파일을 역추론 했을 때 유사도 R² 0.69. </a:t>
            </a:r>
            <a:endParaRPr sz="1136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5"/>
              <a:buFont typeface="Arial"/>
              <a:buNone/>
            </a:pPr>
            <a:r>
              <a:t/>
            </a:r>
            <a:endParaRPr sz="925">
              <a:solidFill>
                <a:srgbClr val="242930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612" name="Google Shape;1612;p99"/>
          <p:cNvSpPr txBox="1"/>
          <p:nvPr/>
        </p:nvSpPr>
        <p:spPr>
          <a:xfrm>
            <a:off x="456150" y="5537942"/>
            <a:ext cx="11127300" cy="4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0"/>
              <a:buFont typeface="Arial"/>
              <a:buNone/>
            </a:pPr>
            <a:r>
              <a:rPr b="0" i="0" lang="ko-KR" sz="730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R²: 예측이 실측과 얼마나 맞는지 (1 = 완벽). 0이면 평균값만 맞춘 수준, 음수면 그보다 나쁨.</a:t>
            </a:r>
            <a:endParaRPr b="0" i="0" sz="11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0"/>
              <a:buFont typeface="Arial"/>
              <a:buNone/>
            </a:pPr>
            <a:r>
              <a:rPr b="0" i="0" lang="ko-KR" sz="730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nm: 아주 작은 단위 (1 nm = 0.001 μm). IPU 높이는 단면 가운데 80 % 평균 높이; IPU 형상은 단면 가운데 90 %의 18 화소 합친 R².</a:t>
            </a:r>
            <a:endParaRPr b="0" i="0" sz="11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0"/>
              <a:buFont typeface="Arial"/>
              <a:buNone/>
            </a:pPr>
            <a:r>
              <a:rPr b="0" i="0" lang="ko-KR" sz="730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Corr: Pearson Correlation, 두 곡선의 모양이 얼마나 같이 움직이는지 (1 = 같은 모양). s: 초.</a:t>
            </a:r>
            <a:endParaRPr b="0" i="0" sz="11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3" name="Google Shape;1613;p99"/>
          <p:cNvSpPr txBox="1"/>
          <p:nvPr/>
        </p:nvSpPr>
        <p:spPr>
          <a:xfrm>
            <a:off x="210312" y="118872"/>
            <a:ext cx="106527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ko-KR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06 · Graybox·역추론 (Phase 4)</a:t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ko-KR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[06] Phase 4 : Graybox IPU 예측 및 역추론</a:t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14" name="Google Shape;1614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71963" y="1936600"/>
            <a:ext cx="2336700" cy="20051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9" name="Shape 1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0" name="Google Shape;1620;p100"/>
          <p:cNvSpPr txBox="1"/>
          <p:nvPr/>
        </p:nvSpPr>
        <p:spPr>
          <a:xfrm>
            <a:off x="457200" y="533400"/>
            <a:ext cx="11051400" cy="39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6"/>
              <a:buFont typeface="Arial"/>
              <a:buNone/>
            </a:pPr>
            <a:r>
              <a:t/>
            </a:r>
            <a:endParaRPr b="0" i="0" sz="112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1" name="Google Shape;1621;p100"/>
          <p:cNvSpPr/>
          <p:nvPr/>
        </p:nvSpPr>
        <p:spPr>
          <a:xfrm>
            <a:off x="457200" y="847733"/>
            <a:ext cx="11051400" cy="665700"/>
          </a:xfrm>
          <a:prstGeom prst="roundRect">
            <a:avLst>
              <a:gd fmla="val 8500" name="adj"/>
            </a:avLst>
          </a:prstGeom>
          <a:solidFill>
            <a:srgbClr val="F3F5F8"/>
          </a:solidFill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750" lIns="73525" spcFirstLastPara="1" rIns="73525" wrap="square" tIns="36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8"/>
              <a:buFont typeface="Arial"/>
              <a:buNone/>
            </a:pPr>
            <a:r>
              <a:t/>
            </a:r>
            <a:endParaRPr b="0" i="0" sz="144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2" name="Google Shape;1622;p100"/>
          <p:cNvSpPr txBox="1"/>
          <p:nvPr/>
        </p:nvSpPr>
        <p:spPr>
          <a:xfrm>
            <a:off x="592274" y="951531"/>
            <a:ext cx="1074600" cy="20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2"/>
              <a:buFont typeface="Arial"/>
              <a:buNone/>
            </a:pPr>
            <a:r>
              <a:rPr b="1" i="0" lang="ko-KR" sz="1062" u="none" cap="none" strike="noStrike">
                <a:solidFill>
                  <a:srgbClr val="3E7CD1"/>
                </a:solidFill>
                <a:latin typeface="Arial"/>
                <a:ea typeface="Arial"/>
                <a:cs typeface="Arial"/>
                <a:sym typeface="Arial"/>
              </a:rPr>
              <a:t>목적 (Purpose)</a:t>
            </a:r>
            <a:endParaRPr b="0" i="0" sz="112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3" name="Google Shape;1623;p100"/>
          <p:cNvSpPr txBox="1"/>
          <p:nvPr/>
        </p:nvSpPr>
        <p:spPr>
          <a:xfrm>
            <a:off x="1721985" y="957637"/>
            <a:ext cx="9639300" cy="20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3"/>
              <a:buFont typeface="Arial"/>
              <a:buNone/>
            </a:pPr>
            <a:r>
              <a:rPr b="1" i="0" lang="ko-KR" sz="1013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비디오 데이터가 없는 실증 환경에서도 레시피 후보를 실험 없이 평가할 수 있도록, 압력 프로파일만으로 IPU 프로파일을 예측.</a:t>
            </a:r>
            <a:endParaRPr b="0" i="0" sz="112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4" name="Google Shape;1624;p100"/>
          <p:cNvSpPr txBox="1"/>
          <p:nvPr/>
        </p:nvSpPr>
        <p:spPr>
          <a:xfrm>
            <a:off x="592274" y="1220185"/>
            <a:ext cx="1074600" cy="18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2"/>
              <a:buFont typeface="Arial"/>
              <a:buNone/>
            </a:pPr>
            <a:r>
              <a:rPr b="1" i="0" lang="ko-KR" sz="1062" u="none" cap="none" strike="noStrike">
                <a:solidFill>
                  <a:srgbClr val="DC690E"/>
                </a:solidFill>
                <a:latin typeface="Arial"/>
                <a:ea typeface="Arial"/>
                <a:cs typeface="Arial"/>
                <a:sym typeface="Arial"/>
              </a:rPr>
              <a:t>목표 (Objective)</a:t>
            </a:r>
            <a:endParaRPr b="0" i="0" sz="112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5" name="Google Shape;1625;p100"/>
          <p:cNvSpPr txBox="1"/>
          <p:nvPr/>
        </p:nvSpPr>
        <p:spPr>
          <a:xfrm>
            <a:off x="1721985" y="1189656"/>
            <a:ext cx="9639300" cy="2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4"/>
              <a:buFont typeface="Arial"/>
              <a:buNone/>
            </a:pPr>
            <a:r>
              <a:rPr b="0" i="0" lang="ko-KR" sz="965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비디오의 솔벤트 광학적 변화로 </a:t>
            </a:r>
            <a:r>
              <a:rPr lang="ko-KR" sz="965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계수 학습한</a:t>
            </a:r>
            <a:r>
              <a:rPr b="0" i="0" lang="ko-KR" sz="965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 Graybox 모델로 압력 프로파일 · Ink 물성에서 IPU 프로파일 형상을 예측</a:t>
            </a:r>
            <a:r>
              <a:rPr lang="ko-KR" sz="965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.</a:t>
            </a:r>
            <a:endParaRPr b="0" i="0" sz="112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6" name="Google Shape;1626;p100"/>
          <p:cNvSpPr/>
          <p:nvPr/>
        </p:nvSpPr>
        <p:spPr>
          <a:xfrm>
            <a:off x="457200" y="1641483"/>
            <a:ext cx="5875800" cy="2411700"/>
          </a:xfrm>
          <a:prstGeom prst="roundRect">
            <a:avLst>
              <a:gd fmla="val 8500" name="adj"/>
            </a:avLst>
          </a:prstGeom>
          <a:noFill/>
          <a:ln cap="flat" cmpd="sng" w="14700">
            <a:solidFill>
              <a:srgbClr val="606B7A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36750" lIns="73525" spcFirstLastPara="1" rIns="73525" wrap="square" tIns="36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8"/>
              <a:buFont typeface="Arial"/>
              <a:buNone/>
            </a:pPr>
            <a:r>
              <a:t/>
            </a:r>
            <a:endParaRPr b="0" i="0" sz="144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7" name="Google Shape;1627;p100"/>
          <p:cNvSpPr txBox="1"/>
          <p:nvPr/>
        </p:nvSpPr>
        <p:spPr>
          <a:xfrm>
            <a:off x="592274" y="1690329"/>
            <a:ext cx="5605500" cy="26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6"/>
              <a:buFont typeface="Arial"/>
              <a:buNone/>
            </a:pPr>
            <a:r>
              <a:rPr b="1" i="0" lang="ko-KR" sz="1206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예측 흐름 (비디오는 선택 입력 on / off)</a:t>
            </a:r>
            <a:endParaRPr b="0" i="0" sz="112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8" name="Google Shape;1628;p100"/>
          <p:cNvSpPr/>
          <p:nvPr/>
        </p:nvSpPr>
        <p:spPr>
          <a:xfrm>
            <a:off x="880842" y="2245954"/>
            <a:ext cx="1166562" cy="439614"/>
          </a:xfrm>
          <a:prstGeom prst="flowChartDocument">
            <a:avLst/>
          </a:prstGeom>
          <a:solidFill>
            <a:srgbClr val="FFFFFF"/>
          </a:solidFill>
          <a:ln cap="flat" cmpd="sng" w="9525">
            <a:solidFill>
              <a:srgbClr val="78839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750" lIns="73525" spcFirstLastPara="1" rIns="73525" wrap="square" tIns="36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8"/>
              <a:buFont typeface="Arial"/>
              <a:buNone/>
            </a:pPr>
            <a:r>
              <a:t/>
            </a:r>
            <a:endParaRPr b="0" i="0" sz="144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9" name="Google Shape;1629;p100"/>
          <p:cNvSpPr txBox="1"/>
          <p:nvPr/>
        </p:nvSpPr>
        <p:spPr>
          <a:xfrm>
            <a:off x="911540" y="2245954"/>
            <a:ext cx="1105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4"/>
              <a:buFont typeface="Arial"/>
              <a:buNone/>
            </a:pPr>
            <a:r>
              <a:rPr b="0" i="0" lang="ko-KR" sz="965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압력 프로파일</a:t>
            </a:r>
            <a:endParaRPr b="0" i="0" sz="112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0" name="Google Shape;1630;p100"/>
          <p:cNvSpPr/>
          <p:nvPr/>
        </p:nvSpPr>
        <p:spPr>
          <a:xfrm>
            <a:off x="880842" y="2728310"/>
            <a:ext cx="1166562" cy="439614"/>
          </a:xfrm>
          <a:prstGeom prst="flowChartDocument">
            <a:avLst/>
          </a:prstGeom>
          <a:solidFill>
            <a:srgbClr val="FFFFFF"/>
          </a:solidFill>
          <a:ln cap="flat" cmpd="sng" w="9525">
            <a:solidFill>
              <a:srgbClr val="78839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750" lIns="73525" spcFirstLastPara="1" rIns="73525" wrap="square" tIns="36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8"/>
              <a:buFont typeface="Arial"/>
              <a:buNone/>
            </a:pPr>
            <a:r>
              <a:t/>
            </a:r>
            <a:endParaRPr b="0" i="0" sz="144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1" name="Google Shape;1631;p100"/>
          <p:cNvSpPr txBox="1"/>
          <p:nvPr/>
        </p:nvSpPr>
        <p:spPr>
          <a:xfrm>
            <a:off x="911540" y="2728310"/>
            <a:ext cx="1105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4"/>
              <a:buFont typeface="Arial"/>
              <a:buNone/>
            </a:pPr>
            <a:r>
              <a:rPr b="0" i="0" lang="ko-KR" sz="965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Ink 물성 정보</a:t>
            </a:r>
            <a:endParaRPr b="0" i="0" sz="112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2" name="Google Shape;1632;p100"/>
          <p:cNvSpPr/>
          <p:nvPr/>
        </p:nvSpPr>
        <p:spPr>
          <a:xfrm>
            <a:off x="880842" y="3204560"/>
            <a:ext cx="1166562" cy="427410"/>
          </a:xfrm>
          <a:prstGeom prst="flowChartDocument">
            <a:avLst/>
          </a:prstGeom>
          <a:solidFill>
            <a:srgbClr val="FFFFFF"/>
          </a:solidFill>
          <a:ln cap="flat" cmpd="sng" w="9525">
            <a:solidFill>
              <a:srgbClr val="78839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750" lIns="73525" spcFirstLastPara="1" rIns="73525" wrap="square" tIns="36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8"/>
              <a:buFont typeface="Arial"/>
              <a:buNone/>
            </a:pPr>
            <a:r>
              <a:t/>
            </a:r>
            <a:endParaRPr b="0" i="0" sz="144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3" name="Google Shape;1633;p100"/>
          <p:cNvSpPr txBox="1"/>
          <p:nvPr/>
        </p:nvSpPr>
        <p:spPr>
          <a:xfrm>
            <a:off x="911540" y="3204560"/>
            <a:ext cx="11052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7"/>
              <a:buFont typeface="Arial"/>
              <a:buNone/>
            </a:pPr>
            <a:r>
              <a:rPr b="0" i="0" lang="ko-KR" sz="917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비디오 관측값</a:t>
            </a:r>
            <a:endParaRPr b="0" i="0" sz="112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7"/>
              <a:buFont typeface="Arial"/>
              <a:buNone/>
            </a:pPr>
            <a:r>
              <a:rPr b="0" i="0" lang="ko-KR" sz="917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(생성 · 실측)</a:t>
            </a:r>
            <a:endParaRPr b="0" i="0" sz="112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34" name="Google Shape;1634;p100"/>
          <p:cNvCxnSpPr/>
          <p:nvPr/>
        </p:nvCxnSpPr>
        <p:spPr>
          <a:xfrm>
            <a:off x="2053531" y="2471868"/>
            <a:ext cx="736800" cy="0"/>
          </a:xfrm>
          <a:prstGeom prst="straightConnector1">
            <a:avLst/>
          </a:prstGeom>
          <a:noFill/>
          <a:ln cap="flat" cmpd="sng" w="12250">
            <a:solidFill>
              <a:srgbClr val="606B7A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635" name="Google Shape;1635;p100"/>
          <p:cNvCxnSpPr/>
          <p:nvPr/>
        </p:nvCxnSpPr>
        <p:spPr>
          <a:xfrm>
            <a:off x="2053531" y="2948118"/>
            <a:ext cx="736800" cy="0"/>
          </a:xfrm>
          <a:prstGeom prst="straightConnector1">
            <a:avLst/>
          </a:prstGeom>
          <a:noFill/>
          <a:ln cap="flat" cmpd="sng" w="12250">
            <a:solidFill>
              <a:srgbClr val="606B7A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636" name="Google Shape;1636;p100"/>
          <p:cNvCxnSpPr/>
          <p:nvPr/>
        </p:nvCxnSpPr>
        <p:spPr>
          <a:xfrm>
            <a:off x="2053531" y="3424368"/>
            <a:ext cx="736800" cy="0"/>
          </a:xfrm>
          <a:prstGeom prst="straightConnector1">
            <a:avLst/>
          </a:prstGeom>
          <a:noFill/>
          <a:ln cap="flat" cmpd="sng" w="12250">
            <a:solidFill>
              <a:srgbClr val="3E7CD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637" name="Google Shape;1637;p100"/>
          <p:cNvSpPr/>
          <p:nvPr/>
        </p:nvSpPr>
        <p:spPr>
          <a:xfrm>
            <a:off x="2176326" y="3338887"/>
            <a:ext cx="503400" cy="207600"/>
          </a:xfrm>
          <a:prstGeom prst="roundRect">
            <a:avLst>
              <a:gd fmla="val 8500" name="adj"/>
            </a:avLst>
          </a:prstGeom>
          <a:solidFill>
            <a:srgbClr val="FFFFFF"/>
          </a:solidFill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750" lIns="73525" spcFirstLastPara="1" rIns="73525" wrap="square" tIns="36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8"/>
              <a:buFont typeface="Arial"/>
              <a:buNone/>
            </a:pPr>
            <a:r>
              <a:t/>
            </a:r>
            <a:endParaRPr b="0" i="0" sz="144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8" name="Google Shape;1638;p100"/>
          <p:cNvSpPr txBox="1"/>
          <p:nvPr/>
        </p:nvSpPr>
        <p:spPr>
          <a:xfrm>
            <a:off x="2219304" y="3363310"/>
            <a:ext cx="417600" cy="1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0"/>
              <a:buFont typeface="Arial"/>
              <a:buNone/>
            </a:pPr>
            <a:r>
              <a:rPr b="1" i="0" lang="ko-KR" sz="820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on / off</a:t>
            </a:r>
            <a:endParaRPr b="0" i="0" sz="112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9" name="Google Shape;1639;p100"/>
          <p:cNvSpPr/>
          <p:nvPr/>
        </p:nvSpPr>
        <p:spPr>
          <a:xfrm>
            <a:off x="2790299" y="2227637"/>
            <a:ext cx="1596300" cy="1386000"/>
          </a:xfrm>
          <a:prstGeom prst="roundRect">
            <a:avLst>
              <a:gd fmla="val 8500" name="adj"/>
            </a:avLst>
          </a:prstGeom>
          <a:solidFill>
            <a:srgbClr val="E0EBFC"/>
          </a:solidFill>
          <a:ln cap="flat" cmpd="sng" w="12250">
            <a:solidFill>
              <a:srgbClr val="2E77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750" lIns="73525" spcFirstLastPara="1" rIns="73525" wrap="square" tIns="36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8"/>
              <a:buFont typeface="Arial"/>
              <a:buNone/>
            </a:pPr>
            <a:r>
              <a:t/>
            </a:r>
            <a:endParaRPr b="0" i="0" sz="144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0" name="Google Shape;1640;p100"/>
          <p:cNvSpPr txBox="1"/>
          <p:nvPr/>
        </p:nvSpPr>
        <p:spPr>
          <a:xfrm>
            <a:off x="2839417" y="2270377"/>
            <a:ext cx="1498200" cy="62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7"/>
              <a:buFont typeface="Arial"/>
              <a:buNone/>
            </a:pPr>
            <a:r>
              <a:rPr b="1" i="0" lang="ko-KR" sz="1157" u="none" cap="none" strike="noStrike">
                <a:solidFill>
                  <a:srgbClr val="205298"/>
                </a:solidFill>
                <a:latin typeface="Arial"/>
                <a:ea typeface="Arial"/>
                <a:cs typeface="Arial"/>
                <a:sym typeface="Arial"/>
              </a:rPr>
              <a:t>4.1 Graybox 모델</a:t>
            </a:r>
            <a:endParaRPr b="0" i="0" sz="112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1" name="Google Shape;1641;p100"/>
          <p:cNvSpPr txBox="1"/>
          <p:nvPr/>
        </p:nvSpPr>
        <p:spPr>
          <a:xfrm>
            <a:off x="2839417" y="2865201"/>
            <a:ext cx="1498200" cy="62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4"/>
              <a:buFont typeface="Arial"/>
              <a:buNone/>
            </a:pPr>
            <a:r>
              <a:rPr lang="ko-KR" sz="965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Graybox</a:t>
            </a:r>
            <a:r>
              <a:rPr b="0" i="0" lang="ko-KR" sz="965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 증발 모델</a:t>
            </a:r>
            <a:endParaRPr b="0" i="0" sz="112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4"/>
              <a:buFont typeface="Arial"/>
              <a:buNone/>
            </a:pPr>
            <a:r>
              <a:rPr b="0" i="0" lang="ko-KR" sz="965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(비디오로 </a:t>
            </a:r>
            <a:r>
              <a:rPr lang="ko-KR" sz="965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기반 학습된 계수</a:t>
            </a:r>
            <a:r>
              <a:rPr b="0" i="0" lang="ko-KR" sz="965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)</a:t>
            </a:r>
            <a:endParaRPr b="0" i="0" sz="112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4"/>
              <a:buFont typeface="Arial"/>
              <a:buNone/>
            </a:pPr>
            <a:r>
              <a:t/>
            </a:r>
            <a:endParaRPr b="0" i="0" sz="112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42" name="Google Shape;1642;p100"/>
          <p:cNvCxnSpPr/>
          <p:nvPr/>
        </p:nvCxnSpPr>
        <p:spPr>
          <a:xfrm>
            <a:off x="4386630" y="2734416"/>
            <a:ext cx="312900" cy="0"/>
          </a:xfrm>
          <a:prstGeom prst="straightConnector1">
            <a:avLst/>
          </a:prstGeom>
          <a:noFill/>
          <a:ln cap="flat" cmpd="sng" w="12250">
            <a:solidFill>
              <a:srgbClr val="606B7A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643" name="Google Shape;1643;p100"/>
          <p:cNvSpPr/>
          <p:nvPr/>
        </p:nvSpPr>
        <p:spPr>
          <a:xfrm>
            <a:off x="4718176" y="2502396"/>
            <a:ext cx="1277046" cy="482382"/>
          </a:xfrm>
          <a:prstGeom prst="flowChartDocument">
            <a:avLst/>
          </a:prstGeom>
          <a:noFill/>
          <a:ln cap="flat" cmpd="sng" w="9525">
            <a:solidFill>
              <a:srgbClr val="788393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36750" lIns="73525" spcFirstLastPara="1" rIns="73525" wrap="square" tIns="36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8"/>
              <a:buFont typeface="Arial"/>
              <a:buNone/>
            </a:pPr>
            <a:r>
              <a:t/>
            </a:r>
            <a:endParaRPr b="0" i="0" sz="144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4" name="Google Shape;1644;p100"/>
          <p:cNvSpPr txBox="1"/>
          <p:nvPr/>
        </p:nvSpPr>
        <p:spPr>
          <a:xfrm>
            <a:off x="4748875" y="2502396"/>
            <a:ext cx="1215600" cy="40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7"/>
              <a:buFont typeface="Arial"/>
              <a:buNone/>
            </a:pPr>
            <a:r>
              <a:rPr b="0" i="0" lang="ko-KR" sz="917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예측 IPU</a:t>
            </a:r>
            <a:endParaRPr b="0" i="0" sz="112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7"/>
              <a:buFont typeface="Arial"/>
              <a:buNone/>
            </a:pPr>
            <a:r>
              <a:rPr b="0" i="0" lang="ko-KR" sz="917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프로파일</a:t>
            </a:r>
            <a:endParaRPr b="0" i="0" sz="112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5" name="Google Shape;1645;p100"/>
          <p:cNvSpPr/>
          <p:nvPr/>
        </p:nvSpPr>
        <p:spPr>
          <a:xfrm>
            <a:off x="6504839" y="1641483"/>
            <a:ext cx="3008400" cy="2411700"/>
          </a:xfrm>
          <a:prstGeom prst="roundRect">
            <a:avLst>
              <a:gd fmla="val 8500" name="adj"/>
            </a:avLst>
          </a:prstGeom>
          <a:solidFill>
            <a:srgbClr val="FFFFFF"/>
          </a:solidFill>
          <a:ln cap="flat" cmpd="sng" w="9525">
            <a:solidFill>
              <a:srgbClr val="DCE2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750" lIns="73525" spcFirstLastPara="1" rIns="73525" wrap="square" tIns="36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8"/>
              <a:buFont typeface="Arial"/>
              <a:buNone/>
            </a:pPr>
            <a:r>
              <a:t/>
            </a:r>
            <a:endParaRPr b="0" i="0" sz="144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6" name="Google Shape;1646;p100"/>
          <p:cNvSpPr txBox="1"/>
          <p:nvPr/>
        </p:nvSpPr>
        <p:spPr>
          <a:xfrm>
            <a:off x="6590795" y="1665906"/>
            <a:ext cx="2836500" cy="24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4"/>
              <a:buFont typeface="Arial"/>
              <a:buNone/>
            </a:pPr>
            <a:r>
              <a:rPr b="1" i="0" lang="ko-KR" sz="965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형상 예측 예 (세로 단면): vision5_blue</a:t>
            </a:r>
            <a:endParaRPr b="0" i="0" sz="112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7" name="Google Shape;1647;p100"/>
          <p:cNvSpPr txBox="1"/>
          <p:nvPr/>
        </p:nvSpPr>
        <p:spPr>
          <a:xfrm>
            <a:off x="9599266" y="1641483"/>
            <a:ext cx="1878600" cy="23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6"/>
              <a:buFont typeface="Arial"/>
              <a:buNone/>
            </a:pPr>
            <a:r>
              <a:rPr b="1" i="0" lang="ko-KR" sz="1206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정량지표</a:t>
            </a:r>
            <a:endParaRPr b="0" i="0" sz="112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8" name="Google Shape;1648;p100"/>
          <p:cNvSpPr/>
          <p:nvPr/>
        </p:nvSpPr>
        <p:spPr>
          <a:xfrm>
            <a:off x="9599266" y="1879608"/>
            <a:ext cx="1037700" cy="366300"/>
          </a:xfrm>
          <a:prstGeom prst="roundRect">
            <a:avLst>
              <a:gd fmla="val 8500" name="adj"/>
            </a:avLst>
          </a:prstGeom>
          <a:solidFill>
            <a:srgbClr val="242930"/>
          </a:solidFill>
          <a:ln cap="flat" cmpd="sng" w="9525">
            <a:solidFill>
              <a:srgbClr val="2429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750" lIns="73525" spcFirstLastPara="1" rIns="73525" wrap="square" tIns="36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8"/>
              <a:buFont typeface="Arial"/>
              <a:buNone/>
            </a:pPr>
            <a:r>
              <a:t/>
            </a:r>
            <a:endParaRPr b="0" i="0" sz="144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9" name="Google Shape;1649;p100"/>
          <p:cNvSpPr txBox="1"/>
          <p:nvPr/>
        </p:nvSpPr>
        <p:spPr>
          <a:xfrm>
            <a:off x="9672942" y="1928454"/>
            <a:ext cx="902700" cy="26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7"/>
              <a:buFont typeface="Arial"/>
              <a:buNone/>
            </a:pPr>
            <a:r>
              <a:rPr b="1" i="0" lang="ko-KR" sz="917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지표</a:t>
            </a:r>
            <a:endParaRPr b="0" i="0" sz="112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0" name="Google Shape;1650;p100"/>
          <p:cNvSpPr/>
          <p:nvPr/>
        </p:nvSpPr>
        <p:spPr>
          <a:xfrm>
            <a:off x="10649160" y="1879608"/>
            <a:ext cx="847200" cy="366300"/>
          </a:xfrm>
          <a:prstGeom prst="roundRect">
            <a:avLst>
              <a:gd fmla="val 8500" name="adj"/>
            </a:avLst>
          </a:prstGeom>
          <a:solidFill>
            <a:srgbClr val="242930"/>
          </a:solidFill>
          <a:ln cap="flat" cmpd="sng" w="9525">
            <a:solidFill>
              <a:srgbClr val="2429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750" lIns="73525" spcFirstLastPara="1" rIns="73525" wrap="square" tIns="36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8"/>
              <a:buFont typeface="Arial"/>
              <a:buNone/>
            </a:pPr>
            <a:r>
              <a:t/>
            </a:r>
            <a:endParaRPr b="0" i="0" sz="144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1" name="Google Shape;1651;p100"/>
          <p:cNvSpPr txBox="1"/>
          <p:nvPr/>
        </p:nvSpPr>
        <p:spPr>
          <a:xfrm>
            <a:off x="10722837" y="1928454"/>
            <a:ext cx="712200" cy="26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7"/>
              <a:buFont typeface="Arial"/>
              <a:buNone/>
            </a:pPr>
            <a:r>
              <a:rPr b="1" i="0" lang="ko-KR" sz="917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R² (오차)</a:t>
            </a:r>
            <a:endParaRPr b="0" i="0" sz="112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2" name="Google Shape;1652;p100"/>
          <p:cNvSpPr/>
          <p:nvPr/>
        </p:nvSpPr>
        <p:spPr>
          <a:xfrm>
            <a:off x="9599266" y="2270377"/>
            <a:ext cx="1031400" cy="323700"/>
          </a:xfrm>
          <a:prstGeom prst="roundRect">
            <a:avLst>
              <a:gd fmla="val 8500" name="adj"/>
            </a:avLst>
          </a:prstGeom>
          <a:solidFill>
            <a:srgbClr val="FFFFFF"/>
          </a:solidFill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750" lIns="73525" spcFirstLastPara="1" rIns="73525" wrap="square" tIns="36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8"/>
              <a:buFont typeface="Arial"/>
              <a:buNone/>
            </a:pPr>
            <a:r>
              <a:t/>
            </a:r>
            <a:endParaRPr b="0" i="0" sz="144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3" name="Google Shape;1653;p100"/>
          <p:cNvSpPr txBox="1"/>
          <p:nvPr/>
        </p:nvSpPr>
        <p:spPr>
          <a:xfrm>
            <a:off x="9672942" y="2307012"/>
            <a:ext cx="902700" cy="24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4"/>
              <a:buFont typeface="Arial"/>
              <a:buNone/>
            </a:pPr>
            <a:r>
              <a:rPr b="1" i="0" lang="ko-KR" sz="965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IPU 형상</a:t>
            </a:r>
            <a:endParaRPr b="0" i="0" sz="112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4" name="Google Shape;1654;p100"/>
          <p:cNvSpPr/>
          <p:nvPr/>
        </p:nvSpPr>
        <p:spPr>
          <a:xfrm>
            <a:off x="10649160" y="2270377"/>
            <a:ext cx="841200" cy="323700"/>
          </a:xfrm>
          <a:prstGeom prst="roundRect">
            <a:avLst>
              <a:gd fmla="val 8500" name="adj"/>
            </a:avLst>
          </a:prstGeom>
          <a:solidFill>
            <a:srgbClr val="FFFFFF"/>
          </a:solidFill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750" lIns="73525" spcFirstLastPara="1" rIns="73525" wrap="square" tIns="36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8"/>
              <a:buFont typeface="Arial"/>
              <a:buNone/>
            </a:pPr>
            <a:r>
              <a:t/>
            </a:r>
            <a:endParaRPr b="0" i="0" sz="144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5" name="Google Shape;1655;p100"/>
          <p:cNvSpPr txBox="1"/>
          <p:nvPr/>
        </p:nvSpPr>
        <p:spPr>
          <a:xfrm>
            <a:off x="10722837" y="2307012"/>
            <a:ext cx="712200" cy="24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4"/>
              <a:buFont typeface="Arial"/>
              <a:buNone/>
            </a:pPr>
            <a:r>
              <a:rPr b="0" i="0" lang="ko-KR" sz="965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0.81 (8.1 nm)</a:t>
            </a:r>
            <a:endParaRPr b="0" i="0" sz="112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6" name="Google Shape;1656;p100"/>
          <p:cNvSpPr txBox="1"/>
          <p:nvPr/>
        </p:nvSpPr>
        <p:spPr>
          <a:xfrm>
            <a:off x="9611545" y="2618406"/>
            <a:ext cx="1842000" cy="33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0"/>
              <a:buFont typeface="Arial"/>
              <a:buNone/>
            </a:pPr>
            <a:r>
              <a:rPr b="0" i="0" lang="ko-KR" sz="820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IPU 형상 R² = 단면 가운데 90 % 구간의</a:t>
            </a:r>
            <a:endParaRPr b="0" i="0" sz="112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0"/>
              <a:buFont typeface="Arial"/>
              <a:buNone/>
            </a:pPr>
            <a:r>
              <a:rPr b="0" i="0" lang="ko-KR" sz="820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실측 vs 예측 R² · 괄호 = 오차</a:t>
            </a:r>
            <a:endParaRPr b="0" i="0" sz="112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7" name="Google Shape;1657;p100"/>
          <p:cNvSpPr/>
          <p:nvPr/>
        </p:nvSpPr>
        <p:spPr>
          <a:xfrm>
            <a:off x="457200" y="4163166"/>
            <a:ext cx="11051400" cy="1263900"/>
          </a:xfrm>
          <a:prstGeom prst="roundRect">
            <a:avLst>
              <a:gd fmla="val 8500" name="adj"/>
            </a:avLst>
          </a:prstGeom>
          <a:solidFill>
            <a:srgbClr val="F3F5F8"/>
          </a:solidFill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6750" lIns="73525" spcFirstLastPara="1" rIns="73525" wrap="square" tIns="367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48"/>
              <a:buFont typeface="Arial"/>
              <a:buNone/>
            </a:pPr>
            <a:r>
              <a:t/>
            </a:r>
            <a:endParaRPr b="0" i="0" sz="144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8" name="Google Shape;1658;p100"/>
          <p:cNvSpPr txBox="1"/>
          <p:nvPr/>
        </p:nvSpPr>
        <p:spPr>
          <a:xfrm>
            <a:off x="604554" y="4248647"/>
            <a:ext cx="1657800" cy="2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5"/>
              <a:buFont typeface="Arial"/>
              <a:buNone/>
            </a:pPr>
            <a:r>
              <a:rPr b="1" i="0" lang="ko-KR" sz="1255" u="none" cap="none" strike="noStrike">
                <a:solidFill>
                  <a:srgbClr val="DC690E"/>
                </a:solidFill>
                <a:latin typeface="Arial"/>
                <a:ea typeface="Arial"/>
                <a:cs typeface="Arial"/>
                <a:sym typeface="Arial"/>
              </a:rPr>
              <a:t>설명</a:t>
            </a:r>
            <a:endParaRPr b="0" i="0" sz="112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9" name="Google Shape;1659;p100"/>
          <p:cNvSpPr txBox="1"/>
          <p:nvPr/>
        </p:nvSpPr>
        <p:spPr>
          <a:xfrm>
            <a:off x="616833" y="4535618"/>
            <a:ext cx="5295600" cy="8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7"/>
              <a:buFont typeface="Arial"/>
              <a:buNone/>
            </a:pPr>
            <a:r>
              <a:rPr b="0" i="0" lang="ko-KR" sz="917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· 압력 프로파일 → 솔벤트 증발량 (H1 · H2 · H3 남은 양 · 단계 시간 · 감압률) → IPU 프로파일.</a:t>
            </a:r>
            <a:endParaRPr b="0" i="0" sz="112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7"/>
              <a:buFont typeface="Arial"/>
              <a:buNone/>
            </a:pPr>
            <a:r>
              <a:rPr b="0" i="0" lang="ko-KR" sz="917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· IPU 프로파일 형상 예측 R² 0.81 (8.1 nm, 단면 가운데 90 %).</a:t>
            </a:r>
            <a:endParaRPr b="0" i="0" sz="112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7"/>
              <a:buFont typeface="Arial"/>
              <a:buNone/>
            </a:pPr>
            <a:r>
              <a:rPr b="0" i="0" lang="ko-KR" sz="917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· 실제 IPU 값으로 만든 형상도 R² 0.80 → 남은 형상 오차는 형상 변환의 한계.</a:t>
            </a:r>
            <a:endParaRPr b="0" i="0" sz="917" u="none" cap="none" strike="noStrike">
              <a:solidFill>
                <a:srgbClr val="24293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17"/>
              <a:buFont typeface="Arial"/>
              <a:buNone/>
            </a:pPr>
            <a:r>
              <a:rPr lang="ko-KR" sz="917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· 비디오 on/off 제어 가능, 비디오 없는 실증 환경의 역추론은 off로 가능. </a:t>
            </a:r>
            <a:endParaRPr sz="1126"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17"/>
              <a:buFont typeface="Arial"/>
              <a:buNone/>
            </a:pPr>
            <a:r>
              <a:t/>
            </a:r>
            <a:endParaRPr sz="917">
              <a:solidFill>
                <a:srgbClr val="242930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660" name="Google Shape;1660;p100"/>
          <p:cNvSpPr txBox="1"/>
          <p:nvPr/>
        </p:nvSpPr>
        <p:spPr>
          <a:xfrm>
            <a:off x="457200" y="5475906"/>
            <a:ext cx="11051400" cy="4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4"/>
              <a:buFont typeface="Arial"/>
              <a:buNone/>
            </a:pPr>
            <a:r>
              <a:rPr b="0" i="0" lang="ko-KR" sz="724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R²: 예측이 실측과 얼마나 맞는지 (1 = 완벽). 0이면 평균값만 맞춘 수준, 음수면 그보다 나쁨.</a:t>
            </a:r>
            <a:endParaRPr b="0" i="0" sz="112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4"/>
              <a:buFont typeface="Arial"/>
              <a:buNone/>
            </a:pPr>
            <a:r>
              <a:rPr b="0" i="0" lang="ko-KR" sz="724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nm: 막 두께 단위 (1 nm = 0.001 μm). IPU 높이는 단면 가운데 80 % 평균 높이; IPU 형상은 단면 가운데 90 %의 18 화소 합친 R².</a:t>
            </a:r>
            <a:endParaRPr b="0" i="0" sz="112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1" name="Google Shape;1661;p100"/>
          <p:cNvSpPr txBox="1"/>
          <p:nvPr/>
        </p:nvSpPr>
        <p:spPr>
          <a:xfrm>
            <a:off x="210312" y="118872"/>
            <a:ext cx="106527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ko-KR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06 · Graybox·역추론 (Phase 4)</a:t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ko-KR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[06] Phase 4.1 : IPU 프로파일 예측</a:t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62" name="Google Shape;1662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44920" y="1970043"/>
            <a:ext cx="2679451" cy="1908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7" name="Shape 1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8" name="Google Shape;1668;p101"/>
          <p:cNvSpPr txBox="1"/>
          <p:nvPr/>
        </p:nvSpPr>
        <p:spPr>
          <a:xfrm>
            <a:off x="457136" y="487737"/>
            <a:ext cx="11127300" cy="39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36"/>
              <a:buFont typeface="Arial"/>
              <a:buNone/>
            </a:pPr>
            <a:r>
              <a:t/>
            </a:r>
            <a:endParaRPr b="0" i="0" sz="11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9" name="Google Shape;1669;p101"/>
          <p:cNvSpPr/>
          <p:nvPr/>
        </p:nvSpPr>
        <p:spPr>
          <a:xfrm>
            <a:off x="457136" y="870898"/>
            <a:ext cx="11127300" cy="674400"/>
          </a:xfrm>
          <a:prstGeom prst="roundRect">
            <a:avLst>
              <a:gd fmla="val 8500" name="adj"/>
            </a:avLst>
          </a:prstGeom>
          <a:solidFill>
            <a:srgbClr val="F3F5F8"/>
          </a:solidFill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7075" lIns="74200" spcFirstLastPara="1" rIns="74200" wrap="square" tIns="37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1"/>
              <a:buFont typeface="Arial"/>
              <a:buNone/>
            </a:pPr>
            <a:r>
              <a:t/>
            </a:r>
            <a:endParaRPr b="0" i="0" sz="146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0" name="Google Shape;1670;p101"/>
          <p:cNvSpPr txBox="1"/>
          <p:nvPr/>
        </p:nvSpPr>
        <p:spPr>
          <a:xfrm>
            <a:off x="593136" y="976088"/>
            <a:ext cx="1081800" cy="20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71"/>
              <a:buFont typeface="Arial"/>
              <a:buNone/>
            </a:pPr>
            <a:r>
              <a:rPr b="1" i="0" lang="ko-KR" sz="1071" u="none" cap="none" strike="noStrike">
                <a:solidFill>
                  <a:srgbClr val="3E7CD1"/>
                </a:solidFill>
                <a:latin typeface="Arial"/>
                <a:ea typeface="Arial"/>
                <a:cs typeface="Arial"/>
                <a:sym typeface="Arial"/>
              </a:rPr>
              <a:t>목적 (Purpose)</a:t>
            </a:r>
            <a:endParaRPr b="0" i="0" sz="11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1" name="Google Shape;1671;p101"/>
          <p:cNvSpPr txBox="1"/>
          <p:nvPr/>
        </p:nvSpPr>
        <p:spPr>
          <a:xfrm>
            <a:off x="1730585" y="982276"/>
            <a:ext cx="9705300" cy="21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2"/>
              <a:buFont typeface="Arial"/>
              <a:buNone/>
            </a:pPr>
            <a:r>
              <a:rPr b="1" i="0" lang="ko-KR" sz="1023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비디오 데이터가 없는 실증 환경에서, 원하는 IPU 프로파일을 만드는 압력 레시피를 실험 없이 얻기 위함.</a:t>
            </a:r>
            <a:endParaRPr b="0" i="0" sz="11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2" name="Google Shape;1672;p101"/>
          <p:cNvSpPr txBox="1"/>
          <p:nvPr/>
        </p:nvSpPr>
        <p:spPr>
          <a:xfrm>
            <a:off x="593136" y="1248343"/>
            <a:ext cx="1081800" cy="18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71"/>
              <a:buFont typeface="Arial"/>
              <a:buNone/>
            </a:pPr>
            <a:r>
              <a:rPr b="1" i="0" lang="ko-KR" sz="1071" u="none" cap="none" strike="noStrike">
                <a:solidFill>
                  <a:srgbClr val="DC690E"/>
                </a:solidFill>
                <a:latin typeface="Arial"/>
                <a:ea typeface="Arial"/>
                <a:cs typeface="Arial"/>
                <a:sym typeface="Arial"/>
              </a:rPr>
              <a:t>목표 (Objective)</a:t>
            </a:r>
            <a:endParaRPr b="0" i="0" sz="11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3" name="Google Shape;1673;p101"/>
          <p:cNvSpPr txBox="1"/>
          <p:nvPr/>
        </p:nvSpPr>
        <p:spPr>
          <a:xfrm>
            <a:off x="1730585" y="1217405"/>
            <a:ext cx="9705300" cy="24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4"/>
              <a:buFont typeface="Arial"/>
              <a:buNone/>
            </a:pPr>
            <a:r>
              <a:rPr b="0" i="0" lang="ko-KR" sz="974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Ink 물성 비율로 증발 % 후보를 만들고 압력 프로파일로 역풀이한 뒤, Graybox 예측을 타깃 IPU 프로파일 · 공정 시간과 비교해 베이지안 최적화로 레시피를 찾는다.</a:t>
            </a:r>
            <a:endParaRPr b="0" i="0" sz="11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4" name="Google Shape;1674;p101"/>
          <p:cNvSpPr/>
          <p:nvPr/>
        </p:nvSpPr>
        <p:spPr>
          <a:xfrm>
            <a:off x="457136" y="1675289"/>
            <a:ext cx="5916000" cy="2444100"/>
          </a:xfrm>
          <a:prstGeom prst="roundRect">
            <a:avLst>
              <a:gd fmla="val 8500" name="adj"/>
            </a:avLst>
          </a:prstGeom>
          <a:noFill/>
          <a:ln cap="flat" cmpd="sng" w="14825">
            <a:solidFill>
              <a:srgbClr val="606B7A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37075" lIns="74200" spcFirstLastPara="1" rIns="74200" wrap="square" tIns="37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1"/>
              <a:buFont typeface="Arial"/>
              <a:buNone/>
            </a:pPr>
            <a:r>
              <a:t/>
            </a:r>
            <a:endParaRPr b="0" i="0" sz="146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5" name="Google Shape;1675;p101"/>
          <p:cNvSpPr txBox="1"/>
          <p:nvPr/>
        </p:nvSpPr>
        <p:spPr>
          <a:xfrm>
            <a:off x="593136" y="1724790"/>
            <a:ext cx="5643900" cy="26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17"/>
              <a:buFont typeface="Arial"/>
              <a:buNone/>
            </a:pPr>
            <a:r>
              <a:rPr b="1" i="0" lang="ko-KR" sz="1217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레시피 후보 공간 = H1 · H2 · H3 증발 시간 (3D) → 역추론 루프</a:t>
            </a:r>
            <a:endParaRPr b="0" i="0" sz="11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6" name="Google Shape;1676;p101"/>
          <p:cNvSpPr/>
          <p:nvPr/>
        </p:nvSpPr>
        <p:spPr>
          <a:xfrm>
            <a:off x="6546198" y="1675289"/>
            <a:ext cx="2596500" cy="2444100"/>
          </a:xfrm>
          <a:prstGeom prst="roundRect">
            <a:avLst>
              <a:gd fmla="val 8500" name="adj"/>
            </a:avLst>
          </a:prstGeom>
          <a:solidFill>
            <a:srgbClr val="FFFFFF"/>
          </a:solidFill>
          <a:ln cap="flat" cmpd="sng" w="9525">
            <a:solidFill>
              <a:srgbClr val="DCE2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7075" lIns="74200" spcFirstLastPara="1" rIns="74200" wrap="square" tIns="37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1"/>
              <a:buFont typeface="Arial"/>
              <a:buNone/>
            </a:pPr>
            <a:r>
              <a:t/>
            </a:r>
            <a:endParaRPr b="0" i="0" sz="146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7" name="Google Shape;1677;p101"/>
          <p:cNvSpPr txBox="1"/>
          <p:nvPr/>
        </p:nvSpPr>
        <p:spPr>
          <a:xfrm>
            <a:off x="6632743" y="1700039"/>
            <a:ext cx="2423400" cy="24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4"/>
              <a:buFont typeface="Arial"/>
              <a:buNone/>
            </a:pPr>
            <a:r>
              <a:rPr b="1" i="0" lang="ko-KR" sz="974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실제 결과 최고 (vision6): 찾은 vs 실제</a:t>
            </a:r>
            <a:endParaRPr b="0" i="0" sz="11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8" name="Google Shape;1678;p101"/>
          <p:cNvSpPr txBox="1"/>
          <p:nvPr/>
        </p:nvSpPr>
        <p:spPr>
          <a:xfrm>
            <a:off x="7506848" y="3958519"/>
            <a:ext cx="986700" cy="11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0"/>
              <a:buFont typeface="Arial"/>
              <a:buNone/>
            </a:pPr>
            <a:r>
              <a:rPr b="0" i="0" lang="ko-KR" sz="730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시간 (s)</a:t>
            </a:r>
            <a:endParaRPr b="0" i="0" sz="11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9" name="Google Shape;1679;p101"/>
          <p:cNvSpPr txBox="1"/>
          <p:nvPr/>
        </p:nvSpPr>
        <p:spPr>
          <a:xfrm>
            <a:off x="9235275" y="1675289"/>
            <a:ext cx="2324400" cy="25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"/>
              <a:buFont typeface="Arial"/>
              <a:buNone/>
            </a:pPr>
            <a:r>
              <a:rPr b="1" i="0" lang="ko-KR" sz="1120" u="none" cap="none" strike="noStrike">
                <a:solidFill>
                  <a:srgbClr val="242930"/>
                </a:solidFill>
                <a:latin typeface="Arial"/>
                <a:ea typeface="Arial"/>
                <a:cs typeface="Arial"/>
                <a:sym typeface="Arial"/>
              </a:rPr>
              <a:t>정량지표</a:t>
            </a:r>
            <a:endParaRPr b="0" i="0" sz="11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0" name="Google Shape;1680;p101"/>
          <p:cNvSpPr/>
          <p:nvPr/>
        </p:nvSpPr>
        <p:spPr>
          <a:xfrm>
            <a:off x="9235275" y="1910418"/>
            <a:ext cx="1205400" cy="371400"/>
          </a:xfrm>
          <a:prstGeom prst="roundRect">
            <a:avLst>
              <a:gd fmla="val 8500" name="adj"/>
            </a:avLst>
          </a:prstGeom>
          <a:solidFill>
            <a:srgbClr val="242930"/>
          </a:solidFill>
          <a:ln cap="flat" cmpd="sng" w="9525">
            <a:solidFill>
              <a:srgbClr val="2429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7075" lIns="74200" spcFirstLastPara="1" rIns="74200" wrap="square" tIns="37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1"/>
              <a:buFont typeface="Arial"/>
              <a:buNone/>
            </a:pPr>
            <a:r>
              <a:t/>
            </a:r>
            <a:endParaRPr b="0" i="0" sz="146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1" name="Google Shape;1681;p101"/>
          <p:cNvSpPr txBox="1"/>
          <p:nvPr/>
        </p:nvSpPr>
        <p:spPr>
          <a:xfrm>
            <a:off x="9309457" y="1959919"/>
            <a:ext cx="1069500" cy="27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0"/>
              <a:buFont typeface="Arial"/>
              <a:buNone/>
            </a:pPr>
            <a:r>
              <a:rPr b="1" lang="ko-KR" sz="730">
                <a:solidFill>
                  <a:srgbClr val="FFFFFF"/>
                </a:solidFill>
              </a:rPr>
              <a:t>지표</a:t>
            </a:r>
            <a:endParaRPr b="0" i="0" sz="11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2" name="Google Shape;1682;p101"/>
          <p:cNvSpPr/>
          <p:nvPr/>
        </p:nvSpPr>
        <p:spPr>
          <a:xfrm>
            <a:off x="10453088" y="1910418"/>
            <a:ext cx="482100" cy="371400"/>
          </a:xfrm>
          <a:prstGeom prst="roundRect">
            <a:avLst>
              <a:gd fmla="val 8500" name="adj"/>
            </a:avLst>
          </a:prstGeom>
          <a:solidFill>
            <a:srgbClr val="242930"/>
          </a:solidFill>
          <a:ln cap="flat" cmpd="sng" w="9525">
            <a:solidFill>
              <a:srgbClr val="2429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7075" lIns="74200" spcFirstLastPara="1" rIns="74200" wrap="square" tIns="37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1"/>
              <a:buFont typeface="Arial"/>
              <a:buNone/>
            </a:pPr>
            <a:r>
              <a:t/>
            </a:r>
            <a:endParaRPr b="0" i="0" sz="146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3" name="Google Shape;1683;p101"/>
          <p:cNvSpPr txBox="1"/>
          <p:nvPr/>
        </p:nvSpPr>
        <p:spPr>
          <a:xfrm>
            <a:off x="10527269" y="1959919"/>
            <a:ext cx="346200" cy="27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0"/>
              <a:buFont typeface="Arial"/>
              <a:buNone/>
            </a:pPr>
            <a:r>
              <a:rPr b="1" i="0" lang="ko-KR" sz="73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처음</a:t>
            </a:r>
            <a:endParaRPr b="0" i="0" sz="11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4" name="Google Shape;1684;p101"/>
          <p:cNvSpPr/>
          <p:nvPr/>
        </p:nvSpPr>
        <p:spPr>
          <a:xfrm>
            <a:off x="10947631" y="1910418"/>
            <a:ext cx="599700" cy="371400"/>
          </a:xfrm>
          <a:prstGeom prst="roundRect">
            <a:avLst>
              <a:gd fmla="val 8500" name="adj"/>
            </a:avLst>
          </a:prstGeom>
          <a:solidFill>
            <a:srgbClr val="242930"/>
          </a:solidFill>
          <a:ln cap="flat" cmpd="sng" w="9525">
            <a:solidFill>
              <a:srgbClr val="2429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7075" lIns="74200" spcFirstLastPara="1" rIns="74200" wrap="square" tIns="37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1"/>
              <a:buFont typeface="Arial"/>
              <a:buNone/>
            </a:pPr>
            <a:r>
              <a:t/>
            </a:r>
            <a:endParaRPr b="0" i="0" sz="146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5" name="Google Shape;1685;p101"/>
          <p:cNvSpPr txBox="1"/>
          <p:nvPr/>
        </p:nvSpPr>
        <p:spPr>
          <a:xfrm>
            <a:off x="11021812" y="1959919"/>
            <a:ext cx="463500" cy="27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0"/>
              <a:buFont typeface="Arial"/>
              <a:buNone/>
            </a:pPr>
            <a:r>
              <a:rPr b="1" i="0" lang="ko-KR" sz="73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최종</a:t>
            </a:r>
            <a:endParaRPr b="0" i="0" sz="11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6" name="Google Shape;1686;p101"/>
          <p:cNvSpPr/>
          <p:nvPr/>
        </p:nvSpPr>
        <p:spPr>
          <a:xfrm>
            <a:off x="9235275" y="2306426"/>
            <a:ext cx="1199400" cy="315600"/>
          </a:xfrm>
          <a:prstGeom prst="roundRect">
            <a:avLst>
              <a:gd fmla="val 8500" name="adj"/>
            </a:avLst>
          </a:prstGeom>
          <a:solidFill>
            <a:srgbClr val="FFFFFF"/>
          </a:solidFill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7075" lIns="74200" spcFirstLastPara="1" rIns="74200" wrap="square" tIns="37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1"/>
              <a:buFont typeface="Arial"/>
              <a:buNone/>
            </a:pPr>
            <a:r>
              <a:t/>
            </a:r>
            <a:endParaRPr b="0" i="0" sz="146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7" name="Google Shape;1687;p101"/>
          <p:cNvSpPr txBox="1"/>
          <p:nvPr/>
        </p:nvSpPr>
        <p:spPr>
          <a:xfrm>
            <a:off x="9309457" y="2343551"/>
            <a:ext cx="1069500" cy="23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27"/>
              <a:buFont typeface="Arial"/>
              <a:buNone/>
            </a:pPr>
            <a:r>
              <a:rPr b="1" lang="ko-KR" sz="827">
                <a:solidFill>
                  <a:srgbClr val="242930"/>
                </a:solidFill>
              </a:rPr>
              <a:t>찾은 </a:t>
            </a:r>
            <a:r>
              <a:rPr b="1" lang="ko-KR" sz="827">
                <a:solidFill>
                  <a:srgbClr val="242930"/>
                </a:solidFill>
              </a:rPr>
              <a:t>압력 프로파일 R²</a:t>
            </a:r>
            <a:endParaRPr b="1" sz="827">
              <a:solidFill>
                <a:srgbClr val="242930"/>
              </a:solidFill>
            </a:endParaRPr>
          </a:p>
        </p:txBody>
      </p:sp>
      <p:sp>
        <p:nvSpPr>
          <p:cNvPr id="1688" name="Google Shape;1688;p101"/>
          <p:cNvSpPr/>
          <p:nvPr/>
        </p:nvSpPr>
        <p:spPr>
          <a:xfrm>
            <a:off x="10453088" y="2306426"/>
            <a:ext cx="476100" cy="315600"/>
          </a:xfrm>
          <a:prstGeom prst="roundRect">
            <a:avLst>
              <a:gd fmla="val 8500" name="adj"/>
            </a:avLst>
          </a:prstGeom>
          <a:solidFill>
            <a:srgbClr val="FFFFFF"/>
          </a:solidFill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7075" lIns="74200" spcFirstLastPara="1" rIns="74200" wrap="square" tIns="37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1"/>
              <a:buFont typeface="Arial"/>
              <a:buNone/>
            </a:pPr>
            <a:r>
              <a:t/>
            </a:r>
            <a:endParaRPr b="0" i="0" sz="146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9" name="Google Shape;1689;p101"/>
          <p:cNvSpPr txBox="1"/>
          <p:nvPr/>
        </p:nvSpPr>
        <p:spPr>
          <a:xfrm>
            <a:off x="10527269" y="2343551"/>
            <a:ext cx="346200" cy="23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27"/>
              <a:buFont typeface="Arial"/>
              <a:buNone/>
            </a:pPr>
            <a:r>
              <a:rPr lang="ko-KR" sz="827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−0.29</a:t>
            </a:r>
            <a:endParaRPr sz="827">
              <a:solidFill>
                <a:srgbClr val="242930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690" name="Google Shape;1690;p101"/>
          <p:cNvSpPr/>
          <p:nvPr/>
        </p:nvSpPr>
        <p:spPr>
          <a:xfrm>
            <a:off x="10947631" y="2306426"/>
            <a:ext cx="593400" cy="315600"/>
          </a:xfrm>
          <a:prstGeom prst="roundRect">
            <a:avLst>
              <a:gd fmla="val 8500" name="adj"/>
            </a:avLst>
          </a:prstGeom>
          <a:solidFill>
            <a:srgbClr val="FFFFFF"/>
          </a:solidFill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7075" lIns="74200" spcFirstLastPara="1" rIns="74200" wrap="square" tIns="37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1"/>
              <a:buFont typeface="Arial"/>
              <a:buNone/>
            </a:pPr>
            <a:r>
              <a:t/>
            </a:r>
            <a:endParaRPr b="0" i="0" sz="146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1" name="Google Shape;1691;p101"/>
          <p:cNvSpPr txBox="1"/>
          <p:nvPr/>
        </p:nvSpPr>
        <p:spPr>
          <a:xfrm>
            <a:off x="11021812" y="2343551"/>
            <a:ext cx="463500" cy="23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27"/>
              <a:buFont typeface="Arial"/>
              <a:buNone/>
            </a:pPr>
            <a:r>
              <a:rPr lang="ko-KR" sz="827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0.69</a:t>
            </a:r>
            <a:endParaRPr sz="827">
              <a:solidFill>
                <a:srgbClr val="242930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692" name="Google Shape;1692;p101"/>
          <p:cNvSpPr/>
          <p:nvPr/>
        </p:nvSpPr>
        <p:spPr>
          <a:xfrm>
            <a:off x="457136" y="4230774"/>
            <a:ext cx="11127300" cy="1281000"/>
          </a:xfrm>
          <a:prstGeom prst="roundRect">
            <a:avLst>
              <a:gd fmla="val 8500" name="adj"/>
            </a:avLst>
          </a:prstGeom>
          <a:solidFill>
            <a:srgbClr val="F3F5F8"/>
          </a:solidFill>
          <a:ln cap="flat" cmpd="sng" w="9525">
            <a:solidFill>
              <a:srgbClr val="C8D0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7075" lIns="74200" spcFirstLastPara="1" rIns="74200" wrap="square" tIns="37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1"/>
              <a:buFont typeface="Arial"/>
              <a:buNone/>
            </a:pPr>
            <a:r>
              <a:t/>
            </a:r>
            <a:endParaRPr b="0" i="0" sz="146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3" name="Google Shape;1693;p101"/>
          <p:cNvSpPr txBox="1"/>
          <p:nvPr/>
        </p:nvSpPr>
        <p:spPr>
          <a:xfrm>
            <a:off x="605499" y="4317401"/>
            <a:ext cx="1669200" cy="2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66"/>
              <a:buFont typeface="Arial"/>
              <a:buNone/>
            </a:pPr>
            <a:r>
              <a:rPr b="1" i="0" lang="ko-KR" sz="1266" u="none" cap="none" strike="noStrike">
                <a:solidFill>
                  <a:srgbClr val="DC690E"/>
                </a:solidFill>
                <a:latin typeface="Arial"/>
                <a:ea typeface="Arial"/>
                <a:cs typeface="Arial"/>
                <a:sym typeface="Arial"/>
              </a:rPr>
              <a:t>설명</a:t>
            </a:r>
            <a:endParaRPr b="0" i="0" sz="11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4" name="Google Shape;1694;p101"/>
          <p:cNvSpPr txBox="1"/>
          <p:nvPr/>
        </p:nvSpPr>
        <p:spPr>
          <a:xfrm>
            <a:off x="617875" y="4608212"/>
            <a:ext cx="9909300" cy="83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76"/>
              <a:buFont typeface="Arial"/>
              <a:buNone/>
            </a:pPr>
            <a:r>
              <a:rPr b="0" i="0" lang="ko-KR" sz="876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· </a:t>
            </a:r>
            <a:r>
              <a:rPr lang="ko-KR" sz="876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물성 비율 기반으로 H1 · H2·H3 증발 시간을 계획 → 학습한 Graybox 계수로 그 계획대로 증발하는 압력 프로파일을 계산</a:t>
            </a:r>
            <a:endParaRPr b="0" i="0" sz="11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76"/>
              <a:buFont typeface="Arial"/>
              <a:buNone/>
            </a:pPr>
            <a:r>
              <a:rPr b="0" i="0" lang="ko-KR" sz="876" u="none" cap="none" strike="noStrike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· Graybox 모델이 IPU 프로파일 예측 → 타깃과 오차 → 베이지안 최적화가 다음 후보 선택.</a:t>
            </a:r>
            <a:endParaRPr b="0" i="0" sz="876" u="none" cap="none" strike="noStrike">
              <a:solidFill>
                <a:srgbClr val="24293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76"/>
              <a:buFont typeface="Arial"/>
              <a:buNone/>
            </a:pPr>
            <a:r>
              <a:rPr lang="ko-KR" sz="876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· 한계: 두께만으로는 소거법을 적용 했을 때 답이 여러 개(같은 두께 · 다른 압력) </a:t>
            </a:r>
            <a:endParaRPr sz="876">
              <a:solidFill>
                <a:srgbClr val="24293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76"/>
              <a:buFont typeface="Arial"/>
              <a:buNone/>
            </a:pPr>
            <a:r>
              <a:rPr lang="ko-KR" sz="876">
                <a:solidFill>
                  <a:srgbClr val="242930"/>
                </a:solidFill>
                <a:latin typeface="Noto Sans"/>
                <a:ea typeface="Noto Sans"/>
                <a:cs typeface="Noto Sans"/>
                <a:sym typeface="Noto Sans"/>
              </a:rPr>
              <a:t> → 공정 시간까지 넣어야 하나로 좁혀진다: 압력 프로파일 R² −0.29 → 0.69.</a:t>
            </a:r>
            <a:endParaRPr sz="876">
              <a:solidFill>
                <a:srgbClr val="242930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695" name="Google Shape;1695;p101"/>
          <p:cNvSpPr txBox="1"/>
          <p:nvPr/>
        </p:nvSpPr>
        <p:spPr>
          <a:xfrm>
            <a:off x="457136" y="5561112"/>
            <a:ext cx="11127300" cy="4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0"/>
              <a:buFont typeface="Arial"/>
              <a:buNone/>
            </a:pPr>
            <a:r>
              <a:rPr b="0" i="0" lang="ko-KR" sz="730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R²: 예측이 실측과 얼마나 맞는지 (1 = 완벽). 0이면 평균값만 맞춘 수준, 음수면 그보다 나쁨.</a:t>
            </a:r>
            <a:endParaRPr b="0" i="0" sz="11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0"/>
              <a:buFont typeface="Arial"/>
              <a:buNone/>
            </a:pPr>
            <a:r>
              <a:rPr b="0" i="0" lang="ko-KR" sz="730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증발 단계 차이 (배): 찾은 레시피와 실제 레시피의 증발 속도 차이 (1배 = 같음). 증발 단계 시작과 감압률의 비 (중앙값).</a:t>
            </a:r>
            <a:endParaRPr b="0" i="0" sz="11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0"/>
              <a:buFont typeface="Arial"/>
              <a:buNone/>
            </a:pPr>
            <a:r>
              <a:rPr b="0" i="0" lang="ko-KR" sz="730" u="none" cap="none" strike="noStrike">
                <a:solidFill>
                  <a:srgbClr val="606B7A"/>
                </a:solidFill>
                <a:latin typeface="Noto Sans"/>
                <a:ea typeface="Noto Sans"/>
                <a:cs typeface="Noto Sans"/>
                <a:sym typeface="Noto Sans"/>
              </a:rPr>
              <a:t>s: 초.</a:t>
            </a:r>
            <a:endParaRPr b="0" i="0" sz="1136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6" name="Google Shape;1696;p101"/>
          <p:cNvSpPr txBox="1"/>
          <p:nvPr/>
        </p:nvSpPr>
        <p:spPr>
          <a:xfrm>
            <a:off x="210312" y="118872"/>
            <a:ext cx="106527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ko-KR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06 · Graybox·역추론 (Phase 4)</a:t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ko-KR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[06] Phase 4.2 : 타깃 IPU → 압력 레시피</a:t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97" name="Google Shape;1697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7100" y="2089869"/>
            <a:ext cx="5331900" cy="1858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8" name="Google Shape;1698;p10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92075" y="1969862"/>
            <a:ext cx="2324400" cy="1988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3" name="Shape 1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4" name="Google Shape;1704;p102"/>
          <p:cNvSpPr txBox="1"/>
          <p:nvPr/>
        </p:nvSpPr>
        <p:spPr>
          <a:xfrm>
            <a:off x="561000" y="754225"/>
            <a:ext cx="110634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</a:pPr>
            <a:r>
              <a:t/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5" name="Google Shape;1705;p102"/>
          <p:cNvSpPr/>
          <p:nvPr/>
        </p:nvSpPr>
        <p:spPr>
          <a:xfrm>
            <a:off x="561000" y="1085423"/>
            <a:ext cx="2665500" cy="531300"/>
          </a:xfrm>
          <a:prstGeom prst="rect">
            <a:avLst/>
          </a:prstGeom>
          <a:solidFill>
            <a:srgbClr val="EDF3FA"/>
          </a:solidFill>
          <a:ln>
            <a:noFill/>
          </a:ln>
          <a:effectLst>
            <a:outerShdw blurRad="35962" rotWithShape="0" dir="5400000" dist="20678">
              <a:srgbClr val="000000">
                <a:alpha val="34902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6" name="Google Shape;1706;p102"/>
          <p:cNvSpPr txBox="1"/>
          <p:nvPr/>
        </p:nvSpPr>
        <p:spPr>
          <a:xfrm>
            <a:off x="690700" y="1135415"/>
            <a:ext cx="2470800" cy="22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5"/>
              <a:buFont typeface="Arial"/>
              <a:buNone/>
            </a:pPr>
            <a:r>
              <a:rPr b="1" i="0" lang="ko-KR" sz="1465" u="none" cap="none" strike="noStrike">
                <a:solidFill>
                  <a:srgbClr val="224F9B"/>
                </a:solidFill>
                <a:latin typeface="Noto Sans"/>
                <a:ea typeface="Noto Sans"/>
                <a:cs typeface="Noto Sans"/>
                <a:sym typeface="Noto Sans"/>
              </a:rPr>
              <a:t>16 M/M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7" name="Google Shape;1707;p102"/>
          <p:cNvSpPr txBox="1"/>
          <p:nvPr/>
        </p:nvSpPr>
        <p:spPr>
          <a:xfrm>
            <a:off x="690700" y="1329135"/>
            <a:ext cx="2470800" cy="13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90"/>
              <a:buFont typeface="Arial"/>
              <a:buNone/>
            </a:pPr>
            <a:r>
              <a:rPr b="1" i="0" lang="ko-KR" sz="890" u="none" cap="none" strike="noStrike">
                <a:solidFill>
                  <a:srgbClr val="272F3E"/>
                </a:solidFill>
                <a:latin typeface="Noto Sans"/>
                <a:ea typeface="Noto Sans"/>
                <a:cs typeface="Noto Sans"/>
                <a:sym typeface="Noto Sans"/>
              </a:rPr>
              <a:t>잔여 공수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8" name="Google Shape;1708;p102"/>
          <p:cNvSpPr txBox="1"/>
          <p:nvPr/>
        </p:nvSpPr>
        <p:spPr>
          <a:xfrm>
            <a:off x="690700" y="1485360"/>
            <a:ext cx="2503200" cy="11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1"/>
              <a:buFont typeface="Arial"/>
              <a:buNone/>
            </a:pPr>
            <a:r>
              <a:rPr b="0" i="0" lang="ko-KR" sz="751" u="none" cap="none" strike="noStrike">
                <a:solidFill>
                  <a:srgbClr val="66717F"/>
                </a:solidFill>
                <a:latin typeface="Noto Sans"/>
                <a:ea typeface="Noto Sans"/>
                <a:cs typeface="Noto Sans"/>
                <a:sym typeface="Noto Sans"/>
              </a:rPr>
              <a:t>총 57 M/M 중 28% — Phase 4 · 9 / 통합 · 7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9" name="Google Shape;1709;p102"/>
          <p:cNvSpPr/>
          <p:nvPr/>
        </p:nvSpPr>
        <p:spPr>
          <a:xfrm>
            <a:off x="3349569" y="1085423"/>
            <a:ext cx="2658600" cy="531300"/>
          </a:xfrm>
          <a:prstGeom prst="rect">
            <a:avLst/>
          </a:prstGeom>
          <a:solidFill>
            <a:srgbClr val="EDF3FA"/>
          </a:solidFill>
          <a:ln>
            <a:noFill/>
          </a:ln>
          <a:effectLst>
            <a:outerShdw blurRad="35962" rotWithShape="0" dir="5400000" dist="20678">
              <a:srgbClr val="000000">
                <a:alpha val="34902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0" name="Google Shape;1710;p102"/>
          <p:cNvSpPr txBox="1"/>
          <p:nvPr/>
        </p:nvSpPr>
        <p:spPr>
          <a:xfrm>
            <a:off x="3479269" y="1135415"/>
            <a:ext cx="2464500" cy="22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5"/>
              <a:buFont typeface="Arial"/>
              <a:buNone/>
            </a:pPr>
            <a:r>
              <a:rPr b="1" i="0" lang="ko-KR" sz="1465" u="none" cap="none" strike="noStrike">
                <a:solidFill>
                  <a:srgbClr val="224F9B"/>
                </a:solidFill>
                <a:latin typeface="Noto Sans"/>
                <a:ea typeface="Noto Sans"/>
                <a:cs typeface="Noto Sans"/>
                <a:sym typeface="Noto Sans"/>
              </a:rPr>
              <a:t>약 11주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1" name="Google Shape;1711;p102"/>
          <p:cNvSpPr txBox="1"/>
          <p:nvPr/>
        </p:nvSpPr>
        <p:spPr>
          <a:xfrm>
            <a:off x="3479269" y="1329135"/>
            <a:ext cx="2464500" cy="13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90"/>
              <a:buFont typeface="Arial"/>
              <a:buNone/>
            </a:pPr>
            <a:r>
              <a:rPr b="1" i="0" lang="ko-KR" sz="890" u="none" cap="none" strike="noStrike">
                <a:solidFill>
                  <a:srgbClr val="272F3E"/>
                </a:solidFill>
                <a:latin typeface="Noto Sans"/>
                <a:ea typeface="Noto Sans"/>
                <a:cs typeface="Noto Sans"/>
                <a:sym typeface="Noto Sans"/>
              </a:rPr>
              <a:t>Phase 4·통합 계획 구간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2" name="Google Shape;1712;p102"/>
          <p:cNvSpPr txBox="1"/>
          <p:nvPr/>
        </p:nvSpPr>
        <p:spPr>
          <a:xfrm>
            <a:off x="3479269" y="1485360"/>
            <a:ext cx="2496900" cy="11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1"/>
              <a:buFont typeface="Arial"/>
              <a:buNone/>
            </a:pPr>
            <a:r>
              <a:rPr b="0" i="0" lang="ko-KR" sz="751" u="none" cap="none" strike="noStrike">
                <a:solidFill>
                  <a:srgbClr val="66717F"/>
                </a:solidFill>
                <a:latin typeface="Noto Sans"/>
                <a:ea typeface="Noto Sans"/>
                <a:cs typeface="Noto Sans"/>
                <a:sym typeface="Noto Sans"/>
              </a:rPr>
              <a:t>10.19~01.02 (75일 = 10주 5일)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3" name="Google Shape;1713;p102"/>
          <p:cNvSpPr/>
          <p:nvPr/>
        </p:nvSpPr>
        <p:spPr>
          <a:xfrm>
            <a:off x="6131653" y="1085423"/>
            <a:ext cx="2665500" cy="531300"/>
          </a:xfrm>
          <a:prstGeom prst="rect">
            <a:avLst/>
          </a:prstGeom>
          <a:solidFill>
            <a:srgbClr val="EDF3FA"/>
          </a:solidFill>
          <a:ln>
            <a:noFill/>
          </a:ln>
          <a:effectLst>
            <a:outerShdw blurRad="35962" rotWithShape="0" dir="5400000" dist="20678">
              <a:srgbClr val="000000">
                <a:alpha val="34902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4" name="Google Shape;1714;p102"/>
          <p:cNvSpPr txBox="1"/>
          <p:nvPr/>
        </p:nvSpPr>
        <p:spPr>
          <a:xfrm>
            <a:off x="6261353" y="1135415"/>
            <a:ext cx="2470800" cy="22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5"/>
              <a:buFont typeface="Arial"/>
              <a:buNone/>
            </a:pPr>
            <a:r>
              <a:rPr b="1" i="0" lang="ko-KR" sz="1465" u="none" cap="none" strike="noStrike">
                <a:solidFill>
                  <a:srgbClr val="224F9B"/>
                </a:solidFill>
                <a:latin typeface="Noto Sans"/>
                <a:ea typeface="Noto Sans"/>
                <a:cs typeface="Noto Sans"/>
                <a:sym typeface="Noto Sans"/>
              </a:rPr>
              <a:t>17개 항목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5" name="Google Shape;1715;p102"/>
          <p:cNvSpPr txBox="1"/>
          <p:nvPr/>
        </p:nvSpPr>
        <p:spPr>
          <a:xfrm>
            <a:off x="6261353" y="1329135"/>
            <a:ext cx="2470800" cy="13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90"/>
              <a:buFont typeface="Arial"/>
              <a:buNone/>
            </a:pPr>
            <a:r>
              <a:rPr b="1" i="0" lang="ko-KR" sz="890" u="none" cap="none" strike="noStrike">
                <a:solidFill>
                  <a:srgbClr val="272F3E"/>
                </a:solidFill>
                <a:latin typeface="Noto Sans"/>
                <a:ea typeface="Noto Sans"/>
                <a:cs typeface="Noto Sans"/>
                <a:sym typeface="Noto Sans"/>
              </a:rPr>
              <a:t>잔여 작업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6" name="Google Shape;1716;p102"/>
          <p:cNvSpPr txBox="1"/>
          <p:nvPr/>
        </p:nvSpPr>
        <p:spPr>
          <a:xfrm>
            <a:off x="6261353" y="1485360"/>
            <a:ext cx="2503200" cy="11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1"/>
              <a:buFont typeface="Arial"/>
              <a:buNone/>
            </a:pPr>
            <a:r>
              <a:rPr b="0" i="0" lang="ko-KR" sz="751" u="none" cap="none" strike="noStrike">
                <a:solidFill>
                  <a:srgbClr val="66717F"/>
                </a:solidFill>
                <a:latin typeface="Noto Sans"/>
                <a:ea typeface="Noto Sans"/>
                <a:cs typeface="Noto Sans"/>
                <a:sym typeface="Noto Sans"/>
              </a:rPr>
              <a:t>대분류 2 · 세부 13 · 게이트 2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7" name="Google Shape;1717;p102"/>
          <p:cNvSpPr/>
          <p:nvPr/>
        </p:nvSpPr>
        <p:spPr>
          <a:xfrm>
            <a:off x="8913737" y="1085423"/>
            <a:ext cx="2665500" cy="531300"/>
          </a:xfrm>
          <a:prstGeom prst="rect">
            <a:avLst/>
          </a:prstGeom>
          <a:solidFill>
            <a:srgbClr val="EDF3FA"/>
          </a:solidFill>
          <a:ln>
            <a:noFill/>
          </a:ln>
          <a:effectLst>
            <a:outerShdw blurRad="35962" rotWithShape="0" dir="5400000" dist="20678">
              <a:srgbClr val="000000">
                <a:alpha val="34902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8" name="Google Shape;1718;p102"/>
          <p:cNvSpPr txBox="1"/>
          <p:nvPr/>
        </p:nvSpPr>
        <p:spPr>
          <a:xfrm>
            <a:off x="9043438" y="1135415"/>
            <a:ext cx="2470800" cy="22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5"/>
              <a:buFont typeface="Arial"/>
              <a:buNone/>
            </a:pPr>
            <a:r>
              <a:rPr b="1" i="0" lang="ko-KR" sz="1465" u="none" cap="none" strike="noStrike">
                <a:solidFill>
                  <a:srgbClr val="224F9B"/>
                </a:solidFill>
                <a:latin typeface="Noto Sans"/>
                <a:ea typeface="Noto Sans"/>
                <a:cs typeface="Noto Sans"/>
                <a:sym typeface="Noto Sans"/>
              </a:rPr>
              <a:t>G4 · G5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9" name="Google Shape;1719;p102"/>
          <p:cNvSpPr txBox="1"/>
          <p:nvPr/>
        </p:nvSpPr>
        <p:spPr>
          <a:xfrm>
            <a:off x="9043438" y="1329135"/>
            <a:ext cx="2470800" cy="13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90"/>
              <a:buFont typeface="Arial"/>
              <a:buNone/>
            </a:pPr>
            <a:r>
              <a:rPr b="1" i="0" lang="ko-KR" sz="890" u="none" cap="none" strike="noStrike">
                <a:solidFill>
                  <a:srgbClr val="272F3E"/>
                </a:solidFill>
                <a:latin typeface="Noto Sans"/>
                <a:ea typeface="Noto Sans"/>
                <a:cs typeface="Noto Sans"/>
                <a:sym typeface="Noto Sans"/>
              </a:rPr>
              <a:t>잔여 평가 게이트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0" name="Google Shape;1720;p102"/>
          <p:cNvSpPr txBox="1"/>
          <p:nvPr/>
        </p:nvSpPr>
        <p:spPr>
          <a:xfrm>
            <a:off x="9043438" y="1485360"/>
            <a:ext cx="2503200" cy="11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1"/>
              <a:buFont typeface="Arial"/>
              <a:buNone/>
            </a:pPr>
            <a:r>
              <a:rPr b="0" i="0" lang="ko-KR" sz="751" u="none" cap="none" strike="noStrike">
                <a:solidFill>
                  <a:srgbClr val="66717F"/>
                </a:solidFill>
                <a:latin typeface="Noto Sans"/>
                <a:ea typeface="Noto Sans"/>
                <a:cs typeface="Noto Sans"/>
                <a:sym typeface="Noto Sans"/>
              </a:rPr>
              <a:t>G4 12.06 · G5 2027.01.02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1" name="Google Shape;1721;p102"/>
          <p:cNvSpPr/>
          <p:nvPr/>
        </p:nvSpPr>
        <p:spPr>
          <a:xfrm>
            <a:off x="6339174" y="1691578"/>
            <a:ext cx="771600" cy="174900"/>
          </a:xfrm>
          <a:prstGeom prst="rect">
            <a:avLst/>
          </a:prstGeom>
          <a:solidFill>
            <a:srgbClr val="DF151B"/>
          </a:solidFill>
          <a:ln>
            <a:noFill/>
          </a:ln>
          <a:effectLst>
            <a:outerShdw blurRad="35962" rotWithShape="0" dir="5400000" dist="20678">
              <a:srgbClr val="000000">
                <a:alpha val="34902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2" name="Google Shape;1722;p102"/>
          <p:cNvSpPr txBox="1"/>
          <p:nvPr/>
        </p:nvSpPr>
        <p:spPr>
          <a:xfrm>
            <a:off x="6358629" y="1704076"/>
            <a:ext cx="726300" cy="13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8"/>
              <a:buFont typeface="Arial"/>
              <a:buNone/>
            </a:pPr>
            <a:r>
              <a:rPr b="1" i="0" lang="ko-KR" sz="848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10.14 현재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3" name="Google Shape;1723;p102"/>
          <p:cNvSpPr/>
          <p:nvPr/>
        </p:nvSpPr>
        <p:spPr>
          <a:xfrm>
            <a:off x="561000" y="1885298"/>
            <a:ext cx="3839100" cy="243900"/>
          </a:xfrm>
          <a:prstGeom prst="rect">
            <a:avLst/>
          </a:prstGeom>
          <a:solidFill>
            <a:srgbClr val="1F4588"/>
          </a:solidFill>
          <a:ln>
            <a:noFill/>
          </a:ln>
          <a:effectLst>
            <a:outerShdw blurRad="35962" rotWithShape="0" dir="5400000" dist="20678">
              <a:srgbClr val="000000">
                <a:alpha val="34902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4" name="Google Shape;1724;p102"/>
          <p:cNvSpPr/>
          <p:nvPr/>
        </p:nvSpPr>
        <p:spPr>
          <a:xfrm>
            <a:off x="4400146" y="1885298"/>
            <a:ext cx="1167600" cy="243900"/>
          </a:xfrm>
          <a:prstGeom prst="rect">
            <a:avLst/>
          </a:prstGeom>
          <a:solidFill>
            <a:srgbClr val="1F4588"/>
          </a:solidFill>
          <a:ln>
            <a:noFill/>
          </a:ln>
          <a:effectLst>
            <a:outerShdw blurRad="35962" rotWithShape="0" dir="5400000" dist="20678">
              <a:srgbClr val="000000">
                <a:alpha val="34902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5" name="Google Shape;1725;p102"/>
          <p:cNvSpPr/>
          <p:nvPr/>
        </p:nvSpPr>
        <p:spPr>
          <a:xfrm>
            <a:off x="5567453" y="1885298"/>
            <a:ext cx="6011700" cy="243900"/>
          </a:xfrm>
          <a:prstGeom prst="rect">
            <a:avLst/>
          </a:prstGeom>
          <a:solidFill>
            <a:srgbClr val="1F4588"/>
          </a:solidFill>
          <a:ln>
            <a:noFill/>
          </a:ln>
          <a:effectLst>
            <a:outerShdw blurRad="35962" rotWithShape="0" dir="5400000" dist="20678">
              <a:srgbClr val="000000">
                <a:alpha val="34902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6" name="Google Shape;1726;p102"/>
          <p:cNvSpPr txBox="1"/>
          <p:nvPr/>
        </p:nvSpPr>
        <p:spPr>
          <a:xfrm>
            <a:off x="645306" y="1922792"/>
            <a:ext cx="3644700" cy="1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4"/>
              <a:buFont typeface="Arial"/>
              <a:buNone/>
            </a:pPr>
            <a:r>
              <a:rPr b="1" i="0" lang="ko-KR" sz="854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WBS 세부 작업 (대분류 6 · 7)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7" name="Google Shape;1727;p102"/>
          <p:cNvSpPr txBox="1"/>
          <p:nvPr/>
        </p:nvSpPr>
        <p:spPr>
          <a:xfrm>
            <a:off x="4400146" y="1922792"/>
            <a:ext cx="1167600" cy="13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99"/>
              <a:buFont typeface="Arial"/>
              <a:buNone/>
            </a:pPr>
            <a:r>
              <a:rPr b="1" i="0" lang="ko-KR" sz="899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기간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8" name="Google Shape;1728;p102"/>
          <p:cNvSpPr txBox="1"/>
          <p:nvPr/>
        </p:nvSpPr>
        <p:spPr>
          <a:xfrm>
            <a:off x="5567453" y="1922792"/>
            <a:ext cx="505800" cy="13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99"/>
              <a:buFont typeface="Arial"/>
              <a:buNone/>
            </a:pPr>
            <a:r>
              <a:rPr b="1" i="0" lang="ko-KR" sz="899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9월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9" name="Google Shape;1729;p102"/>
          <p:cNvSpPr txBox="1"/>
          <p:nvPr/>
        </p:nvSpPr>
        <p:spPr>
          <a:xfrm>
            <a:off x="6073287" y="1922792"/>
            <a:ext cx="1582200" cy="13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99"/>
              <a:buFont typeface="Arial"/>
              <a:buNone/>
            </a:pPr>
            <a:r>
              <a:rPr b="1" i="0" lang="ko-KR" sz="899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10월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0" name="Google Shape;1730;p102"/>
          <p:cNvSpPr txBox="1"/>
          <p:nvPr/>
        </p:nvSpPr>
        <p:spPr>
          <a:xfrm>
            <a:off x="7655638" y="1922792"/>
            <a:ext cx="1530300" cy="13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99"/>
              <a:buFont typeface="Arial"/>
              <a:buNone/>
            </a:pPr>
            <a:r>
              <a:rPr b="1" i="0" lang="ko-KR" sz="899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11월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1" name="Google Shape;1731;p102"/>
          <p:cNvSpPr txBox="1"/>
          <p:nvPr/>
        </p:nvSpPr>
        <p:spPr>
          <a:xfrm>
            <a:off x="9186109" y="1922792"/>
            <a:ext cx="1582200" cy="13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99"/>
              <a:buFont typeface="Arial"/>
              <a:buNone/>
            </a:pPr>
            <a:r>
              <a:rPr b="1" i="0" lang="ko-KR" sz="899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12월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2" name="Google Shape;1732;p102"/>
          <p:cNvSpPr txBox="1"/>
          <p:nvPr/>
        </p:nvSpPr>
        <p:spPr>
          <a:xfrm>
            <a:off x="10768460" y="1922792"/>
            <a:ext cx="810300" cy="13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99"/>
              <a:buFont typeface="Arial"/>
              <a:buNone/>
            </a:pPr>
            <a:r>
              <a:rPr b="1" i="0" lang="ko-KR" sz="899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1월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3" name="Google Shape;1733;p102"/>
          <p:cNvSpPr/>
          <p:nvPr/>
        </p:nvSpPr>
        <p:spPr>
          <a:xfrm>
            <a:off x="561000" y="2129010"/>
            <a:ext cx="11018400" cy="201300"/>
          </a:xfrm>
          <a:prstGeom prst="rect">
            <a:avLst/>
          </a:prstGeom>
          <a:solidFill>
            <a:srgbClr val="E2EAF5"/>
          </a:solidFill>
          <a:ln>
            <a:noFill/>
          </a:ln>
          <a:effectLst>
            <a:outerShdw blurRad="35962" rotWithShape="0" dir="5400000" dist="20678">
              <a:srgbClr val="000000">
                <a:alpha val="34902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4" name="Google Shape;1734;p102"/>
          <p:cNvSpPr txBox="1"/>
          <p:nvPr/>
        </p:nvSpPr>
        <p:spPr>
          <a:xfrm>
            <a:off x="651790" y="2147757"/>
            <a:ext cx="3702900" cy="1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1"/>
              <a:buFont typeface="Arial"/>
              <a:buNone/>
            </a:pPr>
            <a:r>
              <a:rPr b="1" i="0" lang="ko-KR" sz="841" u="none" cap="none" strike="noStrike">
                <a:solidFill>
                  <a:srgbClr val="224F9B"/>
                </a:solidFill>
                <a:latin typeface="Noto Sans"/>
                <a:ea typeface="Noto Sans"/>
                <a:cs typeface="Noto Sans"/>
                <a:sym typeface="Noto Sans"/>
              </a:rPr>
              <a:t>6. Phase 4 — </a:t>
            </a:r>
            <a:r>
              <a:rPr b="1" lang="ko-KR" sz="841">
                <a:solidFill>
                  <a:srgbClr val="224F9B"/>
                </a:solidFill>
                <a:latin typeface="Noto Sans"/>
                <a:ea typeface="Noto Sans"/>
                <a:cs typeface="Noto Sans"/>
                <a:sym typeface="Noto Sans"/>
              </a:rPr>
              <a:t>Graybox 모델</a:t>
            </a:r>
            <a:r>
              <a:rPr b="1" i="0" lang="ko-KR" sz="841" u="none" cap="none" strike="noStrike">
                <a:solidFill>
                  <a:srgbClr val="224F9B"/>
                </a:solidFill>
                <a:latin typeface="Noto Sans"/>
                <a:ea typeface="Noto Sans"/>
                <a:cs typeface="Noto Sans"/>
                <a:sym typeface="Noto Sans"/>
              </a:rPr>
              <a:t> 고도화 + 역추론 (9 M/M)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5" name="Google Shape;1735;p102"/>
          <p:cNvSpPr txBox="1"/>
          <p:nvPr/>
        </p:nvSpPr>
        <p:spPr>
          <a:xfrm>
            <a:off x="4426086" y="2147757"/>
            <a:ext cx="11154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3"/>
              <a:buFont typeface="Arial"/>
              <a:buNone/>
            </a:pPr>
            <a:r>
              <a:rPr b="1" i="0" lang="ko-KR" sz="813" u="none" cap="none" strike="noStrike">
                <a:solidFill>
                  <a:srgbClr val="224F9B"/>
                </a:solidFill>
                <a:latin typeface="Noto Sans"/>
                <a:ea typeface="Noto Sans"/>
                <a:cs typeface="Noto Sans"/>
                <a:sym typeface="Noto Sans"/>
              </a:rPr>
              <a:t>10.19 ~ 12.06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6" name="Google Shape;1736;p102"/>
          <p:cNvSpPr/>
          <p:nvPr/>
        </p:nvSpPr>
        <p:spPr>
          <a:xfrm>
            <a:off x="561000" y="2330228"/>
            <a:ext cx="11018400" cy="201300"/>
          </a:xfrm>
          <a:prstGeom prst="rect">
            <a:avLst/>
          </a:prstGeom>
          <a:solidFill>
            <a:srgbClr val="F8FAFD"/>
          </a:solidFill>
          <a:ln>
            <a:noFill/>
          </a:ln>
          <a:effectLst>
            <a:outerShdw blurRad="35962" rotWithShape="0" dir="5400000" dist="20678">
              <a:srgbClr val="000000">
                <a:alpha val="34902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7" name="Google Shape;1737;p102"/>
          <p:cNvSpPr txBox="1"/>
          <p:nvPr/>
        </p:nvSpPr>
        <p:spPr>
          <a:xfrm>
            <a:off x="775006" y="2348976"/>
            <a:ext cx="3579600" cy="12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6"/>
              <a:buFont typeface="Arial"/>
              <a:buNone/>
            </a:pPr>
            <a:r>
              <a:rPr b="0" i="0" lang="ko-KR" sz="826" u="none" cap="none" strike="noStrike">
                <a:solidFill>
                  <a:srgbClr val="272F3E"/>
                </a:solidFill>
                <a:latin typeface="Noto Sans"/>
                <a:ea typeface="Noto Sans"/>
                <a:cs typeface="Noto Sans"/>
                <a:sym typeface="Noto Sans"/>
              </a:rPr>
              <a:t>6.1 </a:t>
            </a:r>
            <a:r>
              <a:rPr lang="ko-KR" sz="826">
                <a:solidFill>
                  <a:srgbClr val="272F3E"/>
                </a:solidFill>
                <a:latin typeface="Noto Sans"/>
                <a:ea typeface="Noto Sans"/>
                <a:cs typeface="Noto Sans"/>
                <a:sym typeface="Noto Sans"/>
              </a:rPr>
              <a:t>Graybox 모델의 피쳐가 물리적인 프로세스를 충분히 반영했는지 검증 </a:t>
            </a:r>
            <a:endParaRPr sz="826">
              <a:solidFill>
                <a:srgbClr val="272F3E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738" name="Google Shape;1738;p102"/>
          <p:cNvSpPr txBox="1"/>
          <p:nvPr/>
        </p:nvSpPr>
        <p:spPr>
          <a:xfrm>
            <a:off x="4426086" y="2348976"/>
            <a:ext cx="11154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3"/>
              <a:buFont typeface="Arial"/>
              <a:buNone/>
            </a:pPr>
            <a:r>
              <a:rPr b="0" i="0" lang="ko-KR" sz="813" u="none" cap="none" strike="noStrike">
                <a:solidFill>
                  <a:srgbClr val="66717F"/>
                </a:solidFill>
                <a:latin typeface="Noto Sans"/>
                <a:ea typeface="Noto Sans"/>
                <a:cs typeface="Noto Sans"/>
                <a:sym typeface="Noto Sans"/>
              </a:rPr>
              <a:t>10.19 ~ 11.08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9" name="Google Shape;1739;p102"/>
          <p:cNvSpPr/>
          <p:nvPr/>
        </p:nvSpPr>
        <p:spPr>
          <a:xfrm>
            <a:off x="561000" y="2531447"/>
            <a:ext cx="11018400" cy="201300"/>
          </a:xfrm>
          <a:prstGeom prst="rect">
            <a:avLst/>
          </a:prstGeom>
          <a:solidFill>
            <a:srgbClr val="F1F5FA"/>
          </a:solidFill>
          <a:ln>
            <a:noFill/>
          </a:ln>
          <a:effectLst>
            <a:outerShdw blurRad="35962" rotWithShape="0" dir="5400000" dist="20678">
              <a:srgbClr val="000000">
                <a:alpha val="34902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0" name="Google Shape;1740;p102"/>
          <p:cNvSpPr txBox="1"/>
          <p:nvPr/>
        </p:nvSpPr>
        <p:spPr>
          <a:xfrm>
            <a:off x="775006" y="2550195"/>
            <a:ext cx="3579600" cy="12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6"/>
              <a:buFont typeface="Arial"/>
              <a:buNone/>
            </a:pPr>
            <a:r>
              <a:rPr b="0" i="0" lang="ko-KR" sz="826" u="none" cap="none" strike="noStrike">
                <a:solidFill>
                  <a:srgbClr val="272F3E"/>
                </a:solidFill>
                <a:latin typeface="Noto Sans"/>
                <a:ea typeface="Noto Sans"/>
                <a:cs typeface="Noto Sans"/>
                <a:sym typeface="Noto Sans"/>
              </a:rPr>
              <a:t>6.2 막두께 h 회귀 모델 (시공간 프로파일)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1" name="Google Shape;1741;p102"/>
          <p:cNvSpPr txBox="1"/>
          <p:nvPr/>
        </p:nvSpPr>
        <p:spPr>
          <a:xfrm>
            <a:off x="4426086" y="2550195"/>
            <a:ext cx="11154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3"/>
              <a:buFont typeface="Arial"/>
              <a:buNone/>
            </a:pPr>
            <a:r>
              <a:rPr b="0" i="0" lang="ko-KR" sz="813" u="none" cap="none" strike="noStrike">
                <a:solidFill>
                  <a:srgbClr val="66717F"/>
                </a:solidFill>
                <a:latin typeface="Noto Sans"/>
                <a:ea typeface="Noto Sans"/>
                <a:cs typeface="Noto Sans"/>
                <a:sym typeface="Noto Sans"/>
              </a:rPr>
              <a:t>10.26 ~ 11.15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2" name="Google Shape;1742;p102"/>
          <p:cNvSpPr/>
          <p:nvPr/>
        </p:nvSpPr>
        <p:spPr>
          <a:xfrm>
            <a:off x="561000" y="2732666"/>
            <a:ext cx="11018400" cy="201300"/>
          </a:xfrm>
          <a:prstGeom prst="rect">
            <a:avLst/>
          </a:prstGeom>
          <a:solidFill>
            <a:srgbClr val="F8FAFD"/>
          </a:solidFill>
          <a:ln>
            <a:noFill/>
          </a:ln>
          <a:effectLst>
            <a:outerShdw blurRad="35962" rotWithShape="0" dir="5400000" dist="20678">
              <a:srgbClr val="000000">
                <a:alpha val="34902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3" name="Google Shape;1743;p102"/>
          <p:cNvSpPr txBox="1"/>
          <p:nvPr/>
        </p:nvSpPr>
        <p:spPr>
          <a:xfrm>
            <a:off x="775006" y="2751413"/>
            <a:ext cx="3579600" cy="12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6"/>
              <a:buFont typeface="Arial"/>
              <a:buNone/>
            </a:pPr>
            <a:r>
              <a:rPr b="0" i="0" lang="ko-KR" sz="826" u="none" cap="none" strike="noStrike">
                <a:solidFill>
                  <a:srgbClr val="272F3E"/>
                </a:solidFill>
                <a:latin typeface="Noto Sans"/>
                <a:ea typeface="Noto Sans"/>
                <a:cs typeface="Noto Sans"/>
                <a:sym typeface="Noto Sans"/>
              </a:rPr>
              <a:t>6.3 </a:t>
            </a:r>
            <a:r>
              <a:rPr lang="ko-KR" sz="826">
                <a:solidFill>
                  <a:srgbClr val="272F3E"/>
                </a:solidFill>
                <a:latin typeface="Noto Sans"/>
                <a:ea typeface="Noto Sans"/>
                <a:cs typeface="Noto Sans"/>
                <a:sym typeface="Noto Sans"/>
              </a:rPr>
              <a:t>최적화(</a:t>
            </a:r>
            <a:r>
              <a:rPr b="0" i="0" lang="ko-KR" sz="826" u="none" cap="none" strike="noStrike">
                <a:solidFill>
                  <a:srgbClr val="272F3E"/>
                </a:solidFill>
                <a:latin typeface="Noto Sans"/>
                <a:ea typeface="Noto Sans"/>
                <a:cs typeface="Noto Sans"/>
                <a:sym typeface="Noto Sans"/>
              </a:rPr>
              <a:t>역추론 — 목표 막두께 → 최적 P(t)</a:t>
            </a:r>
            <a:r>
              <a:rPr lang="ko-KR" sz="826">
                <a:solidFill>
                  <a:srgbClr val="272F3E"/>
                </a:solidFill>
                <a:latin typeface="Noto Sans"/>
                <a:ea typeface="Noto Sans"/>
                <a:cs typeface="Noto Sans"/>
                <a:sym typeface="Noto Sans"/>
              </a:rPr>
              <a:t>)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4" name="Google Shape;1744;p102"/>
          <p:cNvSpPr txBox="1"/>
          <p:nvPr/>
        </p:nvSpPr>
        <p:spPr>
          <a:xfrm>
            <a:off x="4426086" y="2751413"/>
            <a:ext cx="11154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3"/>
              <a:buFont typeface="Arial"/>
              <a:buNone/>
            </a:pPr>
            <a:r>
              <a:rPr b="0" i="0" lang="ko-KR" sz="813" u="none" cap="none" strike="noStrike">
                <a:solidFill>
                  <a:srgbClr val="66717F"/>
                </a:solidFill>
                <a:latin typeface="Noto Sans"/>
                <a:ea typeface="Noto Sans"/>
                <a:cs typeface="Noto Sans"/>
                <a:sym typeface="Noto Sans"/>
              </a:rPr>
              <a:t>11.09 ~ 11.29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5" name="Google Shape;1745;p102"/>
          <p:cNvSpPr/>
          <p:nvPr/>
        </p:nvSpPr>
        <p:spPr>
          <a:xfrm>
            <a:off x="561000" y="2933885"/>
            <a:ext cx="11018400" cy="201300"/>
          </a:xfrm>
          <a:prstGeom prst="rect">
            <a:avLst/>
          </a:prstGeom>
          <a:solidFill>
            <a:srgbClr val="F1F5FA"/>
          </a:solidFill>
          <a:ln>
            <a:noFill/>
          </a:ln>
          <a:effectLst>
            <a:outerShdw blurRad="35962" rotWithShape="0" dir="5400000" dist="20678">
              <a:srgbClr val="000000">
                <a:alpha val="34902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6" name="Google Shape;1746;p102"/>
          <p:cNvSpPr txBox="1"/>
          <p:nvPr/>
        </p:nvSpPr>
        <p:spPr>
          <a:xfrm>
            <a:off x="775006" y="2952632"/>
            <a:ext cx="3579600" cy="12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6"/>
              <a:buFont typeface="Arial"/>
              <a:buNone/>
            </a:pPr>
            <a:r>
              <a:rPr b="0" i="0" lang="ko-KR" sz="826" u="none" cap="none" strike="noStrike">
                <a:solidFill>
                  <a:srgbClr val="272F3E"/>
                </a:solidFill>
                <a:latin typeface="Noto Sans"/>
                <a:ea typeface="Noto Sans"/>
                <a:cs typeface="Noto Sans"/>
                <a:sym typeface="Noto Sans"/>
              </a:rPr>
              <a:t>6.4 </a:t>
            </a:r>
            <a:r>
              <a:rPr lang="ko-KR" sz="826">
                <a:solidFill>
                  <a:srgbClr val="272F3E"/>
                </a:solidFill>
                <a:latin typeface="Noto Sans"/>
                <a:ea typeface="Noto Sans"/>
                <a:cs typeface="Noto Sans"/>
                <a:sym typeface="Noto Sans"/>
              </a:rPr>
              <a:t>처리속도 최적화 (≤ 1h)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7" name="Google Shape;1747;p102"/>
          <p:cNvSpPr txBox="1"/>
          <p:nvPr/>
        </p:nvSpPr>
        <p:spPr>
          <a:xfrm>
            <a:off x="4426086" y="2952632"/>
            <a:ext cx="11154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3"/>
              <a:buFont typeface="Arial"/>
              <a:buNone/>
            </a:pPr>
            <a:r>
              <a:rPr b="0" i="0" lang="ko-KR" sz="813" u="none" cap="none" strike="noStrike">
                <a:solidFill>
                  <a:srgbClr val="66717F"/>
                </a:solidFill>
                <a:latin typeface="Noto Sans"/>
                <a:ea typeface="Noto Sans"/>
                <a:cs typeface="Noto Sans"/>
                <a:sym typeface="Noto Sans"/>
              </a:rPr>
              <a:t>11.16 ~ 12.06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8" name="Google Shape;1748;p102"/>
          <p:cNvSpPr/>
          <p:nvPr/>
        </p:nvSpPr>
        <p:spPr>
          <a:xfrm>
            <a:off x="561000" y="3135104"/>
            <a:ext cx="11018400" cy="201300"/>
          </a:xfrm>
          <a:prstGeom prst="rect">
            <a:avLst/>
          </a:prstGeom>
          <a:solidFill>
            <a:srgbClr val="F8FAFD"/>
          </a:solidFill>
          <a:ln>
            <a:noFill/>
          </a:ln>
          <a:effectLst>
            <a:outerShdw blurRad="35962" rotWithShape="0" dir="5400000" dist="20678">
              <a:srgbClr val="000000">
                <a:alpha val="34902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9" name="Google Shape;1749;p102"/>
          <p:cNvSpPr txBox="1"/>
          <p:nvPr/>
        </p:nvSpPr>
        <p:spPr>
          <a:xfrm>
            <a:off x="4426086" y="3153851"/>
            <a:ext cx="11154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3"/>
              <a:buFont typeface="Arial"/>
              <a:buNone/>
            </a:pPr>
            <a:r>
              <a:rPr b="0" i="0" lang="ko-KR" sz="813" u="none" cap="none" strike="noStrike">
                <a:solidFill>
                  <a:srgbClr val="66717F"/>
                </a:solidFill>
                <a:latin typeface="Noto Sans"/>
                <a:ea typeface="Noto Sans"/>
                <a:cs typeface="Noto Sans"/>
                <a:sym typeface="Noto Sans"/>
              </a:rPr>
              <a:t>11.23 ~ 12.06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0" name="Google Shape;1750;p102"/>
          <p:cNvSpPr txBox="1"/>
          <p:nvPr/>
        </p:nvSpPr>
        <p:spPr>
          <a:xfrm>
            <a:off x="775006" y="3170339"/>
            <a:ext cx="3579600" cy="12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6"/>
              <a:buFont typeface="Arial"/>
              <a:buNone/>
            </a:pPr>
            <a:r>
              <a:rPr b="0" i="0" lang="ko-KR" sz="826" u="none" cap="none" strike="noStrike">
                <a:solidFill>
                  <a:srgbClr val="272F3E"/>
                </a:solidFill>
                <a:latin typeface="Noto Sans"/>
                <a:ea typeface="Noto Sans"/>
                <a:cs typeface="Noto Sans"/>
                <a:sym typeface="Noto Sans"/>
              </a:rPr>
              <a:t>6.</a:t>
            </a:r>
            <a:r>
              <a:rPr lang="ko-KR" sz="826">
                <a:solidFill>
                  <a:srgbClr val="272F3E"/>
                </a:solidFill>
                <a:latin typeface="Noto Sans"/>
                <a:ea typeface="Noto Sans"/>
                <a:cs typeface="Noto Sans"/>
                <a:sym typeface="Noto Sans"/>
              </a:rPr>
              <a:t>5</a:t>
            </a:r>
            <a:r>
              <a:rPr b="0" i="0" lang="ko-KR" sz="826" u="none" cap="none" strike="noStrike">
                <a:solidFill>
                  <a:srgbClr val="272F3E"/>
                </a:solidFill>
                <a:latin typeface="Noto Sans"/>
                <a:ea typeface="Noto Sans"/>
                <a:cs typeface="Noto Sans"/>
                <a:sym typeface="Noto Sans"/>
              </a:rPr>
              <a:t> 검증 — Phase 4 단위 성능 검증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1" name="Google Shape;1751;p102"/>
          <p:cNvSpPr/>
          <p:nvPr/>
        </p:nvSpPr>
        <p:spPr>
          <a:xfrm>
            <a:off x="561000" y="3537541"/>
            <a:ext cx="11018400" cy="201300"/>
          </a:xfrm>
          <a:prstGeom prst="rect">
            <a:avLst/>
          </a:prstGeom>
          <a:solidFill>
            <a:srgbClr val="FFF1E2"/>
          </a:solidFill>
          <a:ln>
            <a:noFill/>
          </a:ln>
          <a:effectLst>
            <a:outerShdw blurRad="35962" rotWithShape="0" dir="5400000" dist="20678">
              <a:srgbClr val="000000">
                <a:alpha val="34902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2" name="Google Shape;1752;p102"/>
          <p:cNvSpPr txBox="1"/>
          <p:nvPr/>
        </p:nvSpPr>
        <p:spPr>
          <a:xfrm>
            <a:off x="651790" y="3556288"/>
            <a:ext cx="3702900" cy="12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1"/>
              <a:buFont typeface="Arial"/>
              <a:buNone/>
            </a:pPr>
            <a:r>
              <a:rPr b="1" i="0" lang="ko-KR" sz="841" u="none" cap="none" strike="noStrike">
                <a:solidFill>
                  <a:srgbClr val="EF922E"/>
                </a:solidFill>
                <a:latin typeface="Noto Sans"/>
                <a:ea typeface="Noto Sans"/>
                <a:cs typeface="Noto Sans"/>
                <a:sym typeface="Noto Sans"/>
              </a:rPr>
              <a:t>★ G4 평가 게이트 — 막두께 R² ≥ 0.7 (중간)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3" name="Google Shape;1753;p102"/>
          <p:cNvSpPr txBox="1"/>
          <p:nvPr/>
        </p:nvSpPr>
        <p:spPr>
          <a:xfrm>
            <a:off x="4426086" y="3556288"/>
            <a:ext cx="11154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3"/>
              <a:buFont typeface="Arial"/>
              <a:buNone/>
            </a:pPr>
            <a:r>
              <a:rPr b="1" i="0" lang="ko-KR" sz="813" u="none" cap="none" strike="noStrike">
                <a:solidFill>
                  <a:srgbClr val="EF922E"/>
                </a:solidFill>
                <a:latin typeface="Noto Sans"/>
                <a:ea typeface="Noto Sans"/>
                <a:cs typeface="Noto Sans"/>
                <a:sym typeface="Noto Sans"/>
              </a:rPr>
              <a:t>11.30 ~ 12.06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4" name="Google Shape;1754;p102"/>
          <p:cNvSpPr/>
          <p:nvPr/>
        </p:nvSpPr>
        <p:spPr>
          <a:xfrm>
            <a:off x="561000" y="3738759"/>
            <a:ext cx="11018400" cy="201300"/>
          </a:xfrm>
          <a:prstGeom prst="rect">
            <a:avLst/>
          </a:prstGeom>
          <a:solidFill>
            <a:srgbClr val="E2EAF5"/>
          </a:solidFill>
          <a:ln>
            <a:noFill/>
          </a:ln>
          <a:effectLst>
            <a:outerShdw blurRad="35962" rotWithShape="0" dir="5400000" dist="20678">
              <a:srgbClr val="000000">
                <a:alpha val="34902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5" name="Google Shape;1755;p102"/>
          <p:cNvSpPr txBox="1"/>
          <p:nvPr/>
        </p:nvSpPr>
        <p:spPr>
          <a:xfrm>
            <a:off x="651790" y="3757506"/>
            <a:ext cx="3702900" cy="12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1"/>
              <a:buFont typeface="Arial"/>
              <a:buNone/>
            </a:pPr>
            <a:r>
              <a:rPr b="1" i="0" lang="ko-KR" sz="841" u="none" cap="none" strike="noStrike">
                <a:solidFill>
                  <a:srgbClr val="224F9B"/>
                </a:solidFill>
                <a:latin typeface="Noto Sans"/>
                <a:ea typeface="Noto Sans"/>
                <a:cs typeface="Noto Sans"/>
                <a:sym typeface="Noto Sans"/>
              </a:rPr>
              <a:t>7. 통합 및 검증 (Integration &amp; V&amp;V) (소계 7 M/M)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6" name="Google Shape;1756;p102"/>
          <p:cNvSpPr txBox="1"/>
          <p:nvPr/>
        </p:nvSpPr>
        <p:spPr>
          <a:xfrm>
            <a:off x="4426086" y="3757506"/>
            <a:ext cx="11154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3"/>
              <a:buFont typeface="Arial"/>
              <a:buNone/>
            </a:pPr>
            <a:r>
              <a:rPr b="1" i="0" lang="ko-KR" sz="813" u="none" cap="none" strike="noStrike">
                <a:solidFill>
                  <a:srgbClr val="224F9B"/>
                </a:solidFill>
                <a:latin typeface="Noto Sans"/>
                <a:ea typeface="Noto Sans"/>
                <a:cs typeface="Noto Sans"/>
                <a:sym typeface="Noto Sans"/>
              </a:rPr>
              <a:t>11.30 ~ 01.02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7" name="Google Shape;1757;p102"/>
          <p:cNvSpPr/>
          <p:nvPr/>
        </p:nvSpPr>
        <p:spPr>
          <a:xfrm>
            <a:off x="561000" y="3939978"/>
            <a:ext cx="11018400" cy="201300"/>
          </a:xfrm>
          <a:prstGeom prst="rect">
            <a:avLst/>
          </a:prstGeom>
          <a:solidFill>
            <a:srgbClr val="F8FAFD"/>
          </a:solidFill>
          <a:ln>
            <a:noFill/>
          </a:ln>
          <a:effectLst>
            <a:outerShdw blurRad="35962" rotWithShape="0" dir="5400000" dist="20678">
              <a:srgbClr val="000000">
                <a:alpha val="34902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8" name="Google Shape;1758;p102"/>
          <p:cNvSpPr txBox="1"/>
          <p:nvPr/>
        </p:nvSpPr>
        <p:spPr>
          <a:xfrm>
            <a:off x="775006" y="3958724"/>
            <a:ext cx="3579600" cy="12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6"/>
              <a:buFont typeface="Arial"/>
              <a:buNone/>
            </a:pPr>
            <a:r>
              <a:rPr b="0" i="0" lang="ko-KR" sz="826" u="none" cap="none" strike="noStrike">
                <a:solidFill>
                  <a:srgbClr val="272F3E"/>
                </a:solidFill>
                <a:latin typeface="Noto Sans"/>
                <a:ea typeface="Noto Sans"/>
                <a:cs typeface="Noto Sans"/>
                <a:sym typeface="Noto Sans"/>
              </a:rPr>
              <a:t>7.1 모듈 통합 — Phase 1~4 통합 파이프라인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9" name="Google Shape;1759;p102"/>
          <p:cNvSpPr txBox="1"/>
          <p:nvPr/>
        </p:nvSpPr>
        <p:spPr>
          <a:xfrm>
            <a:off x="4426086" y="3958724"/>
            <a:ext cx="11154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3"/>
              <a:buFont typeface="Arial"/>
              <a:buNone/>
            </a:pPr>
            <a:r>
              <a:rPr b="0" i="0" lang="ko-KR" sz="813" u="none" cap="none" strike="noStrike">
                <a:solidFill>
                  <a:srgbClr val="66717F"/>
                </a:solidFill>
                <a:latin typeface="Noto Sans"/>
                <a:ea typeface="Noto Sans"/>
                <a:cs typeface="Noto Sans"/>
                <a:sym typeface="Noto Sans"/>
              </a:rPr>
              <a:t>11.30 ~ 12.20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0" name="Google Shape;1760;p102"/>
          <p:cNvSpPr/>
          <p:nvPr/>
        </p:nvSpPr>
        <p:spPr>
          <a:xfrm>
            <a:off x="561000" y="4141196"/>
            <a:ext cx="11018400" cy="201300"/>
          </a:xfrm>
          <a:prstGeom prst="rect">
            <a:avLst/>
          </a:prstGeom>
          <a:solidFill>
            <a:srgbClr val="F1F5FA"/>
          </a:solidFill>
          <a:ln>
            <a:noFill/>
          </a:ln>
          <a:effectLst>
            <a:outerShdw blurRad="35962" rotWithShape="0" dir="5400000" dist="20678">
              <a:srgbClr val="000000">
                <a:alpha val="34902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1" name="Google Shape;1761;p102"/>
          <p:cNvSpPr txBox="1"/>
          <p:nvPr/>
        </p:nvSpPr>
        <p:spPr>
          <a:xfrm>
            <a:off x="775006" y="4159943"/>
            <a:ext cx="3579600" cy="12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6"/>
              <a:buFont typeface="Arial"/>
              <a:buNone/>
            </a:pPr>
            <a:r>
              <a:rPr b="0" i="0" lang="ko-KR" sz="826" u="none" cap="none" strike="noStrike">
                <a:solidFill>
                  <a:srgbClr val="272F3E"/>
                </a:solidFill>
                <a:latin typeface="Noto Sans"/>
                <a:ea typeface="Noto Sans"/>
                <a:cs typeface="Noto Sans"/>
                <a:sym typeface="Noto Sans"/>
              </a:rPr>
              <a:t>7.2 통합 테스트 — E2E 5 KPI 전수 검증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2" name="Google Shape;1762;p102"/>
          <p:cNvSpPr txBox="1"/>
          <p:nvPr/>
        </p:nvSpPr>
        <p:spPr>
          <a:xfrm>
            <a:off x="4426086" y="4159943"/>
            <a:ext cx="11154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3"/>
              <a:buFont typeface="Arial"/>
              <a:buNone/>
            </a:pPr>
            <a:r>
              <a:rPr b="0" i="0" lang="ko-KR" sz="813" u="none" cap="none" strike="noStrike">
                <a:solidFill>
                  <a:srgbClr val="66717F"/>
                </a:solidFill>
                <a:latin typeface="Noto Sans"/>
                <a:ea typeface="Noto Sans"/>
                <a:cs typeface="Noto Sans"/>
                <a:sym typeface="Noto Sans"/>
              </a:rPr>
              <a:t>12.07 ~ 12.20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3" name="Google Shape;1763;p102"/>
          <p:cNvSpPr/>
          <p:nvPr/>
        </p:nvSpPr>
        <p:spPr>
          <a:xfrm>
            <a:off x="561000" y="4342415"/>
            <a:ext cx="11018400" cy="201300"/>
          </a:xfrm>
          <a:prstGeom prst="rect">
            <a:avLst/>
          </a:prstGeom>
          <a:solidFill>
            <a:srgbClr val="F8FAFD"/>
          </a:solidFill>
          <a:ln>
            <a:noFill/>
          </a:ln>
          <a:effectLst>
            <a:outerShdw blurRad="35962" rotWithShape="0" dir="5400000" dist="20678">
              <a:srgbClr val="000000">
                <a:alpha val="34902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4" name="Google Shape;1764;p102"/>
          <p:cNvSpPr txBox="1"/>
          <p:nvPr/>
        </p:nvSpPr>
        <p:spPr>
          <a:xfrm>
            <a:off x="775006" y="4361162"/>
            <a:ext cx="3579600" cy="12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6"/>
              <a:buFont typeface="Arial"/>
              <a:buNone/>
            </a:pPr>
            <a:r>
              <a:rPr b="0" i="0" lang="ko-KR" sz="826" u="none" cap="none" strike="noStrike">
                <a:solidFill>
                  <a:srgbClr val="272F3E"/>
                </a:solidFill>
                <a:latin typeface="Noto Sans"/>
                <a:ea typeface="Noto Sans"/>
                <a:cs typeface="Noto Sans"/>
                <a:sym typeface="Noto Sans"/>
              </a:rPr>
              <a:t>7.3 엣지케이스 및 스트레스 테스트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5" name="Google Shape;1765;p102"/>
          <p:cNvSpPr txBox="1"/>
          <p:nvPr/>
        </p:nvSpPr>
        <p:spPr>
          <a:xfrm>
            <a:off x="4426086" y="4361162"/>
            <a:ext cx="11154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3"/>
              <a:buFont typeface="Arial"/>
              <a:buNone/>
            </a:pPr>
            <a:r>
              <a:rPr b="0" i="0" lang="ko-KR" sz="813" u="none" cap="none" strike="noStrike">
                <a:solidFill>
                  <a:srgbClr val="66717F"/>
                </a:solidFill>
                <a:latin typeface="Noto Sans"/>
                <a:ea typeface="Noto Sans"/>
                <a:cs typeface="Noto Sans"/>
                <a:sym typeface="Noto Sans"/>
              </a:rPr>
              <a:t>12.14 ~ 12.27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6" name="Google Shape;1766;p102"/>
          <p:cNvSpPr/>
          <p:nvPr/>
        </p:nvSpPr>
        <p:spPr>
          <a:xfrm>
            <a:off x="561000" y="4543634"/>
            <a:ext cx="11018400" cy="201300"/>
          </a:xfrm>
          <a:prstGeom prst="rect">
            <a:avLst/>
          </a:prstGeom>
          <a:solidFill>
            <a:srgbClr val="F1F5FA"/>
          </a:solidFill>
          <a:ln>
            <a:noFill/>
          </a:ln>
          <a:effectLst>
            <a:outerShdw blurRad="35962" rotWithShape="0" dir="5400000" dist="20678">
              <a:srgbClr val="000000">
                <a:alpha val="34902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7" name="Google Shape;1767;p102"/>
          <p:cNvSpPr txBox="1"/>
          <p:nvPr/>
        </p:nvSpPr>
        <p:spPr>
          <a:xfrm>
            <a:off x="775006" y="4562380"/>
            <a:ext cx="3579600" cy="12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6"/>
              <a:buFont typeface="Arial"/>
              <a:buNone/>
            </a:pPr>
            <a:r>
              <a:rPr b="0" i="0" lang="ko-KR" sz="826" u="none" cap="none" strike="noStrike">
                <a:solidFill>
                  <a:srgbClr val="272F3E"/>
                </a:solidFill>
                <a:latin typeface="Noto Sans"/>
                <a:ea typeface="Noto Sans"/>
                <a:cs typeface="Noto Sans"/>
                <a:sym typeface="Noto Sans"/>
              </a:rPr>
              <a:t>7.4 Fine Tuning 검증 (R² Diff ≥ 1%)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8" name="Google Shape;1768;p102"/>
          <p:cNvSpPr txBox="1"/>
          <p:nvPr/>
        </p:nvSpPr>
        <p:spPr>
          <a:xfrm>
            <a:off x="4426086" y="4562380"/>
            <a:ext cx="11154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3"/>
              <a:buFont typeface="Arial"/>
              <a:buNone/>
            </a:pPr>
            <a:r>
              <a:rPr b="0" i="0" lang="ko-KR" sz="813" u="none" cap="none" strike="noStrike">
                <a:solidFill>
                  <a:srgbClr val="66717F"/>
                </a:solidFill>
                <a:latin typeface="Noto Sans"/>
                <a:ea typeface="Noto Sans"/>
                <a:cs typeface="Noto Sans"/>
                <a:sym typeface="Noto Sans"/>
              </a:rPr>
              <a:t>12.14 ~ 12.27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9" name="Google Shape;1769;p102"/>
          <p:cNvSpPr/>
          <p:nvPr/>
        </p:nvSpPr>
        <p:spPr>
          <a:xfrm>
            <a:off x="561000" y="4744852"/>
            <a:ext cx="11018400" cy="201300"/>
          </a:xfrm>
          <a:prstGeom prst="rect">
            <a:avLst/>
          </a:prstGeom>
          <a:solidFill>
            <a:srgbClr val="F8FAFD"/>
          </a:solidFill>
          <a:ln>
            <a:noFill/>
          </a:ln>
          <a:effectLst>
            <a:outerShdw blurRad="35962" rotWithShape="0" dir="5400000" dist="20678">
              <a:srgbClr val="000000">
                <a:alpha val="34902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0" name="Google Shape;1770;p102"/>
          <p:cNvSpPr txBox="1"/>
          <p:nvPr/>
        </p:nvSpPr>
        <p:spPr>
          <a:xfrm>
            <a:off x="775006" y="4763599"/>
            <a:ext cx="3579600" cy="12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6"/>
              <a:buFont typeface="Arial"/>
              <a:buNone/>
            </a:pPr>
            <a:r>
              <a:rPr b="0" i="0" lang="ko-KR" sz="826" u="none" cap="none" strike="noStrike">
                <a:solidFill>
                  <a:srgbClr val="272F3E"/>
                </a:solidFill>
                <a:latin typeface="Noto Sans"/>
                <a:ea typeface="Noto Sans"/>
                <a:cs typeface="Noto Sans"/>
                <a:sym typeface="Noto Sans"/>
              </a:rPr>
              <a:t>7.5 결과물 산출 — 완료 보고서 작성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1" name="Google Shape;1771;p102"/>
          <p:cNvSpPr txBox="1"/>
          <p:nvPr/>
        </p:nvSpPr>
        <p:spPr>
          <a:xfrm>
            <a:off x="4426086" y="4763599"/>
            <a:ext cx="11154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3"/>
              <a:buFont typeface="Arial"/>
              <a:buNone/>
            </a:pPr>
            <a:r>
              <a:rPr b="0" i="0" lang="ko-KR" sz="813" u="none" cap="none" strike="noStrike">
                <a:solidFill>
                  <a:srgbClr val="66717F"/>
                </a:solidFill>
                <a:latin typeface="Noto Sans"/>
                <a:ea typeface="Noto Sans"/>
                <a:cs typeface="Noto Sans"/>
                <a:sym typeface="Noto Sans"/>
              </a:rPr>
              <a:t>12.21 ~ 01.02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2" name="Google Shape;1772;p102"/>
          <p:cNvSpPr/>
          <p:nvPr/>
        </p:nvSpPr>
        <p:spPr>
          <a:xfrm>
            <a:off x="561000" y="4946071"/>
            <a:ext cx="11018400" cy="201300"/>
          </a:xfrm>
          <a:prstGeom prst="rect">
            <a:avLst/>
          </a:prstGeom>
          <a:solidFill>
            <a:srgbClr val="F1F5FA"/>
          </a:solidFill>
          <a:ln>
            <a:noFill/>
          </a:ln>
          <a:effectLst>
            <a:outerShdw blurRad="35962" rotWithShape="0" dir="5400000" dist="20678">
              <a:srgbClr val="000000">
                <a:alpha val="34902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3" name="Google Shape;1773;p102"/>
          <p:cNvSpPr txBox="1"/>
          <p:nvPr/>
        </p:nvSpPr>
        <p:spPr>
          <a:xfrm>
            <a:off x="775006" y="4964818"/>
            <a:ext cx="3579600" cy="12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6"/>
              <a:buFont typeface="Arial"/>
              <a:buNone/>
            </a:pPr>
            <a:r>
              <a:rPr b="0" i="0" lang="ko-KR" sz="826" u="none" cap="none" strike="noStrike">
                <a:solidFill>
                  <a:srgbClr val="272F3E"/>
                </a:solidFill>
                <a:latin typeface="Noto Sans"/>
                <a:ea typeface="Noto Sans"/>
                <a:cs typeface="Noto Sans"/>
                <a:sym typeface="Noto Sans"/>
              </a:rPr>
              <a:t>7.6 사용자 교육서 / 운영 매뉴얼 작성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4" name="Google Shape;1774;p102"/>
          <p:cNvSpPr txBox="1"/>
          <p:nvPr/>
        </p:nvSpPr>
        <p:spPr>
          <a:xfrm>
            <a:off x="4426086" y="4964818"/>
            <a:ext cx="11154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3"/>
              <a:buFont typeface="Arial"/>
              <a:buNone/>
            </a:pPr>
            <a:r>
              <a:rPr b="0" i="0" lang="ko-KR" sz="813" u="none" cap="none" strike="noStrike">
                <a:solidFill>
                  <a:srgbClr val="66717F"/>
                </a:solidFill>
                <a:latin typeface="Noto Sans"/>
                <a:ea typeface="Noto Sans"/>
                <a:cs typeface="Noto Sans"/>
                <a:sym typeface="Noto Sans"/>
              </a:rPr>
              <a:t>12.21 ~ 01.02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5" name="Google Shape;1775;p102"/>
          <p:cNvSpPr/>
          <p:nvPr/>
        </p:nvSpPr>
        <p:spPr>
          <a:xfrm>
            <a:off x="561000" y="5147289"/>
            <a:ext cx="11018400" cy="201300"/>
          </a:xfrm>
          <a:prstGeom prst="rect">
            <a:avLst/>
          </a:prstGeom>
          <a:solidFill>
            <a:srgbClr val="F8FAFD"/>
          </a:solidFill>
          <a:ln>
            <a:noFill/>
          </a:ln>
          <a:effectLst>
            <a:outerShdw blurRad="35962" rotWithShape="0" dir="5400000" dist="20678">
              <a:srgbClr val="000000">
                <a:alpha val="34902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6" name="Google Shape;1776;p102"/>
          <p:cNvSpPr txBox="1"/>
          <p:nvPr/>
        </p:nvSpPr>
        <p:spPr>
          <a:xfrm>
            <a:off x="775006" y="5166037"/>
            <a:ext cx="3579600" cy="12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6"/>
              <a:buFont typeface="Arial"/>
              <a:buNone/>
            </a:pPr>
            <a:r>
              <a:rPr b="0" i="0" lang="ko-KR" sz="826" u="none" cap="none" strike="noStrike">
                <a:solidFill>
                  <a:srgbClr val="272F3E"/>
                </a:solidFill>
                <a:latin typeface="Noto Sans"/>
                <a:ea typeface="Noto Sans"/>
                <a:cs typeface="Noto Sans"/>
                <a:sym typeface="Noto Sans"/>
              </a:rPr>
              <a:t>7.7 납품 — 소스코드 정리 및 AI 모델 납품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7" name="Google Shape;1777;p102"/>
          <p:cNvSpPr txBox="1"/>
          <p:nvPr/>
        </p:nvSpPr>
        <p:spPr>
          <a:xfrm>
            <a:off x="4426086" y="5166037"/>
            <a:ext cx="11154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3"/>
              <a:buFont typeface="Arial"/>
              <a:buNone/>
            </a:pPr>
            <a:r>
              <a:rPr b="0" i="0" lang="ko-KR" sz="813" u="none" cap="none" strike="noStrike">
                <a:solidFill>
                  <a:srgbClr val="66717F"/>
                </a:solidFill>
                <a:latin typeface="Noto Sans"/>
                <a:ea typeface="Noto Sans"/>
                <a:cs typeface="Noto Sans"/>
                <a:sym typeface="Noto Sans"/>
              </a:rPr>
              <a:t>12.28 ~ 01.02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8" name="Google Shape;1778;p102"/>
          <p:cNvSpPr/>
          <p:nvPr/>
        </p:nvSpPr>
        <p:spPr>
          <a:xfrm>
            <a:off x="561000" y="5348508"/>
            <a:ext cx="11018400" cy="201300"/>
          </a:xfrm>
          <a:prstGeom prst="rect">
            <a:avLst/>
          </a:prstGeom>
          <a:solidFill>
            <a:srgbClr val="FFF1E2"/>
          </a:solidFill>
          <a:ln>
            <a:noFill/>
          </a:ln>
          <a:effectLst>
            <a:outerShdw blurRad="35962" rotWithShape="0" dir="5400000" dist="20678">
              <a:srgbClr val="000000">
                <a:alpha val="34902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9" name="Google Shape;1779;p102"/>
          <p:cNvSpPr txBox="1"/>
          <p:nvPr/>
        </p:nvSpPr>
        <p:spPr>
          <a:xfrm>
            <a:off x="651790" y="5367256"/>
            <a:ext cx="3702900" cy="12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1"/>
              <a:buFont typeface="Arial"/>
              <a:buNone/>
            </a:pPr>
            <a:r>
              <a:rPr b="1" i="0" lang="ko-KR" sz="841" u="none" cap="none" strike="noStrike">
                <a:solidFill>
                  <a:srgbClr val="EF922E"/>
                </a:solidFill>
                <a:latin typeface="Noto Sans"/>
                <a:ea typeface="Noto Sans"/>
                <a:cs typeface="Noto Sans"/>
                <a:sym typeface="Noto Sans"/>
              </a:rPr>
              <a:t>★ G5 최종 평가 게이트 — 5개 KPI 전수 통과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0" name="Google Shape;1780;p102"/>
          <p:cNvSpPr txBox="1"/>
          <p:nvPr/>
        </p:nvSpPr>
        <p:spPr>
          <a:xfrm>
            <a:off x="4426086" y="5367256"/>
            <a:ext cx="11154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3"/>
              <a:buFont typeface="Arial"/>
              <a:buNone/>
            </a:pPr>
            <a:r>
              <a:rPr b="1" i="0" lang="ko-KR" sz="813" u="none" cap="none" strike="noStrike">
                <a:solidFill>
                  <a:srgbClr val="EF922E"/>
                </a:solidFill>
                <a:latin typeface="Noto Sans"/>
                <a:ea typeface="Noto Sans"/>
                <a:cs typeface="Noto Sans"/>
                <a:sym typeface="Noto Sans"/>
              </a:rPr>
              <a:t>12.21 ~ 01.02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81" name="Google Shape;1781;p102"/>
          <p:cNvCxnSpPr/>
          <p:nvPr/>
        </p:nvCxnSpPr>
        <p:spPr>
          <a:xfrm>
            <a:off x="6060318" y="2129010"/>
            <a:ext cx="0" cy="3420600"/>
          </a:xfrm>
          <a:prstGeom prst="straightConnector1">
            <a:avLst/>
          </a:prstGeom>
          <a:noFill/>
          <a:ln cap="flat" cmpd="sng" w="10175">
            <a:solidFill>
              <a:srgbClr val="DCE5EE"/>
            </a:solidFill>
            <a:prstDash val="solid"/>
            <a:round/>
            <a:headEnd len="sm" w="sm" type="none"/>
            <a:tailEnd len="sm" w="sm" type="none"/>
          </a:ln>
          <a:effectLst>
            <a:outerShdw blurRad="35962" rotWithShape="0" dir="5400000" dist="17981">
              <a:srgbClr val="000000">
                <a:alpha val="38039"/>
              </a:srgbClr>
            </a:outerShdw>
          </a:effectLst>
        </p:spPr>
      </p:cxnSp>
      <p:cxnSp>
        <p:nvCxnSpPr>
          <p:cNvPr id="1782" name="Google Shape;1782;p102"/>
          <p:cNvCxnSpPr/>
          <p:nvPr/>
        </p:nvCxnSpPr>
        <p:spPr>
          <a:xfrm>
            <a:off x="7644483" y="2129010"/>
            <a:ext cx="0" cy="3420600"/>
          </a:xfrm>
          <a:prstGeom prst="straightConnector1">
            <a:avLst/>
          </a:prstGeom>
          <a:noFill/>
          <a:ln cap="flat" cmpd="sng" w="10175">
            <a:solidFill>
              <a:srgbClr val="DCE5EE"/>
            </a:solidFill>
            <a:prstDash val="solid"/>
            <a:round/>
            <a:headEnd len="sm" w="sm" type="none"/>
            <a:tailEnd len="sm" w="sm" type="none"/>
          </a:ln>
          <a:effectLst>
            <a:outerShdw blurRad="35962" rotWithShape="0" dir="5400000" dist="17981">
              <a:srgbClr val="000000">
                <a:alpha val="38039"/>
              </a:srgbClr>
            </a:outerShdw>
          </a:effectLst>
        </p:spPr>
      </p:cxnSp>
      <p:cxnSp>
        <p:nvCxnSpPr>
          <p:cNvPr id="1783" name="Google Shape;1783;p102"/>
          <p:cNvCxnSpPr/>
          <p:nvPr/>
        </p:nvCxnSpPr>
        <p:spPr>
          <a:xfrm>
            <a:off x="9177549" y="2129010"/>
            <a:ext cx="0" cy="3420600"/>
          </a:xfrm>
          <a:prstGeom prst="straightConnector1">
            <a:avLst/>
          </a:prstGeom>
          <a:noFill/>
          <a:ln cap="flat" cmpd="sng" w="10175">
            <a:solidFill>
              <a:srgbClr val="DCE5EE"/>
            </a:solidFill>
            <a:prstDash val="solid"/>
            <a:round/>
            <a:headEnd len="sm" w="sm" type="none"/>
            <a:tailEnd len="sm" w="sm" type="none"/>
          </a:ln>
          <a:effectLst>
            <a:outerShdw blurRad="35962" rotWithShape="0" dir="5400000" dist="17981">
              <a:srgbClr val="000000">
                <a:alpha val="38039"/>
              </a:srgbClr>
            </a:outerShdw>
          </a:effectLst>
        </p:spPr>
      </p:cxnSp>
      <p:cxnSp>
        <p:nvCxnSpPr>
          <p:cNvPr id="1784" name="Google Shape;1784;p102"/>
          <p:cNvCxnSpPr/>
          <p:nvPr/>
        </p:nvCxnSpPr>
        <p:spPr>
          <a:xfrm>
            <a:off x="10761715" y="2129010"/>
            <a:ext cx="0" cy="3420600"/>
          </a:xfrm>
          <a:prstGeom prst="straightConnector1">
            <a:avLst/>
          </a:prstGeom>
          <a:noFill/>
          <a:ln cap="flat" cmpd="sng" w="10175">
            <a:solidFill>
              <a:srgbClr val="DCE5EE"/>
            </a:solidFill>
            <a:prstDash val="solid"/>
            <a:round/>
            <a:headEnd len="sm" w="sm" type="none"/>
            <a:tailEnd len="sm" w="sm" type="none"/>
          </a:ln>
          <a:effectLst>
            <a:outerShdw blurRad="35962" rotWithShape="0" dir="5400000" dist="17981">
              <a:srgbClr val="000000">
                <a:alpha val="38039"/>
              </a:srgbClr>
            </a:outerShdw>
          </a:effectLst>
        </p:spPr>
      </p:cxnSp>
      <p:sp>
        <p:nvSpPr>
          <p:cNvPr id="1785" name="Google Shape;1785;p102"/>
          <p:cNvSpPr/>
          <p:nvPr/>
        </p:nvSpPr>
        <p:spPr>
          <a:xfrm>
            <a:off x="6980156" y="2172129"/>
            <a:ext cx="2452800" cy="115800"/>
          </a:xfrm>
          <a:prstGeom prst="rect">
            <a:avLst/>
          </a:prstGeom>
          <a:solidFill>
            <a:srgbClr val="214991"/>
          </a:solidFill>
          <a:ln>
            <a:noFill/>
          </a:ln>
          <a:effectLst>
            <a:outerShdw blurRad="35962" rotWithShape="0" dir="5400000" dist="20678">
              <a:srgbClr val="000000">
                <a:alpha val="34902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6" name="Google Shape;1786;p102"/>
          <p:cNvSpPr/>
          <p:nvPr/>
        </p:nvSpPr>
        <p:spPr>
          <a:xfrm>
            <a:off x="6980156" y="2373347"/>
            <a:ext cx="1021800" cy="115800"/>
          </a:xfrm>
          <a:prstGeom prst="rect">
            <a:avLst/>
          </a:prstGeom>
          <a:solidFill>
            <a:srgbClr val="B2C6E5"/>
          </a:solidFill>
          <a:ln>
            <a:noFill/>
          </a:ln>
          <a:effectLst>
            <a:outerShdw blurRad="35962" rotWithShape="0" dir="5400000" dist="20678">
              <a:srgbClr val="000000">
                <a:alpha val="34902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7" name="Google Shape;1787;p102"/>
          <p:cNvSpPr/>
          <p:nvPr/>
        </p:nvSpPr>
        <p:spPr>
          <a:xfrm>
            <a:off x="7337870" y="2574565"/>
            <a:ext cx="1021800" cy="115800"/>
          </a:xfrm>
          <a:prstGeom prst="rect">
            <a:avLst/>
          </a:prstGeom>
          <a:solidFill>
            <a:srgbClr val="B2C6E5"/>
          </a:solidFill>
          <a:ln>
            <a:noFill/>
          </a:ln>
          <a:effectLst>
            <a:outerShdw blurRad="35962" rotWithShape="0" dir="5400000" dist="20678">
              <a:srgbClr val="000000">
                <a:alpha val="34902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8" name="Google Shape;1788;p102"/>
          <p:cNvSpPr/>
          <p:nvPr/>
        </p:nvSpPr>
        <p:spPr>
          <a:xfrm>
            <a:off x="8053301" y="2775784"/>
            <a:ext cx="1021800" cy="115800"/>
          </a:xfrm>
          <a:prstGeom prst="rect">
            <a:avLst/>
          </a:prstGeom>
          <a:solidFill>
            <a:srgbClr val="B2C6E5"/>
          </a:solidFill>
          <a:ln>
            <a:noFill/>
          </a:ln>
          <a:effectLst>
            <a:outerShdw blurRad="35962" rotWithShape="0" dir="5400000" dist="20678">
              <a:srgbClr val="000000">
                <a:alpha val="34902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9" name="Google Shape;1789;p102"/>
          <p:cNvSpPr/>
          <p:nvPr/>
        </p:nvSpPr>
        <p:spPr>
          <a:xfrm>
            <a:off x="8411016" y="2977003"/>
            <a:ext cx="1021800" cy="115800"/>
          </a:xfrm>
          <a:prstGeom prst="rect">
            <a:avLst/>
          </a:prstGeom>
          <a:solidFill>
            <a:srgbClr val="B2C6E5"/>
          </a:solidFill>
          <a:ln>
            <a:noFill/>
          </a:ln>
          <a:effectLst>
            <a:outerShdw blurRad="35962" rotWithShape="0" dir="5400000" dist="20678">
              <a:srgbClr val="000000">
                <a:alpha val="34902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0" name="Google Shape;1790;p102"/>
          <p:cNvSpPr/>
          <p:nvPr/>
        </p:nvSpPr>
        <p:spPr>
          <a:xfrm>
            <a:off x="8768732" y="3178222"/>
            <a:ext cx="664200" cy="115800"/>
          </a:xfrm>
          <a:prstGeom prst="rect">
            <a:avLst/>
          </a:prstGeom>
          <a:solidFill>
            <a:srgbClr val="B2C6E5"/>
          </a:solidFill>
          <a:ln>
            <a:noFill/>
          </a:ln>
          <a:effectLst>
            <a:outerShdw blurRad="35962" rotWithShape="0" dir="5400000" dist="20678">
              <a:srgbClr val="000000">
                <a:alpha val="34902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1" name="Google Shape;1791;p102"/>
          <p:cNvSpPr/>
          <p:nvPr/>
        </p:nvSpPr>
        <p:spPr>
          <a:xfrm>
            <a:off x="9126446" y="3580658"/>
            <a:ext cx="306900" cy="115800"/>
          </a:xfrm>
          <a:prstGeom prst="rect">
            <a:avLst/>
          </a:prstGeom>
          <a:solidFill>
            <a:srgbClr val="EF922E"/>
          </a:solidFill>
          <a:ln>
            <a:noFill/>
          </a:ln>
          <a:effectLst>
            <a:outerShdw blurRad="35962" rotWithShape="0" dir="5400000" dist="20678">
              <a:srgbClr val="000000">
                <a:alpha val="34902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2" name="Google Shape;1792;p102"/>
          <p:cNvSpPr/>
          <p:nvPr/>
        </p:nvSpPr>
        <p:spPr>
          <a:xfrm>
            <a:off x="9126446" y="3781877"/>
            <a:ext cx="1686000" cy="115800"/>
          </a:xfrm>
          <a:prstGeom prst="rect">
            <a:avLst/>
          </a:prstGeom>
          <a:solidFill>
            <a:srgbClr val="214991"/>
          </a:solidFill>
          <a:ln>
            <a:noFill/>
          </a:ln>
          <a:effectLst>
            <a:outerShdw blurRad="35962" rotWithShape="0" dir="5400000" dist="20678">
              <a:srgbClr val="000000">
                <a:alpha val="34902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3" name="Google Shape;1793;p102"/>
          <p:cNvSpPr/>
          <p:nvPr/>
        </p:nvSpPr>
        <p:spPr>
          <a:xfrm>
            <a:off x="9126446" y="3983096"/>
            <a:ext cx="1021800" cy="115800"/>
          </a:xfrm>
          <a:prstGeom prst="rect">
            <a:avLst/>
          </a:prstGeom>
          <a:solidFill>
            <a:srgbClr val="B2C6E5"/>
          </a:solidFill>
          <a:ln>
            <a:noFill/>
          </a:ln>
          <a:effectLst>
            <a:outerShdw blurRad="35962" rotWithShape="0" dir="5400000" dist="20678">
              <a:srgbClr val="000000">
                <a:alpha val="34902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4" name="Google Shape;1794;p102"/>
          <p:cNvSpPr/>
          <p:nvPr/>
        </p:nvSpPr>
        <p:spPr>
          <a:xfrm>
            <a:off x="9484160" y="4184315"/>
            <a:ext cx="664200" cy="115800"/>
          </a:xfrm>
          <a:prstGeom prst="rect">
            <a:avLst/>
          </a:prstGeom>
          <a:solidFill>
            <a:srgbClr val="B2C6E5"/>
          </a:solidFill>
          <a:ln>
            <a:noFill/>
          </a:ln>
          <a:effectLst>
            <a:outerShdw blurRad="35962" rotWithShape="0" dir="5400000" dist="20678">
              <a:srgbClr val="000000">
                <a:alpha val="34902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5" name="Google Shape;1795;p102"/>
          <p:cNvSpPr/>
          <p:nvPr/>
        </p:nvSpPr>
        <p:spPr>
          <a:xfrm>
            <a:off x="9841876" y="4385534"/>
            <a:ext cx="664200" cy="115800"/>
          </a:xfrm>
          <a:prstGeom prst="rect">
            <a:avLst/>
          </a:prstGeom>
          <a:solidFill>
            <a:srgbClr val="B2C6E5"/>
          </a:solidFill>
          <a:ln>
            <a:noFill/>
          </a:ln>
          <a:effectLst>
            <a:outerShdw blurRad="35962" rotWithShape="0" dir="5400000" dist="20678">
              <a:srgbClr val="000000">
                <a:alpha val="34902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6" name="Google Shape;1796;p102"/>
          <p:cNvSpPr/>
          <p:nvPr/>
        </p:nvSpPr>
        <p:spPr>
          <a:xfrm>
            <a:off x="9841876" y="4586752"/>
            <a:ext cx="664200" cy="115800"/>
          </a:xfrm>
          <a:prstGeom prst="rect">
            <a:avLst/>
          </a:prstGeom>
          <a:solidFill>
            <a:srgbClr val="B2C6E5"/>
          </a:solidFill>
          <a:ln>
            <a:noFill/>
          </a:ln>
          <a:effectLst>
            <a:outerShdw blurRad="35962" rotWithShape="0" dir="5400000" dist="20678">
              <a:srgbClr val="000000">
                <a:alpha val="34902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7" name="Google Shape;1797;p102"/>
          <p:cNvSpPr/>
          <p:nvPr/>
        </p:nvSpPr>
        <p:spPr>
          <a:xfrm>
            <a:off x="10199591" y="4787971"/>
            <a:ext cx="613200" cy="115800"/>
          </a:xfrm>
          <a:prstGeom prst="rect">
            <a:avLst/>
          </a:prstGeom>
          <a:solidFill>
            <a:srgbClr val="B2C6E5"/>
          </a:solidFill>
          <a:ln>
            <a:noFill/>
          </a:ln>
          <a:effectLst>
            <a:outerShdw blurRad="35962" rotWithShape="0" dir="5400000" dist="20678">
              <a:srgbClr val="000000">
                <a:alpha val="34902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8" name="Google Shape;1798;p102"/>
          <p:cNvSpPr/>
          <p:nvPr/>
        </p:nvSpPr>
        <p:spPr>
          <a:xfrm>
            <a:off x="10199591" y="4989189"/>
            <a:ext cx="613200" cy="115800"/>
          </a:xfrm>
          <a:prstGeom prst="rect">
            <a:avLst/>
          </a:prstGeom>
          <a:solidFill>
            <a:srgbClr val="B2C6E5"/>
          </a:solidFill>
          <a:ln>
            <a:noFill/>
          </a:ln>
          <a:effectLst>
            <a:outerShdw blurRad="35962" rotWithShape="0" dir="5400000" dist="20678">
              <a:srgbClr val="000000">
                <a:alpha val="34902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9" name="Google Shape;1799;p102"/>
          <p:cNvSpPr/>
          <p:nvPr/>
        </p:nvSpPr>
        <p:spPr>
          <a:xfrm>
            <a:off x="10557306" y="5190408"/>
            <a:ext cx="255600" cy="115800"/>
          </a:xfrm>
          <a:prstGeom prst="rect">
            <a:avLst/>
          </a:prstGeom>
          <a:solidFill>
            <a:srgbClr val="B2C6E5"/>
          </a:solidFill>
          <a:ln>
            <a:noFill/>
          </a:ln>
          <a:effectLst>
            <a:outerShdw blurRad="35962" rotWithShape="0" dir="5400000" dist="20678">
              <a:srgbClr val="000000">
                <a:alpha val="34902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0" name="Google Shape;1800;p102"/>
          <p:cNvSpPr/>
          <p:nvPr/>
        </p:nvSpPr>
        <p:spPr>
          <a:xfrm>
            <a:off x="10199591" y="5391627"/>
            <a:ext cx="613200" cy="115800"/>
          </a:xfrm>
          <a:prstGeom prst="rect">
            <a:avLst/>
          </a:prstGeom>
          <a:solidFill>
            <a:srgbClr val="EF922E"/>
          </a:solidFill>
          <a:ln>
            <a:noFill/>
          </a:ln>
          <a:effectLst>
            <a:outerShdw blurRad="35962" rotWithShape="0" dir="5400000" dist="20678">
              <a:srgbClr val="000000">
                <a:alpha val="34902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01" name="Google Shape;1801;p102"/>
          <p:cNvCxnSpPr/>
          <p:nvPr/>
        </p:nvCxnSpPr>
        <p:spPr>
          <a:xfrm>
            <a:off x="9433060" y="2129010"/>
            <a:ext cx="0" cy="3420600"/>
          </a:xfrm>
          <a:prstGeom prst="straightConnector1">
            <a:avLst/>
          </a:prstGeom>
          <a:noFill/>
          <a:ln cap="flat" cmpd="sng" w="18825">
            <a:solidFill>
              <a:srgbClr val="EF922E"/>
            </a:solidFill>
            <a:prstDash val="solid"/>
            <a:round/>
            <a:headEnd len="sm" w="sm" type="none"/>
            <a:tailEnd len="sm" w="sm" type="none"/>
          </a:ln>
          <a:effectLst>
            <a:outerShdw blurRad="35962" rotWithShape="0" dir="5400000" dist="17981">
              <a:srgbClr val="000000">
                <a:alpha val="38039"/>
              </a:srgbClr>
            </a:outerShdw>
          </a:effectLst>
        </p:spPr>
      </p:cxnSp>
      <p:sp>
        <p:nvSpPr>
          <p:cNvPr id="1802" name="Google Shape;1802;p102"/>
          <p:cNvSpPr/>
          <p:nvPr/>
        </p:nvSpPr>
        <p:spPr>
          <a:xfrm>
            <a:off x="9277418" y="5590970"/>
            <a:ext cx="304800" cy="174900"/>
          </a:xfrm>
          <a:prstGeom prst="rect">
            <a:avLst/>
          </a:prstGeom>
          <a:solidFill>
            <a:srgbClr val="EF922E"/>
          </a:solidFill>
          <a:ln>
            <a:noFill/>
          </a:ln>
          <a:effectLst>
            <a:outerShdw blurRad="35962" rotWithShape="0" dir="5400000" dist="20678">
              <a:srgbClr val="000000">
                <a:alpha val="34902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3" name="Google Shape;1803;p102"/>
          <p:cNvSpPr txBox="1"/>
          <p:nvPr/>
        </p:nvSpPr>
        <p:spPr>
          <a:xfrm>
            <a:off x="9277418" y="5603469"/>
            <a:ext cx="304800" cy="1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rPr b="1" i="0" lang="ko-KR" sz="836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G4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04" name="Google Shape;1804;p102"/>
          <p:cNvCxnSpPr/>
          <p:nvPr/>
        </p:nvCxnSpPr>
        <p:spPr>
          <a:xfrm>
            <a:off x="10812817" y="2129010"/>
            <a:ext cx="0" cy="3420600"/>
          </a:xfrm>
          <a:prstGeom prst="straightConnector1">
            <a:avLst/>
          </a:prstGeom>
          <a:noFill/>
          <a:ln cap="flat" cmpd="sng" w="18825">
            <a:solidFill>
              <a:srgbClr val="EF922E"/>
            </a:solidFill>
            <a:prstDash val="solid"/>
            <a:round/>
            <a:headEnd len="sm" w="sm" type="none"/>
            <a:tailEnd len="sm" w="sm" type="none"/>
          </a:ln>
          <a:effectLst>
            <a:outerShdw blurRad="35962" rotWithShape="0" dir="5400000" dist="17981">
              <a:srgbClr val="000000">
                <a:alpha val="38039"/>
              </a:srgbClr>
            </a:outerShdw>
          </a:effectLst>
        </p:spPr>
      </p:cxnSp>
      <p:sp>
        <p:nvSpPr>
          <p:cNvPr id="1805" name="Google Shape;1805;p102"/>
          <p:cNvSpPr/>
          <p:nvPr/>
        </p:nvSpPr>
        <p:spPr>
          <a:xfrm>
            <a:off x="10657176" y="5590970"/>
            <a:ext cx="304800" cy="174900"/>
          </a:xfrm>
          <a:prstGeom prst="rect">
            <a:avLst/>
          </a:prstGeom>
          <a:solidFill>
            <a:srgbClr val="EF922E"/>
          </a:solidFill>
          <a:ln>
            <a:noFill/>
          </a:ln>
          <a:effectLst>
            <a:outerShdw blurRad="35962" rotWithShape="0" dir="5400000" dist="20678">
              <a:srgbClr val="000000">
                <a:alpha val="34902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6" name="Google Shape;1806;p102"/>
          <p:cNvSpPr txBox="1"/>
          <p:nvPr/>
        </p:nvSpPr>
        <p:spPr>
          <a:xfrm>
            <a:off x="10657176" y="5603469"/>
            <a:ext cx="304800" cy="1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rPr b="1" i="0" lang="ko-KR" sz="836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G5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07" name="Google Shape;1807;p102"/>
          <p:cNvCxnSpPr/>
          <p:nvPr/>
        </p:nvCxnSpPr>
        <p:spPr>
          <a:xfrm>
            <a:off x="6724646" y="1860303"/>
            <a:ext cx="0" cy="3689400"/>
          </a:xfrm>
          <a:prstGeom prst="straightConnector1">
            <a:avLst/>
          </a:prstGeom>
          <a:noFill/>
          <a:ln cap="flat" cmpd="sng" w="21100">
            <a:solidFill>
              <a:srgbClr val="DF151B"/>
            </a:solidFill>
            <a:prstDash val="solid"/>
            <a:round/>
            <a:headEnd len="sm" w="sm" type="none"/>
            <a:tailEnd len="sm" w="sm" type="none"/>
          </a:ln>
          <a:effectLst>
            <a:outerShdw blurRad="35962" rotWithShape="0" dir="5400000" dist="17981">
              <a:srgbClr val="000000">
                <a:alpha val="38039"/>
              </a:srgbClr>
            </a:outerShdw>
          </a:effectLst>
        </p:spPr>
      </p:cxnSp>
      <p:sp>
        <p:nvSpPr>
          <p:cNvPr id="1808" name="Google Shape;1808;p102"/>
          <p:cNvSpPr/>
          <p:nvPr/>
        </p:nvSpPr>
        <p:spPr>
          <a:xfrm>
            <a:off x="561000" y="5828433"/>
            <a:ext cx="233700" cy="112500"/>
          </a:xfrm>
          <a:prstGeom prst="rect">
            <a:avLst/>
          </a:prstGeom>
          <a:solidFill>
            <a:srgbClr val="214991"/>
          </a:solidFill>
          <a:ln>
            <a:noFill/>
          </a:ln>
          <a:effectLst>
            <a:outerShdw blurRad="35962" rotWithShape="0" dir="5400000" dist="20678">
              <a:srgbClr val="000000">
                <a:alpha val="34902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9" name="Google Shape;1809;p102"/>
          <p:cNvSpPr txBox="1"/>
          <p:nvPr/>
        </p:nvSpPr>
        <p:spPr>
          <a:xfrm>
            <a:off x="846341" y="5822185"/>
            <a:ext cx="901500" cy="12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1"/>
              <a:buFont typeface="Arial"/>
              <a:buNone/>
            </a:pPr>
            <a:r>
              <a:rPr b="0" i="0" lang="ko-KR" sz="791" u="none" cap="none" strike="noStrike">
                <a:solidFill>
                  <a:srgbClr val="66717F"/>
                </a:solidFill>
                <a:latin typeface="Noto Sans"/>
                <a:ea typeface="Noto Sans"/>
                <a:cs typeface="Noto Sans"/>
                <a:sym typeface="Noto Sans"/>
              </a:rPr>
              <a:t>대분류 구간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0" name="Google Shape;1810;p102"/>
          <p:cNvSpPr/>
          <p:nvPr/>
        </p:nvSpPr>
        <p:spPr>
          <a:xfrm>
            <a:off x="1851523" y="5828433"/>
            <a:ext cx="233700" cy="112500"/>
          </a:xfrm>
          <a:prstGeom prst="rect">
            <a:avLst/>
          </a:prstGeom>
          <a:solidFill>
            <a:srgbClr val="B2C6E5"/>
          </a:solidFill>
          <a:ln>
            <a:noFill/>
          </a:ln>
          <a:effectLst>
            <a:outerShdw blurRad="35962" rotWithShape="0" dir="5400000" dist="20678">
              <a:srgbClr val="000000">
                <a:alpha val="34902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1" name="Google Shape;1811;p102"/>
          <p:cNvSpPr txBox="1"/>
          <p:nvPr/>
        </p:nvSpPr>
        <p:spPr>
          <a:xfrm>
            <a:off x="2136866" y="5822185"/>
            <a:ext cx="901500" cy="12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1"/>
              <a:buFont typeface="Arial"/>
              <a:buNone/>
            </a:pPr>
            <a:r>
              <a:rPr b="0" i="0" lang="ko-KR" sz="791" u="none" cap="none" strike="noStrike">
                <a:solidFill>
                  <a:srgbClr val="66717F"/>
                </a:solidFill>
                <a:latin typeface="Noto Sans"/>
                <a:ea typeface="Noto Sans"/>
                <a:cs typeface="Noto Sans"/>
                <a:sym typeface="Noto Sans"/>
              </a:rPr>
              <a:t>세부 작업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2" name="Google Shape;1812;p102"/>
          <p:cNvSpPr/>
          <p:nvPr/>
        </p:nvSpPr>
        <p:spPr>
          <a:xfrm>
            <a:off x="3148532" y="5828433"/>
            <a:ext cx="233700" cy="112500"/>
          </a:xfrm>
          <a:prstGeom prst="rect">
            <a:avLst/>
          </a:prstGeom>
          <a:solidFill>
            <a:srgbClr val="EF922E"/>
          </a:solidFill>
          <a:ln>
            <a:noFill/>
          </a:ln>
          <a:effectLst>
            <a:outerShdw blurRad="35962" rotWithShape="0" dir="5400000" dist="20678">
              <a:srgbClr val="000000">
                <a:alpha val="34902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3" name="Google Shape;1813;p102"/>
          <p:cNvSpPr txBox="1"/>
          <p:nvPr/>
        </p:nvSpPr>
        <p:spPr>
          <a:xfrm>
            <a:off x="3433875" y="5822185"/>
            <a:ext cx="901500" cy="12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1"/>
              <a:buFont typeface="Arial"/>
              <a:buNone/>
            </a:pPr>
            <a:r>
              <a:rPr b="0" i="0" lang="ko-KR" sz="791" u="none" cap="none" strike="noStrike">
                <a:solidFill>
                  <a:srgbClr val="66717F"/>
                </a:solidFill>
                <a:latin typeface="Noto Sans"/>
                <a:ea typeface="Noto Sans"/>
                <a:cs typeface="Noto Sans"/>
                <a:sym typeface="Noto Sans"/>
              </a:rPr>
              <a:t>평가 게이트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4" name="Google Shape;1814;p102"/>
          <p:cNvSpPr txBox="1"/>
          <p:nvPr/>
        </p:nvSpPr>
        <p:spPr>
          <a:xfrm>
            <a:off x="4614152" y="5822185"/>
            <a:ext cx="6964800" cy="11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9"/>
              <a:buFont typeface="Arial"/>
              <a:buNone/>
            </a:pPr>
            <a:r>
              <a:rPr b="0" i="0" lang="ko-KR" sz="759" u="none" cap="none" strike="noStrike">
                <a:solidFill>
                  <a:srgbClr val="66717F"/>
                </a:solidFill>
                <a:latin typeface="Noto Sans"/>
                <a:ea typeface="Noto Sans"/>
                <a:cs typeface="Noto Sans"/>
                <a:sym typeface="Noto Sans"/>
              </a:rPr>
              <a:t>G4 · G5 = 평가 게이트   |   빨간선 = 10.14 현재   |   일정은 WBS v2.1 계획 (미래 작업은 완료 아님)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5" name="Google Shape;1815;p102"/>
          <p:cNvSpPr txBox="1"/>
          <p:nvPr/>
        </p:nvSpPr>
        <p:spPr>
          <a:xfrm>
            <a:off x="210312" y="118872"/>
            <a:ext cx="106527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ko-KR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07 · 향후 추진 계획</a:t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ko-KR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[07] 잔여 WBS · Phase 4 고도화 및 G4/G5</a:t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0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Google Shape;1821;p103"/>
          <p:cNvSpPr txBox="1"/>
          <p:nvPr/>
        </p:nvSpPr>
        <p:spPr>
          <a:xfrm>
            <a:off x="561000" y="754225"/>
            <a:ext cx="11063400" cy="19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70"/>
              <a:buFont typeface="Arial"/>
              <a:buNone/>
            </a:pPr>
            <a:r>
              <a:t/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2" name="Google Shape;1822;p103"/>
          <p:cNvSpPr/>
          <p:nvPr/>
        </p:nvSpPr>
        <p:spPr>
          <a:xfrm>
            <a:off x="561000" y="1085423"/>
            <a:ext cx="2665500" cy="531300"/>
          </a:xfrm>
          <a:prstGeom prst="rect">
            <a:avLst/>
          </a:prstGeom>
          <a:solidFill>
            <a:srgbClr val="EDF3FA"/>
          </a:solidFill>
          <a:ln>
            <a:noFill/>
          </a:ln>
          <a:effectLst>
            <a:outerShdw blurRad="35962" rotWithShape="0" dir="5400000" dist="20678">
              <a:srgbClr val="000000">
                <a:alpha val="34900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3" name="Google Shape;1823;p103"/>
          <p:cNvSpPr txBox="1"/>
          <p:nvPr/>
        </p:nvSpPr>
        <p:spPr>
          <a:xfrm>
            <a:off x="690700" y="1135415"/>
            <a:ext cx="2470800" cy="22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5"/>
              <a:buFont typeface="Arial"/>
              <a:buNone/>
            </a:pPr>
            <a:r>
              <a:rPr b="1" i="0" lang="ko-KR" sz="1465" u="none" cap="none" strike="noStrike">
                <a:solidFill>
                  <a:srgbClr val="224F9B"/>
                </a:solidFill>
                <a:latin typeface="Noto Sans"/>
                <a:ea typeface="Noto Sans"/>
                <a:cs typeface="Noto Sans"/>
                <a:sym typeface="Noto Sans"/>
              </a:rPr>
              <a:t>16 M/M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4" name="Google Shape;1824;p103"/>
          <p:cNvSpPr txBox="1"/>
          <p:nvPr/>
        </p:nvSpPr>
        <p:spPr>
          <a:xfrm>
            <a:off x="690700" y="1329135"/>
            <a:ext cx="2470800" cy="13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90"/>
              <a:buFont typeface="Arial"/>
              <a:buNone/>
            </a:pPr>
            <a:r>
              <a:rPr b="1" i="0" lang="ko-KR" sz="890" u="none" cap="none" strike="noStrike">
                <a:solidFill>
                  <a:srgbClr val="272F3E"/>
                </a:solidFill>
                <a:latin typeface="Noto Sans"/>
                <a:ea typeface="Noto Sans"/>
                <a:cs typeface="Noto Sans"/>
                <a:sym typeface="Noto Sans"/>
              </a:rPr>
              <a:t>잔여 공수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5" name="Google Shape;1825;p103"/>
          <p:cNvSpPr txBox="1"/>
          <p:nvPr/>
        </p:nvSpPr>
        <p:spPr>
          <a:xfrm>
            <a:off x="690700" y="1485360"/>
            <a:ext cx="2503200" cy="11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1"/>
              <a:buFont typeface="Arial"/>
              <a:buNone/>
            </a:pPr>
            <a:r>
              <a:rPr b="0" i="0" lang="ko-KR" sz="751" u="none" cap="none" strike="noStrike">
                <a:solidFill>
                  <a:srgbClr val="66717F"/>
                </a:solidFill>
                <a:latin typeface="Noto Sans"/>
                <a:ea typeface="Noto Sans"/>
                <a:cs typeface="Noto Sans"/>
                <a:sym typeface="Noto Sans"/>
              </a:rPr>
              <a:t>총 57 M/M 중 28% — Phase 4 · 9 / 통합 · 7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6" name="Google Shape;1826;p103"/>
          <p:cNvSpPr/>
          <p:nvPr/>
        </p:nvSpPr>
        <p:spPr>
          <a:xfrm>
            <a:off x="3349569" y="1085423"/>
            <a:ext cx="2658600" cy="531300"/>
          </a:xfrm>
          <a:prstGeom prst="rect">
            <a:avLst/>
          </a:prstGeom>
          <a:solidFill>
            <a:srgbClr val="EDF3FA"/>
          </a:solidFill>
          <a:ln>
            <a:noFill/>
          </a:ln>
          <a:effectLst>
            <a:outerShdw blurRad="35962" rotWithShape="0" dir="5400000" dist="20678">
              <a:srgbClr val="000000">
                <a:alpha val="34900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7" name="Google Shape;1827;p103"/>
          <p:cNvSpPr txBox="1"/>
          <p:nvPr/>
        </p:nvSpPr>
        <p:spPr>
          <a:xfrm>
            <a:off x="3479269" y="1135415"/>
            <a:ext cx="2464500" cy="22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5"/>
              <a:buFont typeface="Arial"/>
              <a:buNone/>
            </a:pPr>
            <a:r>
              <a:rPr b="1" i="0" lang="ko-KR" sz="1465" u="none" cap="none" strike="noStrike">
                <a:solidFill>
                  <a:srgbClr val="224F9B"/>
                </a:solidFill>
                <a:latin typeface="Noto Sans"/>
                <a:ea typeface="Noto Sans"/>
                <a:cs typeface="Noto Sans"/>
                <a:sym typeface="Noto Sans"/>
              </a:rPr>
              <a:t>약 11주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8" name="Google Shape;1828;p103"/>
          <p:cNvSpPr txBox="1"/>
          <p:nvPr/>
        </p:nvSpPr>
        <p:spPr>
          <a:xfrm>
            <a:off x="3479269" y="1329135"/>
            <a:ext cx="2464500" cy="13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90"/>
              <a:buFont typeface="Arial"/>
              <a:buNone/>
            </a:pPr>
            <a:r>
              <a:rPr b="1" i="0" lang="ko-KR" sz="890" u="none" cap="none" strike="noStrike">
                <a:solidFill>
                  <a:srgbClr val="272F3E"/>
                </a:solidFill>
                <a:latin typeface="Noto Sans"/>
                <a:ea typeface="Noto Sans"/>
                <a:cs typeface="Noto Sans"/>
                <a:sym typeface="Noto Sans"/>
              </a:rPr>
              <a:t>Phase 4·통합 계획 구간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9" name="Google Shape;1829;p103"/>
          <p:cNvSpPr txBox="1"/>
          <p:nvPr/>
        </p:nvSpPr>
        <p:spPr>
          <a:xfrm>
            <a:off x="3479269" y="1485360"/>
            <a:ext cx="2496900" cy="11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1"/>
              <a:buFont typeface="Arial"/>
              <a:buNone/>
            </a:pPr>
            <a:r>
              <a:rPr b="0" i="0" lang="ko-KR" sz="751" u="none" cap="none" strike="noStrike">
                <a:solidFill>
                  <a:srgbClr val="66717F"/>
                </a:solidFill>
                <a:latin typeface="Noto Sans"/>
                <a:ea typeface="Noto Sans"/>
                <a:cs typeface="Noto Sans"/>
                <a:sym typeface="Noto Sans"/>
              </a:rPr>
              <a:t>10.19~01.02 (75일 = 10주 5일)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0" name="Google Shape;1830;p103"/>
          <p:cNvSpPr/>
          <p:nvPr/>
        </p:nvSpPr>
        <p:spPr>
          <a:xfrm>
            <a:off x="6131653" y="1085423"/>
            <a:ext cx="2665500" cy="531300"/>
          </a:xfrm>
          <a:prstGeom prst="rect">
            <a:avLst/>
          </a:prstGeom>
          <a:solidFill>
            <a:srgbClr val="EDF3FA"/>
          </a:solidFill>
          <a:ln>
            <a:noFill/>
          </a:ln>
          <a:effectLst>
            <a:outerShdw blurRad="35962" rotWithShape="0" dir="5400000" dist="20678">
              <a:srgbClr val="000000">
                <a:alpha val="34900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1" name="Google Shape;1831;p103"/>
          <p:cNvSpPr txBox="1"/>
          <p:nvPr/>
        </p:nvSpPr>
        <p:spPr>
          <a:xfrm>
            <a:off x="6261353" y="1135415"/>
            <a:ext cx="2470800" cy="22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5"/>
              <a:buFont typeface="Arial"/>
              <a:buNone/>
            </a:pPr>
            <a:r>
              <a:rPr b="1" i="0" lang="ko-KR" sz="1465" u="none" cap="none" strike="noStrike">
                <a:solidFill>
                  <a:srgbClr val="224F9B"/>
                </a:solidFill>
                <a:latin typeface="Noto Sans"/>
                <a:ea typeface="Noto Sans"/>
                <a:cs typeface="Noto Sans"/>
                <a:sym typeface="Noto Sans"/>
              </a:rPr>
              <a:t>17개 항목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2" name="Google Shape;1832;p103"/>
          <p:cNvSpPr txBox="1"/>
          <p:nvPr/>
        </p:nvSpPr>
        <p:spPr>
          <a:xfrm>
            <a:off x="6261353" y="1329135"/>
            <a:ext cx="2470800" cy="13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90"/>
              <a:buFont typeface="Arial"/>
              <a:buNone/>
            </a:pPr>
            <a:r>
              <a:rPr b="1" i="0" lang="ko-KR" sz="890" u="none" cap="none" strike="noStrike">
                <a:solidFill>
                  <a:srgbClr val="272F3E"/>
                </a:solidFill>
                <a:latin typeface="Noto Sans"/>
                <a:ea typeface="Noto Sans"/>
                <a:cs typeface="Noto Sans"/>
                <a:sym typeface="Noto Sans"/>
              </a:rPr>
              <a:t>잔여 작업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3" name="Google Shape;1833;p103"/>
          <p:cNvSpPr txBox="1"/>
          <p:nvPr/>
        </p:nvSpPr>
        <p:spPr>
          <a:xfrm>
            <a:off x="6261353" y="1485360"/>
            <a:ext cx="2503200" cy="11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1"/>
              <a:buFont typeface="Arial"/>
              <a:buNone/>
            </a:pPr>
            <a:r>
              <a:rPr b="0" i="0" lang="ko-KR" sz="751" u="none" cap="none" strike="noStrike">
                <a:solidFill>
                  <a:srgbClr val="66717F"/>
                </a:solidFill>
                <a:latin typeface="Noto Sans"/>
                <a:ea typeface="Noto Sans"/>
                <a:cs typeface="Noto Sans"/>
                <a:sym typeface="Noto Sans"/>
              </a:rPr>
              <a:t>대분류 2 · 세부 13 · 게이트 2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4" name="Google Shape;1834;p103"/>
          <p:cNvSpPr/>
          <p:nvPr/>
        </p:nvSpPr>
        <p:spPr>
          <a:xfrm>
            <a:off x="8913737" y="1085423"/>
            <a:ext cx="2665500" cy="531300"/>
          </a:xfrm>
          <a:prstGeom prst="rect">
            <a:avLst/>
          </a:prstGeom>
          <a:solidFill>
            <a:srgbClr val="EDF3FA"/>
          </a:solidFill>
          <a:ln>
            <a:noFill/>
          </a:ln>
          <a:effectLst>
            <a:outerShdw blurRad="35962" rotWithShape="0" dir="5400000" dist="20678">
              <a:srgbClr val="000000">
                <a:alpha val="34900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5" name="Google Shape;1835;p103"/>
          <p:cNvSpPr txBox="1"/>
          <p:nvPr/>
        </p:nvSpPr>
        <p:spPr>
          <a:xfrm>
            <a:off x="9043438" y="1135415"/>
            <a:ext cx="2470800" cy="22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5"/>
              <a:buFont typeface="Arial"/>
              <a:buNone/>
            </a:pPr>
            <a:r>
              <a:rPr b="1" i="0" lang="ko-KR" sz="1465" u="none" cap="none" strike="noStrike">
                <a:solidFill>
                  <a:srgbClr val="224F9B"/>
                </a:solidFill>
                <a:latin typeface="Noto Sans"/>
                <a:ea typeface="Noto Sans"/>
                <a:cs typeface="Noto Sans"/>
                <a:sym typeface="Noto Sans"/>
              </a:rPr>
              <a:t>G4 · G5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6" name="Google Shape;1836;p103"/>
          <p:cNvSpPr txBox="1"/>
          <p:nvPr/>
        </p:nvSpPr>
        <p:spPr>
          <a:xfrm>
            <a:off x="9043438" y="1329135"/>
            <a:ext cx="2470800" cy="13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90"/>
              <a:buFont typeface="Arial"/>
              <a:buNone/>
            </a:pPr>
            <a:r>
              <a:rPr b="1" i="0" lang="ko-KR" sz="890" u="none" cap="none" strike="noStrike">
                <a:solidFill>
                  <a:srgbClr val="272F3E"/>
                </a:solidFill>
                <a:latin typeface="Noto Sans"/>
                <a:ea typeface="Noto Sans"/>
                <a:cs typeface="Noto Sans"/>
                <a:sym typeface="Noto Sans"/>
              </a:rPr>
              <a:t>잔여 평가 게이트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7" name="Google Shape;1837;p103"/>
          <p:cNvSpPr txBox="1"/>
          <p:nvPr/>
        </p:nvSpPr>
        <p:spPr>
          <a:xfrm>
            <a:off x="9043438" y="1485360"/>
            <a:ext cx="2503200" cy="11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1"/>
              <a:buFont typeface="Arial"/>
              <a:buNone/>
            </a:pPr>
            <a:r>
              <a:rPr b="0" i="0" lang="ko-KR" sz="751" u="none" cap="none" strike="noStrike">
                <a:solidFill>
                  <a:srgbClr val="66717F"/>
                </a:solidFill>
                <a:latin typeface="Noto Sans"/>
                <a:ea typeface="Noto Sans"/>
                <a:cs typeface="Noto Sans"/>
                <a:sym typeface="Noto Sans"/>
              </a:rPr>
              <a:t>G4 12.06 · G5 2027.01.02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8" name="Google Shape;1838;p103"/>
          <p:cNvSpPr/>
          <p:nvPr/>
        </p:nvSpPr>
        <p:spPr>
          <a:xfrm>
            <a:off x="6339174" y="1691578"/>
            <a:ext cx="771600" cy="174900"/>
          </a:xfrm>
          <a:prstGeom prst="rect">
            <a:avLst/>
          </a:prstGeom>
          <a:solidFill>
            <a:srgbClr val="DF151B"/>
          </a:solidFill>
          <a:ln>
            <a:noFill/>
          </a:ln>
          <a:effectLst>
            <a:outerShdw blurRad="35962" rotWithShape="0" dir="5400000" dist="20678">
              <a:srgbClr val="000000">
                <a:alpha val="34900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9" name="Google Shape;1839;p103"/>
          <p:cNvSpPr txBox="1"/>
          <p:nvPr/>
        </p:nvSpPr>
        <p:spPr>
          <a:xfrm>
            <a:off x="6358629" y="1704076"/>
            <a:ext cx="726300" cy="13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8"/>
              <a:buFont typeface="Arial"/>
              <a:buNone/>
            </a:pPr>
            <a:r>
              <a:rPr b="1" i="0" lang="ko-KR" sz="848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10.14 현재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0" name="Google Shape;1840;p103"/>
          <p:cNvSpPr/>
          <p:nvPr/>
        </p:nvSpPr>
        <p:spPr>
          <a:xfrm>
            <a:off x="561000" y="1885298"/>
            <a:ext cx="3839100" cy="243900"/>
          </a:xfrm>
          <a:prstGeom prst="rect">
            <a:avLst/>
          </a:prstGeom>
          <a:solidFill>
            <a:srgbClr val="1F4588"/>
          </a:solidFill>
          <a:ln>
            <a:noFill/>
          </a:ln>
          <a:effectLst>
            <a:outerShdw blurRad="35962" rotWithShape="0" dir="5400000" dist="20678">
              <a:srgbClr val="000000">
                <a:alpha val="34900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1" name="Google Shape;1841;p103"/>
          <p:cNvSpPr/>
          <p:nvPr/>
        </p:nvSpPr>
        <p:spPr>
          <a:xfrm>
            <a:off x="4400146" y="1885298"/>
            <a:ext cx="1167600" cy="243900"/>
          </a:xfrm>
          <a:prstGeom prst="rect">
            <a:avLst/>
          </a:prstGeom>
          <a:solidFill>
            <a:srgbClr val="1F4588"/>
          </a:solidFill>
          <a:ln>
            <a:noFill/>
          </a:ln>
          <a:effectLst>
            <a:outerShdw blurRad="35962" rotWithShape="0" dir="5400000" dist="20678">
              <a:srgbClr val="000000">
                <a:alpha val="34900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2" name="Google Shape;1842;p103"/>
          <p:cNvSpPr/>
          <p:nvPr/>
        </p:nvSpPr>
        <p:spPr>
          <a:xfrm>
            <a:off x="5567453" y="1885298"/>
            <a:ext cx="6011700" cy="243900"/>
          </a:xfrm>
          <a:prstGeom prst="rect">
            <a:avLst/>
          </a:prstGeom>
          <a:solidFill>
            <a:srgbClr val="1F4588"/>
          </a:solidFill>
          <a:ln>
            <a:noFill/>
          </a:ln>
          <a:effectLst>
            <a:outerShdw blurRad="35962" rotWithShape="0" dir="5400000" dist="20678">
              <a:srgbClr val="000000">
                <a:alpha val="34900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3" name="Google Shape;1843;p103"/>
          <p:cNvSpPr txBox="1"/>
          <p:nvPr/>
        </p:nvSpPr>
        <p:spPr>
          <a:xfrm>
            <a:off x="645306" y="1922792"/>
            <a:ext cx="3644700" cy="13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4"/>
              <a:buFont typeface="Arial"/>
              <a:buNone/>
            </a:pPr>
            <a:r>
              <a:rPr b="1" i="0" lang="ko-KR" sz="854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WBS 세부 작업 (대분류 6 · 7)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4" name="Google Shape;1844;p103"/>
          <p:cNvSpPr txBox="1"/>
          <p:nvPr/>
        </p:nvSpPr>
        <p:spPr>
          <a:xfrm>
            <a:off x="4400146" y="1922792"/>
            <a:ext cx="1167600" cy="13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99"/>
              <a:buFont typeface="Arial"/>
              <a:buNone/>
            </a:pPr>
            <a:r>
              <a:rPr b="1" i="0" lang="ko-KR" sz="899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기간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5" name="Google Shape;1845;p103"/>
          <p:cNvSpPr txBox="1"/>
          <p:nvPr/>
        </p:nvSpPr>
        <p:spPr>
          <a:xfrm>
            <a:off x="5567453" y="1922792"/>
            <a:ext cx="505800" cy="13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99"/>
              <a:buFont typeface="Arial"/>
              <a:buNone/>
            </a:pPr>
            <a:r>
              <a:rPr b="1" i="0" lang="ko-KR" sz="899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9월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6" name="Google Shape;1846;p103"/>
          <p:cNvSpPr txBox="1"/>
          <p:nvPr/>
        </p:nvSpPr>
        <p:spPr>
          <a:xfrm>
            <a:off x="6073287" y="1922792"/>
            <a:ext cx="1582200" cy="13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99"/>
              <a:buFont typeface="Arial"/>
              <a:buNone/>
            </a:pPr>
            <a:r>
              <a:rPr b="1" i="0" lang="ko-KR" sz="899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10월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7" name="Google Shape;1847;p103"/>
          <p:cNvSpPr txBox="1"/>
          <p:nvPr/>
        </p:nvSpPr>
        <p:spPr>
          <a:xfrm>
            <a:off x="7655638" y="1922792"/>
            <a:ext cx="1530300" cy="13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99"/>
              <a:buFont typeface="Arial"/>
              <a:buNone/>
            </a:pPr>
            <a:r>
              <a:rPr b="1" i="0" lang="ko-KR" sz="899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11월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8" name="Google Shape;1848;p103"/>
          <p:cNvSpPr txBox="1"/>
          <p:nvPr/>
        </p:nvSpPr>
        <p:spPr>
          <a:xfrm>
            <a:off x="9186109" y="1922792"/>
            <a:ext cx="1582200" cy="13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99"/>
              <a:buFont typeface="Arial"/>
              <a:buNone/>
            </a:pPr>
            <a:r>
              <a:rPr b="1" i="0" lang="ko-KR" sz="899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12월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9" name="Google Shape;1849;p103"/>
          <p:cNvSpPr txBox="1"/>
          <p:nvPr/>
        </p:nvSpPr>
        <p:spPr>
          <a:xfrm>
            <a:off x="10768460" y="1922792"/>
            <a:ext cx="810300" cy="13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99"/>
              <a:buFont typeface="Arial"/>
              <a:buNone/>
            </a:pPr>
            <a:r>
              <a:rPr b="1" i="0" lang="ko-KR" sz="899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1월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0" name="Google Shape;1850;p103"/>
          <p:cNvSpPr/>
          <p:nvPr/>
        </p:nvSpPr>
        <p:spPr>
          <a:xfrm>
            <a:off x="561000" y="2129010"/>
            <a:ext cx="11018400" cy="201300"/>
          </a:xfrm>
          <a:prstGeom prst="rect">
            <a:avLst/>
          </a:prstGeom>
          <a:solidFill>
            <a:srgbClr val="E2EAF5"/>
          </a:solidFill>
          <a:ln>
            <a:noFill/>
          </a:ln>
          <a:effectLst>
            <a:outerShdw blurRad="35962" rotWithShape="0" dir="5400000" dist="20678">
              <a:srgbClr val="000000">
                <a:alpha val="34900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1" name="Google Shape;1851;p103"/>
          <p:cNvSpPr txBox="1"/>
          <p:nvPr/>
        </p:nvSpPr>
        <p:spPr>
          <a:xfrm>
            <a:off x="651790" y="2147757"/>
            <a:ext cx="3702900" cy="1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1"/>
              <a:buFont typeface="Arial"/>
              <a:buNone/>
            </a:pPr>
            <a:r>
              <a:rPr b="1" i="0" lang="ko-KR" sz="841" u="none" cap="none" strike="noStrike">
                <a:solidFill>
                  <a:srgbClr val="224F9B"/>
                </a:solidFill>
                <a:latin typeface="Noto Sans"/>
                <a:ea typeface="Noto Sans"/>
                <a:cs typeface="Noto Sans"/>
                <a:sym typeface="Noto Sans"/>
              </a:rPr>
              <a:t>6. Phase 4 — PINN 고도화 + 역추론 (9 M/M)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2" name="Google Shape;1852;p103"/>
          <p:cNvSpPr txBox="1"/>
          <p:nvPr/>
        </p:nvSpPr>
        <p:spPr>
          <a:xfrm>
            <a:off x="4426086" y="2147757"/>
            <a:ext cx="11154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3"/>
              <a:buFont typeface="Arial"/>
              <a:buNone/>
            </a:pPr>
            <a:r>
              <a:rPr b="1" i="0" lang="ko-KR" sz="813" u="none" cap="none" strike="noStrike">
                <a:solidFill>
                  <a:srgbClr val="224F9B"/>
                </a:solidFill>
                <a:latin typeface="Noto Sans"/>
                <a:ea typeface="Noto Sans"/>
                <a:cs typeface="Noto Sans"/>
                <a:sym typeface="Noto Sans"/>
              </a:rPr>
              <a:t>10.19 ~ 12.06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3" name="Google Shape;1853;p103"/>
          <p:cNvSpPr/>
          <p:nvPr/>
        </p:nvSpPr>
        <p:spPr>
          <a:xfrm>
            <a:off x="561000" y="2330228"/>
            <a:ext cx="11018400" cy="201300"/>
          </a:xfrm>
          <a:prstGeom prst="rect">
            <a:avLst/>
          </a:prstGeom>
          <a:solidFill>
            <a:srgbClr val="F8FAFD"/>
          </a:solidFill>
          <a:ln>
            <a:noFill/>
          </a:ln>
          <a:effectLst>
            <a:outerShdw blurRad="35962" rotWithShape="0" dir="5400000" dist="20678">
              <a:srgbClr val="000000">
                <a:alpha val="34900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4" name="Google Shape;1854;p103"/>
          <p:cNvSpPr txBox="1"/>
          <p:nvPr/>
        </p:nvSpPr>
        <p:spPr>
          <a:xfrm>
            <a:off x="775006" y="2348976"/>
            <a:ext cx="3579600" cy="12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6"/>
              <a:buFont typeface="Arial"/>
              <a:buNone/>
            </a:pPr>
            <a:r>
              <a:rPr b="0" i="0" lang="ko-KR" sz="826" u="none" cap="none" strike="noStrike">
                <a:solidFill>
                  <a:srgbClr val="272F3E"/>
                </a:solidFill>
                <a:latin typeface="Noto Sans"/>
                <a:ea typeface="Noto Sans"/>
                <a:cs typeface="Noto Sans"/>
                <a:sym typeface="Noto Sans"/>
              </a:rPr>
              <a:t>6.1 물리 Loss 설계 (PDE 잔차 결합·적용 가중)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5" name="Google Shape;1855;p103"/>
          <p:cNvSpPr txBox="1"/>
          <p:nvPr/>
        </p:nvSpPr>
        <p:spPr>
          <a:xfrm>
            <a:off x="4426086" y="2348976"/>
            <a:ext cx="11154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3"/>
              <a:buFont typeface="Arial"/>
              <a:buNone/>
            </a:pPr>
            <a:r>
              <a:rPr b="0" i="0" lang="ko-KR" sz="813" u="none" cap="none" strike="noStrike">
                <a:solidFill>
                  <a:srgbClr val="66717F"/>
                </a:solidFill>
                <a:latin typeface="Noto Sans"/>
                <a:ea typeface="Noto Sans"/>
                <a:cs typeface="Noto Sans"/>
                <a:sym typeface="Noto Sans"/>
              </a:rPr>
              <a:t>10.19 ~ 11.08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6" name="Google Shape;1856;p103"/>
          <p:cNvSpPr/>
          <p:nvPr/>
        </p:nvSpPr>
        <p:spPr>
          <a:xfrm>
            <a:off x="561000" y="2531447"/>
            <a:ext cx="11018400" cy="201300"/>
          </a:xfrm>
          <a:prstGeom prst="rect">
            <a:avLst/>
          </a:prstGeom>
          <a:solidFill>
            <a:srgbClr val="F1F5FA"/>
          </a:solidFill>
          <a:ln>
            <a:noFill/>
          </a:ln>
          <a:effectLst>
            <a:outerShdw blurRad="35962" rotWithShape="0" dir="5400000" dist="20678">
              <a:srgbClr val="000000">
                <a:alpha val="34900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7" name="Google Shape;1857;p103"/>
          <p:cNvSpPr txBox="1"/>
          <p:nvPr/>
        </p:nvSpPr>
        <p:spPr>
          <a:xfrm>
            <a:off x="775006" y="2550195"/>
            <a:ext cx="3579600" cy="12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6"/>
              <a:buFont typeface="Arial"/>
              <a:buNone/>
            </a:pPr>
            <a:r>
              <a:rPr b="0" i="0" lang="ko-KR" sz="826" u="none" cap="none" strike="noStrike">
                <a:solidFill>
                  <a:srgbClr val="272F3E"/>
                </a:solidFill>
                <a:latin typeface="Noto Sans"/>
                <a:ea typeface="Noto Sans"/>
                <a:cs typeface="Noto Sans"/>
                <a:sym typeface="Noto Sans"/>
              </a:rPr>
              <a:t>6.2 막두께 h 회귀 모델 (시공간 프로파일)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8" name="Google Shape;1858;p103"/>
          <p:cNvSpPr txBox="1"/>
          <p:nvPr/>
        </p:nvSpPr>
        <p:spPr>
          <a:xfrm>
            <a:off x="4426086" y="2550195"/>
            <a:ext cx="11154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3"/>
              <a:buFont typeface="Arial"/>
              <a:buNone/>
            </a:pPr>
            <a:r>
              <a:rPr b="0" i="0" lang="ko-KR" sz="813" u="none" cap="none" strike="noStrike">
                <a:solidFill>
                  <a:srgbClr val="66717F"/>
                </a:solidFill>
                <a:latin typeface="Noto Sans"/>
                <a:ea typeface="Noto Sans"/>
                <a:cs typeface="Noto Sans"/>
                <a:sym typeface="Noto Sans"/>
              </a:rPr>
              <a:t>10.26 ~ 11.15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9" name="Google Shape;1859;p103"/>
          <p:cNvSpPr/>
          <p:nvPr/>
        </p:nvSpPr>
        <p:spPr>
          <a:xfrm>
            <a:off x="561000" y="2732666"/>
            <a:ext cx="11018400" cy="201300"/>
          </a:xfrm>
          <a:prstGeom prst="rect">
            <a:avLst/>
          </a:prstGeom>
          <a:solidFill>
            <a:srgbClr val="F8FAFD"/>
          </a:solidFill>
          <a:ln>
            <a:noFill/>
          </a:ln>
          <a:effectLst>
            <a:outerShdw blurRad="35962" rotWithShape="0" dir="5400000" dist="20678">
              <a:srgbClr val="000000">
                <a:alpha val="34900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0" name="Google Shape;1860;p103"/>
          <p:cNvSpPr txBox="1"/>
          <p:nvPr/>
        </p:nvSpPr>
        <p:spPr>
          <a:xfrm>
            <a:off x="775006" y="2751413"/>
            <a:ext cx="3579600" cy="12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6"/>
              <a:buFont typeface="Arial"/>
              <a:buNone/>
            </a:pPr>
            <a:r>
              <a:rPr b="0" i="0" lang="ko-KR" sz="826" u="none" cap="none" strike="noStrike">
                <a:solidFill>
                  <a:srgbClr val="272F3E"/>
                </a:solidFill>
                <a:latin typeface="Noto Sans"/>
                <a:ea typeface="Noto Sans"/>
                <a:cs typeface="Noto Sans"/>
                <a:sym typeface="Noto Sans"/>
              </a:rPr>
              <a:t>6.3 역추론 — 목표 막두께 → 최적 P(t)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1" name="Google Shape;1861;p103"/>
          <p:cNvSpPr txBox="1"/>
          <p:nvPr/>
        </p:nvSpPr>
        <p:spPr>
          <a:xfrm>
            <a:off x="4426086" y="2751413"/>
            <a:ext cx="11154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3"/>
              <a:buFont typeface="Arial"/>
              <a:buNone/>
            </a:pPr>
            <a:r>
              <a:rPr b="0" i="0" lang="ko-KR" sz="813" u="none" cap="none" strike="noStrike">
                <a:solidFill>
                  <a:srgbClr val="66717F"/>
                </a:solidFill>
                <a:latin typeface="Noto Sans"/>
                <a:ea typeface="Noto Sans"/>
                <a:cs typeface="Noto Sans"/>
                <a:sym typeface="Noto Sans"/>
              </a:rPr>
              <a:t>11.09 ~ 11.29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2" name="Google Shape;1862;p103"/>
          <p:cNvSpPr/>
          <p:nvPr/>
        </p:nvSpPr>
        <p:spPr>
          <a:xfrm>
            <a:off x="561000" y="2933885"/>
            <a:ext cx="11018400" cy="201300"/>
          </a:xfrm>
          <a:prstGeom prst="rect">
            <a:avLst/>
          </a:prstGeom>
          <a:solidFill>
            <a:srgbClr val="F1F5FA"/>
          </a:solidFill>
          <a:ln>
            <a:noFill/>
          </a:ln>
          <a:effectLst>
            <a:outerShdw blurRad="35962" rotWithShape="0" dir="5400000" dist="20678">
              <a:srgbClr val="000000">
                <a:alpha val="34900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3" name="Google Shape;1863;p103"/>
          <p:cNvSpPr txBox="1"/>
          <p:nvPr/>
        </p:nvSpPr>
        <p:spPr>
          <a:xfrm>
            <a:off x="775006" y="2952632"/>
            <a:ext cx="3579600" cy="12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6"/>
              <a:buFont typeface="Arial"/>
              <a:buNone/>
            </a:pPr>
            <a:r>
              <a:rPr b="0" i="0" lang="ko-KR" sz="826" u="none" cap="none" strike="noStrike">
                <a:solidFill>
                  <a:srgbClr val="272F3E"/>
                </a:solidFill>
                <a:latin typeface="Noto Sans"/>
                <a:ea typeface="Noto Sans"/>
                <a:cs typeface="Noto Sans"/>
                <a:sym typeface="Noto Sans"/>
              </a:rPr>
              <a:t>6.4 이상 Localization (물리 위반 구간)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4" name="Google Shape;1864;p103"/>
          <p:cNvSpPr txBox="1"/>
          <p:nvPr/>
        </p:nvSpPr>
        <p:spPr>
          <a:xfrm>
            <a:off x="4426086" y="2952632"/>
            <a:ext cx="11154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3"/>
              <a:buFont typeface="Arial"/>
              <a:buNone/>
            </a:pPr>
            <a:r>
              <a:rPr b="0" i="0" lang="ko-KR" sz="813" u="none" cap="none" strike="noStrike">
                <a:solidFill>
                  <a:srgbClr val="66717F"/>
                </a:solidFill>
                <a:latin typeface="Noto Sans"/>
                <a:ea typeface="Noto Sans"/>
                <a:cs typeface="Noto Sans"/>
                <a:sym typeface="Noto Sans"/>
              </a:rPr>
              <a:t>11.16 ~ 12.06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5" name="Google Shape;1865;p103"/>
          <p:cNvSpPr/>
          <p:nvPr/>
        </p:nvSpPr>
        <p:spPr>
          <a:xfrm>
            <a:off x="561000" y="3135104"/>
            <a:ext cx="11018400" cy="201300"/>
          </a:xfrm>
          <a:prstGeom prst="rect">
            <a:avLst/>
          </a:prstGeom>
          <a:solidFill>
            <a:srgbClr val="F8FAFD"/>
          </a:solidFill>
          <a:ln>
            <a:noFill/>
          </a:ln>
          <a:effectLst>
            <a:outerShdw blurRad="35962" rotWithShape="0" dir="5400000" dist="20678">
              <a:srgbClr val="000000">
                <a:alpha val="34900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6" name="Google Shape;1866;p103"/>
          <p:cNvSpPr txBox="1"/>
          <p:nvPr/>
        </p:nvSpPr>
        <p:spPr>
          <a:xfrm>
            <a:off x="775006" y="3153851"/>
            <a:ext cx="3579600" cy="12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6"/>
              <a:buFont typeface="Arial"/>
              <a:buNone/>
            </a:pPr>
            <a:r>
              <a:rPr b="0" i="0" lang="ko-KR" sz="826" u="none" cap="none" strike="noStrike">
                <a:solidFill>
                  <a:srgbClr val="272F3E"/>
                </a:solidFill>
                <a:latin typeface="Noto Sans"/>
                <a:ea typeface="Noto Sans"/>
                <a:cs typeface="Noto Sans"/>
                <a:sym typeface="Noto Sans"/>
              </a:rPr>
              <a:t>6.5 처리속도 최적화 (≤ 1h)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7" name="Google Shape;1867;p103"/>
          <p:cNvSpPr txBox="1"/>
          <p:nvPr/>
        </p:nvSpPr>
        <p:spPr>
          <a:xfrm>
            <a:off x="4426086" y="3153851"/>
            <a:ext cx="11154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3"/>
              <a:buFont typeface="Arial"/>
              <a:buNone/>
            </a:pPr>
            <a:r>
              <a:rPr b="0" i="0" lang="ko-KR" sz="813" u="none" cap="none" strike="noStrike">
                <a:solidFill>
                  <a:srgbClr val="66717F"/>
                </a:solidFill>
                <a:latin typeface="Noto Sans"/>
                <a:ea typeface="Noto Sans"/>
                <a:cs typeface="Noto Sans"/>
                <a:sym typeface="Noto Sans"/>
              </a:rPr>
              <a:t>11.23 ~ 12.06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8" name="Google Shape;1868;p103"/>
          <p:cNvSpPr/>
          <p:nvPr/>
        </p:nvSpPr>
        <p:spPr>
          <a:xfrm>
            <a:off x="561000" y="3336322"/>
            <a:ext cx="11018400" cy="201300"/>
          </a:xfrm>
          <a:prstGeom prst="rect">
            <a:avLst/>
          </a:prstGeom>
          <a:solidFill>
            <a:srgbClr val="F1F5FA"/>
          </a:solidFill>
          <a:ln>
            <a:noFill/>
          </a:ln>
          <a:effectLst>
            <a:outerShdw blurRad="35962" rotWithShape="0" dir="5400000" dist="20678">
              <a:srgbClr val="000000">
                <a:alpha val="34900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9" name="Google Shape;1869;p103"/>
          <p:cNvSpPr txBox="1"/>
          <p:nvPr/>
        </p:nvSpPr>
        <p:spPr>
          <a:xfrm>
            <a:off x="775006" y="3355070"/>
            <a:ext cx="3579600" cy="12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6"/>
              <a:buFont typeface="Arial"/>
              <a:buNone/>
            </a:pPr>
            <a:r>
              <a:rPr b="0" i="0" lang="ko-KR" sz="826" u="none" cap="none" strike="noStrike">
                <a:solidFill>
                  <a:srgbClr val="272F3E"/>
                </a:solidFill>
                <a:latin typeface="Noto Sans"/>
                <a:ea typeface="Noto Sans"/>
                <a:cs typeface="Noto Sans"/>
                <a:sym typeface="Noto Sans"/>
              </a:rPr>
              <a:t>6.6 검증 — Phase 4 단위 성능 검증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0" name="Google Shape;1870;p103"/>
          <p:cNvSpPr txBox="1"/>
          <p:nvPr/>
        </p:nvSpPr>
        <p:spPr>
          <a:xfrm>
            <a:off x="4426086" y="3355070"/>
            <a:ext cx="11154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3"/>
              <a:buFont typeface="Arial"/>
              <a:buNone/>
            </a:pPr>
            <a:r>
              <a:rPr b="0" i="0" lang="ko-KR" sz="813" u="none" cap="none" strike="noStrike">
                <a:solidFill>
                  <a:srgbClr val="66717F"/>
                </a:solidFill>
                <a:latin typeface="Noto Sans"/>
                <a:ea typeface="Noto Sans"/>
                <a:cs typeface="Noto Sans"/>
                <a:sym typeface="Noto Sans"/>
              </a:rPr>
              <a:t>11.30 ~ 12.06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1" name="Google Shape;1871;p103"/>
          <p:cNvSpPr/>
          <p:nvPr/>
        </p:nvSpPr>
        <p:spPr>
          <a:xfrm>
            <a:off x="561000" y="3537541"/>
            <a:ext cx="11018400" cy="201300"/>
          </a:xfrm>
          <a:prstGeom prst="rect">
            <a:avLst/>
          </a:prstGeom>
          <a:solidFill>
            <a:srgbClr val="FFF1E2"/>
          </a:solidFill>
          <a:ln>
            <a:noFill/>
          </a:ln>
          <a:effectLst>
            <a:outerShdw blurRad="35962" rotWithShape="0" dir="5400000" dist="20678">
              <a:srgbClr val="000000">
                <a:alpha val="34900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2" name="Google Shape;1872;p103"/>
          <p:cNvSpPr txBox="1"/>
          <p:nvPr/>
        </p:nvSpPr>
        <p:spPr>
          <a:xfrm>
            <a:off x="651790" y="3556288"/>
            <a:ext cx="3702900" cy="1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1"/>
              <a:buFont typeface="Arial"/>
              <a:buNone/>
            </a:pPr>
            <a:r>
              <a:rPr b="1" i="0" lang="ko-KR" sz="841" u="none" cap="none" strike="noStrike">
                <a:solidFill>
                  <a:srgbClr val="EF922E"/>
                </a:solidFill>
                <a:latin typeface="Noto Sans"/>
                <a:ea typeface="Noto Sans"/>
                <a:cs typeface="Noto Sans"/>
                <a:sym typeface="Noto Sans"/>
              </a:rPr>
              <a:t>★ G4 평가 게이트 — 막두께 R² ≥ 0.7 (중간)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3" name="Google Shape;1873;p103"/>
          <p:cNvSpPr txBox="1"/>
          <p:nvPr/>
        </p:nvSpPr>
        <p:spPr>
          <a:xfrm>
            <a:off x="4426086" y="3556288"/>
            <a:ext cx="11154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3"/>
              <a:buFont typeface="Arial"/>
              <a:buNone/>
            </a:pPr>
            <a:r>
              <a:rPr b="1" i="0" lang="ko-KR" sz="813" u="none" cap="none" strike="noStrike">
                <a:solidFill>
                  <a:srgbClr val="EF922E"/>
                </a:solidFill>
                <a:latin typeface="Noto Sans"/>
                <a:ea typeface="Noto Sans"/>
                <a:cs typeface="Noto Sans"/>
                <a:sym typeface="Noto Sans"/>
              </a:rPr>
              <a:t>11.30 ~ 12.06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4" name="Google Shape;1874;p103"/>
          <p:cNvSpPr/>
          <p:nvPr/>
        </p:nvSpPr>
        <p:spPr>
          <a:xfrm>
            <a:off x="561000" y="3738759"/>
            <a:ext cx="11018400" cy="201300"/>
          </a:xfrm>
          <a:prstGeom prst="rect">
            <a:avLst/>
          </a:prstGeom>
          <a:solidFill>
            <a:srgbClr val="E2EAF5"/>
          </a:solidFill>
          <a:ln>
            <a:noFill/>
          </a:ln>
          <a:effectLst>
            <a:outerShdw blurRad="35962" rotWithShape="0" dir="5400000" dist="20678">
              <a:srgbClr val="000000">
                <a:alpha val="34900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5" name="Google Shape;1875;p103"/>
          <p:cNvSpPr txBox="1"/>
          <p:nvPr/>
        </p:nvSpPr>
        <p:spPr>
          <a:xfrm>
            <a:off x="651790" y="3757506"/>
            <a:ext cx="3702900" cy="1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1"/>
              <a:buFont typeface="Arial"/>
              <a:buNone/>
            </a:pPr>
            <a:r>
              <a:rPr b="1" i="0" lang="ko-KR" sz="841" u="none" cap="none" strike="noStrike">
                <a:solidFill>
                  <a:srgbClr val="224F9B"/>
                </a:solidFill>
                <a:latin typeface="Noto Sans"/>
                <a:ea typeface="Noto Sans"/>
                <a:cs typeface="Noto Sans"/>
                <a:sym typeface="Noto Sans"/>
              </a:rPr>
              <a:t>7. 통합 및 검증 (Integration &amp; V&amp;V) (소계 7 M/M)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6" name="Google Shape;1876;p103"/>
          <p:cNvSpPr txBox="1"/>
          <p:nvPr/>
        </p:nvSpPr>
        <p:spPr>
          <a:xfrm>
            <a:off x="4426086" y="3757506"/>
            <a:ext cx="11154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3"/>
              <a:buFont typeface="Arial"/>
              <a:buNone/>
            </a:pPr>
            <a:r>
              <a:rPr b="1" i="0" lang="ko-KR" sz="813" u="none" cap="none" strike="noStrike">
                <a:solidFill>
                  <a:srgbClr val="224F9B"/>
                </a:solidFill>
                <a:latin typeface="Noto Sans"/>
                <a:ea typeface="Noto Sans"/>
                <a:cs typeface="Noto Sans"/>
                <a:sym typeface="Noto Sans"/>
              </a:rPr>
              <a:t>11.30 ~ 01.02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7" name="Google Shape;1877;p103"/>
          <p:cNvSpPr/>
          <p:nvPr/>
        </p:nvSpPr>
        <p:spPr>
          <a:xfrm>
            <a:off x="561000" y="3939978"/>
            <a:ext cx="11018400" cy="201300"/>
          </a:xfrm>
          <a:prstGeom prst="rect">
            <a:avLst/>
          </a:prstGeom>
          <a:solidFill>
            <a:srgbClr val="F8FAFD"/>
          </a:solidFill>
          <a:ln>
            <a:noFill/>
          </a:ln>
          <a:effectLst>
            <a:outerShdw blurRad="35962" rotWithShape="0" dir="5400000" dist="20678">
              <a:srgbClr val="000000">
                <a:alpha val="34900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8" name="Google Shape;1878;p103"/>
          <p:cNvSpPr txBox="1"/>
          <p:nvPr/>
        </p:nvSpPr>
        <p:spPr>
          <a:xfrm>
            <a:off x="775006" y="3958724"/>
            <a:ext cx="3579600" cy="12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6"/>
              <a:buFont typeface="Arial"/>
              <a:buNone/>
            </a:pPr>
            <a:r>
              <a:rPr b="0" i="0" lang="ko-KR" sz="826" u="none" cap="none" strike="noStrike">
                <a:solidFill>
                  <a:srgbClr val="272F3E"/>
                </a:solidFill>
                <a:latin typeface="Noto Sans"/>
                <a:ea typeface="Noto Sans"/>
                <a:cs typeface="Noto Sans"/>
                <a:sym typeface="Noto Sans"/>
              </a:rPr>
              <a:t>7.1 모듈 통합 — Phase 1~4 통합 파이프라인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9" name="Google Shape;1879;p103"/>
          <p:cNvSpPr txBox="1"/>
          <p:nvPr/>
        </p:nvSpPr>
        <p:spPr>
          <a:xfrm>
            <a:off x="4426086" y="3958724"/>
            <a:ext cx="11154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3"/>
              <a:buFont typeface="Arial"/>
              <a:buNone/>
            </a:pPr>
            <a:r>
              <a:rPr b="0" i="0" lang="ko-KR" sz="813" u="none" cap="none" strike="noStrike">
                <a:solidFill>
                  <a:srgbClr val="66717F"/>
                </a:solidFill>
                <a:latin typeface="Noto Sans"/>
                <a:ea typeface="Noto Sans"/>
                <a:cs typeface="Noto Sans"/>
                <a:sym typeface="Noto Sans"/>
              </a:rPr>
              <a:t>11.30 ~ 12.20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0" name="Google Shape;1880;p103"/>
          <p:cNvSpPr/>
          <p:nvPr/>
        </p:nvSpPr>
        <p:spPr>
          <a:xfrm>
            <a:off x="561000" y="4141196"/>
            <a:ext cx="11018400" cy="201300"/>
          </a:xfrm>
          <a:prstGeom prst="rect">
            <a:avLst/>
          </a:prstGeom>
          <a:solidFill>
            <a:srgbClr val="F1F5FA"/>
          </a:solidFill>
          <a:ln>
            <a:noFill/>
          </a:ln>
          <a:effectLst>
            <a:outerShdw blurRad="35962" rotWithShape="0" dir="5400000" dist="20678">
              <a:srgbClr val="000000">
                <a:alpha val="34900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1" name="Google Shape;1881;p103"/>
          <p:cNvSpPr txBox="1"/>
          <p:nvPr/>
        </p:nvSpPr>
        <p:spPr>
          <a:xfrm>
            <a:off x="775006" y="4159943"/>
            <a:ext cx="3579600" cy="12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6"/>
              <a:buFont typeface="Arial"/>
              <a:buNone/>
            </a:pPr>
            <a:r>
              <a:rPr b="0" i="0" lang="ko-KR" sz="826" u="none" cap="none" strike="noStrike">
                <a:solidFill>
                  <a:srgbClr val="272F3E"/>
                </a:solidFill>
                <a:latin typeface="Noto Sans"/>
                <a:ea typeface="Noto Sans"/>
                <a:cs typeface="Noto Sans"/>
                <a:sym typeface="Noto Sans"/>
              </a:rPr>
              <a:t>7.2 통합 테스트 — E2E 5 KPI 전수 검증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2" name="Google Shape;1882;p103"/>
          <p:cNvSpPr txBox="1"/>
          <p:nvPr/>
        </p:nvSpPr>
        <p:spPr>
          <a:xfrm>
            <a:off x="4426086" y="4159943"/>
            <a:ext cx="11154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3"/>
              <a:buFont typeface="Arial"/>
              <a:buNone/>
            </a:pPr>
            <a:r>
              <a:rPr b="0" i="0" lang="ko-KR" sz="813" u="none" cap="none" strike="noStrike">
                <a:solidFill>
                  <a:srgbClr val="66717F"/>
                </a:solidFill>
                <a:latin typeface="Noto Sans"/>
                <a:ea typeface="Noto Sans"/>
                <a:cs typeface="Noto Sans"/>
                <a:sym typeface="Noto Sans"/>
              </a:rPr>
              <a:t>12.07 ~ 12.20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3" name="Google Shape;1883;p103"/>
          <p:cNvSpPr/>
          <p:nvPr/>
        </p:nvSpPr>
        <p:spPr>
          <a:xfrm>
            <a:off x="561000" y="4342415"/>
            <a:ext cx="11018400" cy="201300"/>
          </a:xfrm>
          <a:prstGeom prst="rect">
            <a:avLst/>
          </a:prstGeom>
          <a:solidFill>
            <a:srgbClr val="F8FAFD"/>
          </a:solidFill>
          <a:ln>
            <a:noFill/>
          </a:ln>
          <a:effectLst>
            <a:outerShdw blurRad="35962" rotWithShape="0" dir="5400000" dist="20678">
              <a:srgbClr val="000000">
                <a:alpha val="34900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4" name="Google Shape;1884;p103"/>
          <p:cNvSpPr txBox="1"/>
          <p:nvPr/>
        </p:nvSpPr>
        <p:spPr>
          <a:xfrm>
            <a:off x="775006" y="4361162"/>
            <a:ext cx="3579600" cy="12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6"/>
              <a:buFont typeface="Arial"/>
              <a:buNone/>
            </a:pPr>
            <a:r>
              <a:rPr b="0" i="0" lang="ko-KR" sz="826" u="none" cap="none" strike="noStrike">
                <a:solidFill>
                  <a:srgbClr val="272F3E"/>
                </a:solidFill>
                <a:latin typeface="Noto Sans"/>
                <a:ea typeface="Noto Sans"/>
                <a:cs typeface="Noto Sans"/>
                <a:sym typeface="Noto Sans"/>
              </a:rPr>
              <a:t>7.3 엣지케이스 및 스트레스 테스트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5" name="Google Shape;1885;p103"/>
          <p:cNvSpPr txBox="1"/>
          <p:nvPr/>
        </p:nvSpPr>
        <p:spPr>
          <a:xfrm>
            <a:off x="4426086" y="4361162"/>
            <a:ext cx="11154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3"/>
              <a:buFont typeface="Arial"/>
              <a:buNone/>
            </a:pPr>
            <a:r>
              <a:rPr b="0" i="0" lang="ko-KR" sz="813" u="none" cap="none" strike="noStrike">
                <a:solidFill>
                  <a:srgbClr val="66717F"/>
                </a:solidFill>
                <a:latin typeface="Noto Sans"/>
                <a:ea typeface="Noto Sans"/>
                <a:cs typeface="Noto Sans"/>
                <a:sym typeface="Noto Sans"/>
              </a:rPr>
              <a:t>12.14 ~ 12.27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6" name="Google Shape;1886;p103"/>
          <p:cNvSpPr/>
          <p:nvPr/>
        </p:nvSpPr>
        <p:spPr>
          <a:xfrm>
            <a:off x="561000" y="4543634"/>
            <a:ext cx="11018400" cy="201300"/>
          </a:xfrm>
          <a:prstGeom prst="rect">
            <a:avLst/>
          </a:prstGeom>
          <a:solidFill>
            <a:srgbClr val="F1F5FA"/>
          </a:solidFill>
          <a:ln>
            <a:noFill/>
          </a:ln>
          <a:effectLst>
            <a:outerShdw blurRad="35962" rotWithShape="0" dir="5400000" dist="20678">
              <a:srgbClr val="000000">
                <a:alpha val="34900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7" name="Google Shape;1887;p103"/>
          <p:cNvSpPr txBox="1"/>
          <p:nvPr/>
        </p:nvSpPr>
        <p:spPr>
          <a:xfrm>
            <a:off x="775006" y="4562380"/>
            <a:ext cx="3579600" cy="12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6"/>
              <a:buFont typeface="Arial"/>
              <a:buNone/>
            </a:pPr>
            <a:r>
              <a:rPr b="0" i="0" lang="ko-KR" sz="826" u="none" cap="none" strike="noStrike">
                <a:solidFill>
                  <a:srgbClr val="272F3E"/>
                </a:solidFill>
                <a:latin typeface="Noto Sans"/>
                <a:ea typeface="Noto Sans"/>
                <a:cs typeface="Noto Sans"/>
                <a:sym typeface="Noto Sans"/>
              </a:rPr>
              <a:t>7.4 Fine Tuning 검증 (R² Diff ≥ 1%)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8" name="Google Shape;1888;p103"/>
          <p:cNvSpPr txBox="1"/>
          <p:nvPr/>
        </p:nvSpPr>
        <p:spPr>
          <a:xfrm>
            <a:off x="4426086" y="4562380"/>
            <a:ext cx="11154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3"/>
              <a:buFont typeface="Arial"/>
              <a:buNone/>
            </a:pPr>
            <a:r>
              <a:rPr b="0" i="0" lang="ko-KR" sz="813" u="none" cap="none" strike="noStrike">
                <a:solidFill>
                  <a:srgbClr val="66717F"/>
                </a:solidFill>
                <a:latin typeface="Noto Sans"/>
                <a:ea typeface="Noto Sans"/>
                <a:cs typeface="Noto Sans"/>
                <a:sym typeface="Noto Sans"/>
              </a:rPr>
              <a:t>12.14 ~ 12.27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9" name="Google Shape;1889;p103"/>
          <p:cNvSpPr/>
          <p:nvPr/>
        </p:nvSpPr>
        <p:spPr>
          <a:xfrm>
            <a:off x="561000" y="4744852"/>
            <a:ext cx="11018400" cy="201300"/>
          </a:xfrm>
          <a:prstGeom prst="rect">
            <a:avLst/>
          </a:prstGeom>
          <a:solidFill>
            <a:srgbClr val="F8FAFD"/>
          </a:solidFill>
          <a:ln>
            <a:noFill/>
          </a:ln>
          <a:effectLst>
            <a:outerShdw blurRad="35962" rotWithShape="0" dir="5400000" dist="20678">
              <a:srgbClr val="000000">
                <a:alpha val="34900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0" name="Google Shape;1890;p103"/>
          <p:cNvSpPr txBox="1"/>
          <p:nvPr/>
        </p:nvSpPr>
        <p:spPr>
          <a:xfrm>
            <a:off x="775006" y="4763599"/>
            <a:ext cx="3579600" cy="12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6"/>
              <a:buFont typeface="Arial"/>
              <a:buNone/>
            </a:pPr>
            <a:r>
              <a:rPr b="0" i="0" lang="ko-KR" sz="826" u="none" cap="none" strike="noStrike">
                <a:solidFill>
                  <a:srgbClr val="272F3E"/>
                </a:solidFill>
                <a:latin typeface="Noto Sans"/>
                <a:ea typeface="Noto Sans"/>
                <a:cs typeface="Noto Sans"/>
                <a:sym typeface="Noto Sans"/>
              </a:rPr>
              <a:t>7.5 결과물 산출 — 완료 보고서 작성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1" name="Google Shape;1891;p103"/>
          <p:cNvSpPr txBox="1"/>
          <p:nvPr/>
        </p:nvSpPr>
        <p:spPr>
          <a:xfrm>
            <a:off x="4426086" y="4763599"/>
            <a:ext cx="11154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3"/>
              <a:buFont typeface="Arial"/>
              <a:buNone/>
            </a:pPr>
            <a:r>
              <a:rPr b="0" i="0" lang="ko-KR" sz="813" u="none" cap="none" strike="noStrike">
                <a:solidFill>
                  <a:srgbClr val="66717F"/>
                </a:solidFill>
                <a:latin typeface="Noto Sans"/>
                <a:ea typeface="Noto Sans"/>
                <a:cs typeface="Noto Sans"/>
                <a:sym typeface="Noto Sans"/>
              </a:rPr>
              <a:t>12.21 ~ 01.02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2" name="Google Shape;1892;p103"/>
          <p:cNvSpPr/>
          <p:nvPr/>
        </p:nvSpPr>
        <p:spPr>
          <a:xfrm>
            <a:off x="561000" y="4946071"/>
            <a:ext cx="11018400" cy="201300"/>
          </a:xfrm>
          <a:prstGeom prst="rect">
            <a:avLst/>
          </a:prstGeom>
          <a:solidFill>
            <a:srgbClr val="F1F5FA"/>
          </a:solidFill>
          <a:ln>
            <a:noFill/>
          </a:ln>
          <a:effectLst>
            <a:outerShdw blurRad="35962" rotWithShape="0" dir="5400000" dist="20678">
              <a:srgbClr val="000000">
                <a:alpha val="34900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3" name="Google Shape;1893;p103"/>
          <p:cNvSpPr txBox="1"/>
          <p:nvPr/>
        </p:nvSpPr>
        <p:spPr>
          <a:xfrm>
            <a:off x="775006" y="4964818"/>
            <a:ext cx="3579600" cy="12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6"/>
              <a:buFont typeface="Arial"/>
              <a:buNone/>
            </a:pPr>
            <a:r>
              <a:rPr b="0" i="0" lang="ko-KR" sz="826" u="none" cap="none" strike="noStrike">
                <a:solidFill>
                  <a:srgbClr val="272F3E"/>
                </a:solidFill>
                <a:latin typeface="Noto Sans"/>
                <a:ea typeface="Noto Sans"/>
                <a:cs typeface="Noto Sans"/>
                <a:sym typeface="Noto Sans"/>
              </a:rPr>
              <a:t>7.6 사용자 교육서 / 운영 매뉴얼 작성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4" name="Google Shape;1894;p103"/>
          <p:cNvSpPr txBox="1"/>
          <p:nvPr/>
        </p:nvSpPr>
        <p:spPr>
          <a:xfrm>
            <a:off x="4426086" y="4964818"/>
            <a:ext cx="11154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3"/>
              <a:buFont typeface="Arial"/>
              <a:buNone/>
            </a:pPr>
            <a:r>
              <a:rPr b="0" i="0" lang="ko-KR" sz="813" u="none" cap="none" strike="noStrike">
                <a:solidFill>
                  <a:srgbClr val="66717F"/>
                </a:solidFill>
                <a:latin typeface="Noto Sans"/>
                <a:ea typeface="Noto Sans"/>
                <a:cs typeface="Noto Sans"/>
                <a:sym typeface="Noto Sans"/>
              </a:rPr>
              <a:t>12.21 ~ 01.02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5" name="Google Shape;1895;p103"/>
          <p:cNvSpPr/>
          <p:nvPr/>
        </p:nvSpPr>
        <p:spPr>
          <a:xfrm>
            <a:off x="561000" y="5147289"/>
            <a:ext cx="11018400" cy="201300"/>
          </a:xfrm>
          <a:prstGeom prst="rect">
            <a:avLst/>
          </a:prstGeom>
          <a:solidFill>
            <a:srgbClr val="F8FAFD"/>
          </a:solidFill>
          <a:ln>
            <a:noFill/>
          </a:ln>
          <a:effectLst>
            <a:outerShdw blurRad="35962" rotWithShape="0" dir="5400000" dist="20678">
              <a:srgbClr val="000000">
                <a:alpha val="34900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6" name="Google Shape;1896;p103"/>
          <p:cNvSpPr txBox="1"/>
          <p:nvPr/>
        </p:nvSpPr>
        <p:spPr>
          <a:xfrm>
            <a:off x="775006" y="5166037"/>
            <a:ext cx="3579600" cy="12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6"/>
              <a:buFont typeface="Arial"/>
              <a:buNone/>
            </a:pPr>
            <a:r>
              <a:rPr b="0" i="0" lang="ko-KR" sz="826" u="none" cap="none" strike="noStrike">
                <a:solidFill>
                  <a:srgbClr val="272F3E"/>
                </a:solidFill>
                <a:latin typeface="Noto Sans"/>
                <a:ea typeface="Noto Sans"/>
                <a:cs typeface="Noto Sans"/>
                <a:sym typeface="Noto Sans"/>
              </a:rPr>
              <a:t>7.7 납품 — 소스코드 정리 및 AI 모델 납품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7" name="Google Shape;1897;p103"/>
          <p:cNvSpPr txBox="1"/>
          <p:nvPr/>
        </p:nvSpPr>
        <p:spPr>
          <a:xfrm>
            <a:off x="4426086" y="5166037"/>
            <a:ext cx="11154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3"/>
              <a:buFont typeface="Arial"/>
              <a:buNone/>
            </a:pPr>
            <a:r>
              <a:rPr b="0" i="0" lang="ko-KR" sz="813" u="none" cap="none" strike="noStrike">
                <a:solidFill>
                  <a:srgbClr val="66717F"/>
                </a:solidFill>
                <a:latin typeface="Noto Sans"/>
                <a:ea typeface="Noto Sans"/>
                <a:cs typeface="Noto Sans"/>
                <a:sym typeface="Noto Sans"/>
              </a:rPr>
              <a:t>12.28 ~ 01.02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8" name="Google Shape;1898;p103"/>
          <p:cNvSpPr/>
          <p:nvPr/>
        </p:nvSpPr>
        <p:spPr>
          <a:xfrm>
            <a:off x="561000" y="5348508"/>
            <a:ext cx="11018400" cy="201300"/>
          </a:xfrm>
          <a:prstGeom prst="rect">
            <a:avLst/>
          </a:prstGeom>
          <a:solidFill>
            <a:srgbClr val="FFF1E2"/>
          </a:solidFill>
          <a:ln>
            <a:noFill/>
          </a:ln>
          <a:effectLst>
            <a:outerShdw blurRad="35962" rotWithShape="0" dir="5400000" dist="20678">
              <a:srgbClr val="000000">
                <a:alpha val="34900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9" name="Google Shape;1899;p103"/>
          <p:cNvSpPr txBox="1"/>
          <p:nvPr/>
        </p:nvSpPr>
        <p:spPr>
          <a:xfrm>
            <a:off x="651790" y="5367256"/>
            <a:ext cx="3702900" cy="1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1"/>
              <a:buFont typeface="Arial"/>
              <a:buNone/>
            </a:pPr>
            <a:r>
              <a:rPr b="1" i="0" lang="ko-KR" sz="841" u="none" cap="none" strike="noStrike">
                <a:solidFill>
                  <a:srgbClr val="EF922E"/>
                </a:solidFill>
                <a:latin typeface="Noto Sans"/>
                <a:ea typeface="Noto Sans"/>
                <a:cs typeface="Noto Sans"/>
                <a:sym typeface="Noto Sans"/>
              </a:rPr>
              <a:t>★ G5 최종 평가 게이트 — 5개 KPI 전수 통과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0" name="Google Shape;1900;p103"/>
          <p:cNvSpPr txBox="1"/>
          <p:nvPr/>
        </p:nvSpPr>
        <p:spPr>
          <a:xfrm>
            <a:off x="4426086" y="5367256"/>
            <a:ext cx="1115400" cy="1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3"/>
              <a:buFont typeface="Arial"/>
              <a:buNone/>
            </a:pPr>
            <a:r>
              <a:rPr b="1" i="0" lang="ko-KR" sz="813" u="none" cap="none" strike="noStrike">
                <a:solidFill>
                  <a:srgbClr val="EF922E"/>
                </a:solidFill>
                <a:latin typeface="Noto Sans"/>
                <a:ea typeface="Noto Sans"/>
                <a:cs typeface="Noto Sans"/>
                <a:sym typeface="Noto Sans"/>
              </a:rPr>
              <a:t>12.21 ~ 01.02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01" name="Google Shape;1901;p103"/>
          <p:cNvCxnSpPr/>
          <p:nvPr/>
        </p:nvCxnSpPr>
        <p:spPr>
          <a:xfrm>
            <a:off x="6060318" y="2129010"/>
            <a:ext cx="0" cy="3420600"/>
          </a:xfrm>
          <a:prstGeom prst="straightConnector1">
            <a:avLst/>
          </a:prstGeom>
          <a:noFill/>
          <a:ln cap="flat" cmpd="sng" w="10175">
            <a:solidFill>
              <a:srgbClr val="DCE5EE"/>
            </a:solidFill>
            <a:prstDash val="solid"/>
            <a:round/>
            <a:headEnd len="sm" w="sm" type="none"/>
            <a:tailEnd len="sm" w="sm" type="none"/>
          </a:ln>
          <a:effectLst>
            <a:outerShdw blurRad="35962" rotWithShape="0" dir="5400000" dist="17981">
              <a:srgbClr val="000000">
                <a:alpha val="38040"/>
              </a:srgbClr>
            </a:outerShdw>
          </a:effectLst>
        </p:spPr>
      </p:cxnSp>
      <p:cxnSp>
        <p:nvCxnSpPr>
          <p:cNvPr id="1902" name="Google Shape;1902;p103"/>
          <p:cNvCxnSpPr/>
          <p:nvPr/>
        </p:nvCxnSpPr>
        <p:spPr>
          <a:xfrm>
            <a:off x="7644483" y="2129010"/>
            <a:ext cx="0" cy="3420600"/>
          </a:xfrm>
          <a:prstGeom prst="straightConnector1">
            <a:avLst/>
          </a:prstGeom>
          <a:noFill/>
          <a:ln cap="flat" cmpd="sng" w="10175">
            <a:solidFill>
              <a:srgbClr val="DCE5EE"/>
            </a:solidFill>
            <a:prstDash val="solid"/>
            <a:round/>
            <a:headEnd len="sm" w="sm" type="none"/>
            <a:tailEnd len="sm" w="sm" type="none"/>
          </a:ln>
          <a:effectLst>
            <a:outerShdw blurRad="35962" rotWithShape="0" dir="5400000" dist="17981">
              <a:srgbClr val="000000">
                <a:alpha val="38040"/>
              </a:srgbClr>
            </a:outerShdw>
          </a:effectLst>
        </p:spPr>
      </p:cxnSp>
      <p:cxnSp>
        <p:nvCxnSpPr>
          <p:cNvPr id="1903" name="Google Shape;1903;p103"/>
          <p:cNvCxnSpPr/>
          <p:nvPr/>
        </p:nvCxnSpPr>
        <p:spPr>
          <a:xfrm>
            <a:off x="9177549" y="2129010"/>
            <a:ext cx="0" cy="3420600"/>
          </a:xfrm>
          <a:prstGeom prst="straightConnector1">
            <a:avLst/>
          </a:prstGeom>
          <a:noFill/>
          <a:ln cap="flat" cmpd="sng" w="10175">
            <a:solidFill>
              <a:srgbClr val="DCE5EE"/>
            </a:solidFill>
            <a:prstDash val="solid"/>
            <a:round/>
            <a:headEnd len="sm" w="sm" type="none"/>
            <a:tailEnd len="sm" w="sm" type="none"/>
          </a:ln>
          <a:effectLst>
            <a:outerShdw blurRad="35962" rotWithShape="0" dir="5400000" dist="17981">
              <a:srgbClr val="000000">
                <a:alpha val="38040"/>
              </a:srgbClr>
            </a:outerShdw>
          </a:effectLst>
        </p:spPr>
      </p:cxnSp>
      <p:cxnSp>
        <p:nvCxnSpPr>
          <p:cNvPr id="1904" name="Google Shape;1904;p103"/>
          <p:cNvCxnSpPr/>
          <p:nvPr/>
        </p:nvCxnSpPr>
        <p:spPr>
          <a:xfrm>
            <a:off x="10761715" y="2129010"/>
            <a:ext cx="0" cy="3420600"/>
          </a:xfrm>
          <a:prstGeom prst="straightConnector1">
            <a:avLst/>
          </a:prstGeom>
          <a:noFill/>
          <a:ln cap="flat" cmpd="sng" w="10175">
            <a:solidFill>
              <a:srgbClr val="DCE5EE"/>
            </a:solidFill>
            <a:prstDash val="solid"/>
            <a:round/>
            <a:headEnd len="sm" w="sm" type="none"/>
            <a:tailEnd len="sm" w="sm" type="none"/>
          </a:ln>
          <a:effectLst>
            <a:outerShdw blurRad="35962" rotWithShape="0" dir="5400000" dist="17981">
              <a:srgbClr val="000000">
                <a:alpha val="38040"/>
              </a:srgbClr>
            </a:outerShdw>
          </a:effectLst>
        </p:spPr>
      </p:cxnSp>
      <p:sp>
        <p:nvSpPr>
          <p:cNvPr id="1905" name="Google Shape;1905;p103"/>
          <p:cNvSpPr/>
          <p:nvPr/>
        </p:nvSpPr>
        <p:spPr>
          <a:xfrm>
            <a:off x="6980156" y="2172129"/>
            <a:ext cx="2452800" cy="115800"/>
          </a:xfrm>
          <a:prstGeom prst="rect">
            <a:avLst/>
          </a:prstGeom>
          <a:solidFill>
            <a:srgbClr val="214991"/>
          </a:solidFill>
          <a:ln>
            <a:noFill/>
          </a:ln>
          <a:effectLst>
            <a:outerShdw blurRad="35962" rotWithShape="0" dir="5400000" dist="20678">
              <a:srgbClr val="000000">
                <a:alpha val="34900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6" name="Google Shape;1906;p103"/>
          <p:cNvSpPr/>
          <p:nvPr/>
        </p:nvSpPr>
        <p:spPr>
          <a:xfrm>
            <a:off x="6980156" y="2373347"/>
            <a:ext cx="1021800" cy="115800"/>
          </a:xfrm>
          <a:prstGeom prst="rect">
            <a:avLst/>
          </a:prstGeom>
          <a:solidFill>
            <a:srgbClr val="B2C6E5"/>
          </a:solidFill>
          <a:ln>
            <a:noFill/>
          </a:ln>
          <a:effectLst>
            <a:outerShdw blurRad="35962" rotWithShape="0" dir="5400000" dist="20678">
              <a:srgbClr val="000000">
                <a:alpha val="34900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7" name="Google Shape;1907;p103"/>
          <p:cNvSpPr/>
          <p:nvPr/>
        </p:nvSpPr>
        <p:spPr>
          <a:xfrm>
            <a:off x="7337870" y="2574565"/>
            <a:ext cx="1021800" cy="115800"/>
          </a:xfrm>
          <a:prstGeom prst="rect">
            <a:avLst/>
          </a:prstGeom>
          <a:solidFill>
            <a:srgbClr val="B2C6E5"/>
          </a:solidFill>
          <a:ln>
            <a:noFill/>
          </a:ln>
          <a:effectLst>
            <a:outerShdw blurRad="35962" rotWithShape="0" dir="5400000" dist="20678">
              <a:srgbClr val="000000">
                <a:alpha val="34900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8" name="Google Shape;1908;p103"/>
          <p:cNvSpPr/>
          <p:nvPr/>
        </p:nvSpPr>
        <p:spPr>
          <a:xfrm>
            <a:off x="8053301" y="2775784"/>
            <a:ext cx="1021800" cy="115800"/>
          </a:xfrm>
          <a:prstGeom prst="rect">
            <a:avLst/>
          </a:prstGeom>
          <a:solidFill>
            <a:srgbClr val="B2C6E5"/>
          </a:solidFill>
          <a:ln>
            <a:noFill/>
          </a:ln>
          <a:effectLst>
            <a:outerShdw blurRad="35962" rotWithShape="0" dir="5400000" dist="20678">
              <a:srgbClr val="000000">
                <a:alpha val="34900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9" name="Google Shape;1909;p103"/>
          <p:cNvSpPr/>
          <p:nvPr/>
        </p:nvSpPr>
        <p:spPr>
          <a:xfrm>
            <a:off x="8411016" y="2977003"/>
            <a:ext cx="1021800" cy="115800"/>
          </a:xfrm>
          <a:prstGeom prst="rect">
            <a:avLst/>
          </a:prstGeom>
          <a:solidFill>
            <a:srgbClr val="B2C6E5"/>
          </a:solidFill>
          <a:ln>
            <a:noFill/>
          </a:ln>
          <a:effectLst>
            <a:outerShdw blurRad="35962" rotWithShape="0" dir="5400000" dist="20678">
              <a:srgbClr val="000000">
                <a:alpha val="34900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0" name="Google Shape;1910;p103"/>
          <p:cNvSpPr/>
          <p:nvPr/>
        </p:nvSpPr>
        <p:spPr>
          <a:xfrm>
            <a:off x="8768732" y="3178222"/>
            <a:ext cx="664200" cy="115800"/>
          </a:xfrm>
          <a:prstGeom prst="rect">
            <a:avLst/>
          </a:prstGeom>
          <a:solidFill>
            <a:srgbClr val="B2C6E5"/>
          </a:solidFill>
          <a:ln>
            <a:noFill/>
          </a:ln>
          <a:effectLst>
            <a:outerShdw blurRad="35962" rotWithShape="0" dir="5400000" dist="20678">
              <a:srgbClr val="000000">
                <a:alpha val="34900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1" name="Google Shape;1911;p103"/>
          <p:cNvSpPr/>
          <p:nvPr/>
        </p:nvSpPr>
        <p:spPr>
          <a:xfrm>
            <a:off x="9126446" y="3379441"/>
            <a:ext cx="306900" cy="115800"/>
          </a:xfrm>
          <a:prstGeom prst="rect">
            <a:avLst/>
          </a:prstGeom>
          <a:solidFill>
            <a:srgbClr val="B2C6E5"/>
          </a:solidFill>
          <a:ln>
            <a:noFill/>
          </a:ln>
          <a:effectLst>
            <a:outerShdw blurRad="35962" rotWithShape="0" dir="5400000" dist="20678">
              <a:srgbClr val="000000">
                <a:alpha val="34900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2" name="Google Shape;1912;p103"/>
          <p:cNvSpPr/>
          <p:nvPr/>
        </p:nvSpPr>
        <p:spPr>
          <a:xfrm>
            <a:off x="9126446" y="3580658"/>
            <a:ext cx="306900" cy="115800"/>
          </a:xfrm>
          <a:prstGeom prst="rect">
            <a:avLst/>
          </a:prstGeom>
          <a:solidFill>
            <a:srgbClr val="EF922E"/>
          </a:solidFill>
          <a:ln>
            <a:noFill/>
          </a:ln>
          <a:effectLst>
            <a:outerShdw blurRad="35962" rotWithShape="0" dir="5400000" dist="20678">
              <a:srgbClr val="000000">
                <a:alpha val="34900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3" name="Google Shape;1913;p103"/>
          <p:cNvSpPr/>
          <p:nvPr/>
        </p:nvSpPr>
        <p:spPr>
          <a:xfrm>
            <a:off x="9126446" y="3781877"/>
            <a:ext cx="1686000" cy="115800"/>
          </a:xfrm>
          <a:prstGeom prst="rect">
            <a:avLst/>
          </a:prstGeom>
          <a:solidFill>
            <a:srgbClr val="214991"/>
          </a:solidFill>
          <a:ln>
            <a:noFill/>
          </a:ln>
          <a:effectLst>
            <a:outerShdw blurRad="35962" rotWithShape="0" dir="5400000" dist="20678">
              <a:srgbClr val="000000">
                <a:alpha val="34900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4" name="Google Shape;1914;p103"/>
          <p:cNvSpPr/>
          <p:nvPr/>
        </p:nvSpPr>
        <p:spPr>
          <a:xfrm>
            <a:off x="9126446" y="3983096"/>
            <a:ext cx="1021800" cy="115800"/>
          </a:xfrm>
          <a:prstGeom prst="rect">
            <a:avLst/>
          </a:prstGeom>
          <a:solidFill>
            <a:srgbClr val="B2C6E5"/>
          </a:solidFill>
          <a:ln>
            <a:noFill/>
          </a:ln>
          <a:effectLst>
            <a:outerShdw blurRad="35962" rotWithShape="0" dir="5400000" dist="20678">
              <a:srgbClr val="000000">
                <a:alpha val="34900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5" name="Google Shape;1915;p103"/>
          <p:cNvSpPr/>
          <p:nvPr/>
        </p:nvSpPr>
        <p:spPr>
          <a:xfrm>
            <a:off x="9484160" y="4184315"/>
            <a:ext cx="664200" cy="115800"/>
          </a:xfrm>
          <a:prstGeom prst="rect">
            <a:avLst/>
          </a:prstGeom>
          <a:solidFill>
            <a:srgbClr val="B2C6E5"/>
          </a:solidFill>
          <a:ln>
            <a:noFill/>
          </a:ln>
          <a:effectLst>
            <a:outerShdw blurRad="35962" rotWithShape="0" dir="5400000" dist="20678">
              <a:srgbClr val="000000">
                <a:alpha val="34900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6" name="Google Shape;1916;p103"/>
          <p:cNvSpPr/>
          <p:nvPr/>
        </p:nvSpPr>
        <p:spPr>
          <a:xfrm>
            <a:off x="9841876" y="4385534"/>
            <a:ext cx="664200" cy="115800"/>
          </a:xfrm>
          <a:prstGeom prst="rect">
            <a:avLst/>
          </a:prstGeom>
          <a:solidFill>
            <a:srgbClr val="B2C6E5"/>
          </a:solidFill>
          <a:ln>
            <a:noFill/>
          </a:ln>
          <a:effectLst>
            <a:outerShdw blurRad="35962" rotWithShape="0" dir="5400000" dist="20678">
              <a:srgbClr val="000000">
                <a:alpha val="34900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7" name="Google Shape;1917;p103"/>
          <p:cNvSpPr/>
          <p:nvPr/>
        </p:nvSpPr>
        <p:spPr>
          <a:xfrm>
            <a:off x="9841876" y="4586752"/>
            <a:ext cx="664200" cy="115800"/>
          </a:xfrm>
          <a:prstGeom prst="rect">
            <a:avLst/>
          </a:prstGeom>
          <a:solidFill>
            <a:srgbClr val="B2C6E5"/>
          </a:solidFill>
          <a:ln>
            <a:noFill/>
          </a:ln>
          <a:effectLst>
            <a:outerShdw blurRad="35962" rotWithShape="0" dir="5400000" dist="20678">
              <a:srgbClr val="000000">
                <a:alpha val="34900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8" name="Google Shape;1918;p103"/>
          <p:cNvSpPr/>
          <p:nvPr/>
        </p:nvSpPr>
        <p:spPr>
          <a:xfrm>
            <a:off x="10199591" y="4787971"/>
            <a:ext cx="613200" cy="115800"/>
          </a:xfrm>
          <a:prstGeom prst="rect">
            <a:avLst/>
          </a:prstGeom>
          <a:solidFill>
            <a:srgbClr val="B2C6E5"/>
          </a:solidFill>
          <a:ln>
            <a:noFill/>
          </a:ln>
          <a:effectLst>
            <a:outerShdw blurRad="35962" rotWithShape="0" dir="5400000" dist="20678">
              <a:srgbClr val="000000">
                <a:alpha val="34900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9" name="Google Shape;1919;p103"/>
          <p:cNvSpPr/>
          <p:nvPr/>
        </p:nvSpPr>
        <p:spPr>
          <a:xfrm>
            <a:off x="10199591" y="4989189"/>
            <a:ext cx="613200" cy="115800"/>
          </a:xfrm>
          <a:prstGeom prst="rect">
            <a:avLst/>
          </a:prstGeom>
          <a:solidFill>
            <a:srgbClr val="B2C6E5"/>
          </a:solidFill>
          <a:ln>
            <a:noFill/>
          </a:ln>
          <a:effectLst>
            <a:outerShdw blurRad="35962" rotWithShape="0" dir="5400000" dist="20678">
              <a:srgbClr val="000000">
                <a:alpha val="34900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0" name="Google Shape;1920;p103"/>
          <p:cNvSpPr/>
          <p:nvPr/>
        </p:nvSpPr>
        <p:spPr>
          <a:xfrm>
            <a:off x="10557306" y="5190408"/>
            <a:ext cx="255600" cy="115800"/>
          </a:xfrm>
          <a:prstGeom prst="rect">
            <a:avLst/>
          </a:prstGeom>
          <a:solidFill>
            <a:srgbClr val="B2C6E5"/>
          </a:solidFill>
          <a:ln>
            <a:noFill/>
          </a:ln>
          <a:effectLst>
            <a:outerShdw blurRad="35962" rotWithShape="0" dir="5400000" dist="20678">
              <a:srgbClr val="000000">
                <a:alpha val="34900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1" name="Google Shape;1921;p103"/>
          <p:cNvSpPr/>
          <p:nvPr/>
        </p:nvSpPr>
        <p:spPr>
          <a:xfrm>
            <a:off x="10199591" y="5391627"/>
            <a:ext cx="613200" cy="115800"/>
          </a:xfrm>
          <a:prstGeom prst="rect">
            <a:avLst/>
          </a:prstGeom>
          <a:solidFill>
            <a:srgbClr val="EF922E"/>
          </a:solidFill>
          <a:ln>
            <a:noFill/>
          </a:ln>
          <a:effectLst>
            <a:outerShdw blurRad="35962" rotWithShape="0" dir="5400000" dist="20678">
              <a:srgbClr val="000000">
                <a:alpha val="34900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22" name="Google Shape;1922;p103"/>
          <p:cNvCxnSpPr/>
          <p:nvPr/>
        </p:nvCxnSpPr>
        <p:spPr>
          <a:xfrm>
            <a:off x="9433060" y="2129010"/>
            <a:ext cx="0" cy="3420600"/>
          </a:xfrm>
          <a:prstGeom prst="straightConnector1">
            <a:avLst/>
          </a:prstGeom>
          <a:noFill/>
          <a:ln cap="flat" cmpd="sng" w="18825">
            <a:solidFill>
              <a:srgbClr val="EF922E"/>
            </a:solidFill>
            <a:prstDash val="solid"/>
            <a:round/>
            <a:headEnd len="sm" w="sm" type="none"/>
            <a:tailEnd len="sm" w="sm" type="none"/>
          </a:ln>
          <a:effectLst>
            <a:outerShdw blurRad="35962" rotWithShape="0" dir="5400000" dist="17981">
              <a:srgbClr val="000000">
                <a:alpha val="38040"/>
              </a:srgbClr>
            </a:outerShdw>
          </a:effectLst>
        </p:spPr>
      </p:cxnSp>
      <p:sp>
        <p:nvSpPr>
          <p:cNvPr id="1923" name="Google Shape;1923;p103"/>
          <p:cNvSpPr/>
          <p:nvPr/>
        </p:nvSpPr>
        <p:spPr>
          <a:xfrm>
            <a:off x="9277418" y="5590970"/>
            <a:ext cx="304800" cy="174900"/>
          </a:xfrm>
          <a:prstGeom prst="rect">
            <a:avLst/>
          </a:prstGeom>
          <a:solidFill>
            <a:srgbClr val="EF922E"/>
          </a:solidFill>
          <a:ln>
            <a:noFill/>
          </a:ln>
          <a:effectLst>
            <a:outerShdw blurRad="35962" rotWithShape="0" dir="5400000" dist="20678">
              <a:srgbClr val="000000">
                <a:alpha val="34900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4" name="Google Shape;1924;p103"/>
          <p:cNvSpPr txBox="1"/>
          <p:nvPr/>
        </p:nvSpPr>
        <p:spPr>
          <a:xfrm>
            <a:off x="9277418" y="5603469"/>
            <a:ext cx="304800" cy="1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rPr b="1" i="0" lang="ko-KR" sz="836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G4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25" name="Google Shape;1925;p103"/>
          <p:cNvCxnSpPr/>
          <p:nvPr/>
        </p:nvCxnSpPr>
        <p:spPr>
          <a:xfrm>
            <a:off x="10812817" y="2129010"/>
            <a:ext cx="0" cy="3420600"/>
          </a:xfrm>
          <a:prstGeom prst="straightConnector1">
            <a:avLst/>
          </a:prstGeom>
          <a:noFill/>
          <a:ln cap="flat" cmpd="sng" w="18825">
            <a:solidFill>
              <a:srgbClr val="EF922E"/>
            </a:solidFill>
            <a:prstDash val="solid"/>
            <a:round/>
            <a:headEnd len="sm" w="sm" type="none"/>
            <a:tailEnd len="sm" w="sm" type="none"/>
          </a:ln>
          <a:effectLst>
            <a:outerShdw blurRad="35962" rotWithShape="0" dir="5400000" dist="17981">
              <a:srgbClr val="000000">
                <a:alpha val="38040"/>
              </a:srgbClr>
            </a:outerShdw>
          </a:effectLst>
        </p:spPr>
      </p:cxnSp>
      <p:sp>
        <p:nvSpPr>
          <p:cNvPr id="1926" name="Google Shape;1926;p103"/>
          <p:cNvSpPr/>
          <p:nvPr/>
        </p:nvSpPr>
        <p:spPr>
          <a:xfrm>
            <a:off x="10657176" y="5590970"/>
            <a:ext cx="304800" cy="174900"/>
          </a:xfrm>
          <a:prstGeom prst="rect">
            <a:avLst/>
          </a:prstGeom>
          <a:solidFill>
            <a:srgbClr val="EF922E"/>
          </a:solidFill>
          <a:ln>
            <a:noFill/>
          </a:ln>
          <a:effectLst>
            <a:outerShdw blurRad="35962" rotWithShape="0" dir="5400000" dist="20678">
              <a:srgbClr val="000000">
                <a:alpha val="34900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7" name="Google Shape;1927;p103"/>
          <p:cNvSpPr txBox="1"/>
          <p:nvPr/>
        </p:nvSpPr>
        <p:spPr>
          <a:xfrm>
            <a:off x="10657176" y="5603469"/>
            <a:ext cx="304800" cy="1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6"/>
              <a:buFont typeface="Arial"/>
              <a:buNone/>
            </a:pPr>
            <a:r>
              <a:rPr b="1" i="0" lang="ko-KR" sz="836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G5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28" name="Google Shape;1928;p103"/>
          <p:cNvCxnSpPr/>
          <p:nvPr/>
        </p:nvCxnSpPr>
        <p:spPr>
          <a:xfrm>
            <a:off x="6724646" y="1860303"/>
            <a:ext cx="0" cy="3689400"/>
          </a:xfrm>
          <a:prstGeom prst="straightConnector1">
            <a:avLst/>
          </a:prstGeom>
          <a:noFill/>
          <a:ln cap="flat" cmpd="sng" w="21100">
            <a:solidFill>
              <a:srgbClr val="DF151B"/>
            </a:solidFill>
            <a:prstDash val="solid"/>
            <a:round/>
            <a:headEnd len="sm" w="sm" type="none"/>
            <a:tailEnd len="sm" w="sm" type="none"/>
          </a:ln>
          <a:effectLst>
            <a:outerShdw blurRad="35962" rotWithShape="0" dir="5400000" dist="17981">
              <a:srgbClr val="000000">
                <a:alpha val="38040"/>
              </a:srgbClr>
            </a:outerShdw>
          </a:effectLst>
        </p:spPr>
      </p:cxnSp>
      <p:sp>
        <p:nvSpPr>
          <p:cNvPr id="1929" name="Google Shape;1929;p103"/>
          <p:cNvSpPr/>
          <p:nvPr/>
        </p:nvSpPr>
        <p:spPr>
          <a:xfrm>
            <a:off x="561000" y="5828433"/>
            <a:ext cx="233700" cy="112500"/>
          </a:xfrm>
          <a:prstGeom prst="rect">
            <a:avLst/>
          </a:prstGeom>
          <a:solidFill>
            <a:srgbClr val="214991"/>
          </a:solidFill>
          <a:ln>
            <a:noFill/>
          </a:ln>
          <a:effectLst>
            <a:outerShdw blurRad="35962" rotWithShape="0" dir="5400000" dist="20678">
              <a:srgbClr val="000000">
                <a:alpha val="34900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0" name="Google Shape;1930;p103"/>
          <p:cNvSpPr txBox="1"/>
          <p:nvPr/>
        </p:nvSpPr>
        <p:spPr>
          <a:xfrm>
            <a:off x="846341" y="5822185"/>
            <a:ext cx="901500" cy="12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1"/>
              <a:buFont typeface="Arial"/>
              <a:buNone/>
            </a:pPr>
            <a:r>
              <a:rPr b="0" i="0" lang="ko-KR" sz="791" u="none" cap="none" strike="noStrike">
                <a:solidFill>
                  <a:srgbClr val="66717F"/>
                </a:solidFill>
                <a:latin typeface="Noto Sans"/>
                <a:ea typeface="Noto Sans"/>
                <a:cs typeface="Noto Sans"/>
                <a:sym typeface="Noto Sans"/>
              </a:rPr>
              <a:t>대분류 구간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1" name="Google Shape;1931;p103"/>
          <p:cNvSpPr/>
          <p:nvPr/>
        </p:nvSpPr>
        <p:spPr>
          <a:xfrm>
            <a:off x="1851523" y="5828433"/>
            <a:ext cx="233700" cy="112500"/>
          </a:xfrm>
          <a:prstGeom prst="rect">
            <a:avLst/>
          </a:prstGeom>
          <a:solidFill>
            <a:srgbClr val="B2C6E5"/>
          </a:solidFill>
          <a:ln>
            <a:noFill/>
          </a:ln>
          <a:effectLst>
            <a:outerShdw blurRad="35962" rotWithShape="0" dir="5400000" dist="20678">
              <a:srgbClr val="000000">
                <a:alpha val="34900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2" name="Google Shape;1932;p103"/>
          <p:cNvSpPr txBox="1"/>
          <p:nvPr/>
        </p:nvSpPr>
        <p:spPr>
          <a:xfrm>
            <a:off x="2136866" y="5822185"/>
            <a:ext cx="901500" cy="12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1"/>
              <a:buFont typeface="Arial"/>
              <a:buNone/>
            </a:pPr>
            <a:r>
              <a:rPr b="0" i="0" lang="ko-KR" sz="791" u="none" cap="none" strike="noStrike">
                <a:solidFill>
                  <a:srgbClr val="66717F"/>
                </a:solidFill>
                <a:latin typeface="Noto Sans"/>
                <a:ea typeface="Noto Sans"/>
                <a:cs typeface="Noto Sans"/>
                <a:sym typeface="Noto Sans"/>
              </a:rPr>
              <a:t>세부 작업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3" name="Google Shape;1933;p103"/>
          <p:cNvSpPr/>
          <p:nvPr/>
        </p:nvSpPr>
        <p:spPr>
          <a:xfrm>
            <a:off x="3148532" y="5828433"/>
            <a:ext cx="233700" cy="112500"/>
          </a:xfrm>
          <a:prstGeom prst="rect">
            <a:avLst/>
          </a:prstGeom>
          <a:solidFill>
            <a:srgbClr val="EF922E"/>
          </a:solidFill>
          <a:ln>
            <a:noFill/>
          </a:ln>
          <a:effectLst>
            <a:outerShdw blurRad="35962" rotWithShape="0" dir="5400000" dist="20678">
              <a:srgbClr val="000000">
                <a:alpha val="34900"/>
              </a:srgbClr>
            </a:outerShdw>
          </a:effectLst>
        </p:spPr>
        <p:txBody>
          <a:bodyPr anchorCtr="0" anchor="ctr" bIns="41075" lIns="82200" spcFirstLastPara="1" rIns="82200" wrap="square" tIns="410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19"/>
              <a:buFont typeface="Arial"/>
              <a:buNone/>
            </a:pPr>
            <a:r>
              <a:t/>
            </a:r>
            <a:endParaRPr b="0" i="0" sz="16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4" name="Google Shape;1934;p103"/>
          <p:cNvSpPr txBox="1"/>
          <p:nvPr/>
        </p:nvSpPr>
        <p:spPr>
          <a:xfrm>
            <a:off x="3433875" y="5822185"/>
            <a:ext cx="901500" cy="12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1"/>
              <a:buFont typeface="Arial"/>
              <a:buNone/>
            </a:pPr>
            <a:r>
              <a:rPr b="0" i="0" lang="ko-KR" sz="791" u="none" cap="none" strike="noStrike">
                <a:solidFill>
                  <a:srgbClr val="66717F"/>
                </a:solidFill>
                <a:latin typeface="Noto Sans"/>
                <a:ea typeface="Noto Sans"/>
                <a:cs typeface="Noto Sans"/>
                <a:sym typeface="Noto Sans"/>
              </a:rPr>
              <a:t>평가 게이트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5" name="Google Shape;1935;p103"/>
          <p:cNvSpPr txBox="1"/>
          <p:nvPr/>
        </p:nvSpPr>
        <p:spPr>
          <a:xfrm>
            <a:off x="4614152" y="5822185"/>
            <a:ext cx="6964800" cy="11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9"/>
              <a:buFont typeface="Arial"/>
              <a:buNone/>
            </a:pPr>
            <a:r>
              <a:rPr b="0" i="0" lang="ko-KR" sz="759" u="none" cap="none" strike="noStrike">
                <a:solidFill>
                  <a:srgbClr val="66717F"/>
                </a:solidFill>
                <a:latin typeface="Noto Sans"/>
                <a:ea typeface="Noto Sans"/>
                <a:cs typeface="Noto Sans"/>
                <a:sym typeface="Noto Sans"/>
              </a:rPr>
              <a:t>G4 · G5 = 평가 게이트   |   빨간선 = 10.14 현재   |   일정은 WBS v2.1 계획 (미래 작업은 완료 아님)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6" name="Google Shape;1936;p103"/>
          <p:cNvSpPr txBox="1"/>
          <p:nvPr/>
        </p:nvSpPr>
        <p:spPr>
          <a:xfrm>
            <a:off x="561000" y="5984659"/>
            <a:ext cx="11070000" cy="11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74"/>
              <a:buFont typeface="Arial"/>
              <a:buNone/>
            </a:pPr>
            <a:r>
              <a:rPr b="0" i="0" lang="ko-KR" sz="774" u="none" cap="none" strike="noStrike">
                <a:solidFill>
                  <a:srgbClr val="272F3E"/>
                </a:solidFill>
                <a:latin typeface="Noto Sans"/>
                <a:ea typeface="Noto Sans"/>
                <a:cs typeface="Noto Sans"/>
                <a:sym typeface="Noto Sans"/>
              </a:rPr>
              <a:t>임계경로  Phase 4 (물리 Loss → 막두께 회귀 → 역추론) → G4(12.06) → 모듈 통합 → 통합 테스트 → G5(2027.01.02)  —  7.1 모듈 통합이 6.6 Phase 4 검증과 11.30~12.06 중첩</a:t>
            </a:r>
            <a:endParaRPr b="0" i="0" sz="1259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7" name="Google Shape;1937;p103"/>
          <p:cNvSpPr txBox="1"/>
          <p:nvPr/>
        </p:nvSpPr>
        <p:spPr>
          <a:xfrm>
            <a:off x="210312" y="118872"/>
            <a:ext cx="10652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ko-KR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07 · 향후 추진 계획</a:t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ko-KR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[07] 잔여 WBS · Phase 4 고도화 및 G4/G5</a:t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2" name="Shape 1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3" name="Google Shape;1943;p104"/>
          <p:cNvSpPr txBox="1"/>
          <p:nvPr/>
        </p:nvSpPr>
        <p:spPr>
          <a:xfrm>
            <a:off x="6162800" y="2292225"/>
            <a:ext cx="5401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lang="ko-KR" sz="2800">
                <a:solidFill>
                  <a:srgbClr val="1C4587"/>
                </a:solidFill>
              </a:rPr>
              <a:t>별첨 자료</a:t>
            </a:r>
            <a:endParaRPr b="1" i="0" sz="2800" u="none" cap="none" strike="noStrike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8" name="Shape 1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9" name="Google Shape;1949;p105"/>
          <p:cNvSpPr/>
          <p:nvPr/>
        </p:nvSpPr>
        <p:spPr>
          <a:xfrm>
            <a:off x="464445" y="523332"/>
            <a:ext cx="11150700" cy="34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2541"/>
              <a:buFont typeface="Noto Sans"/>
              <a:buNone/>
            </a:pPr>
            <a:r>
              <a:t/>
            </a:r>
            <a:endParaRPr b="0" i="0" sz="254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0" name="Google Shape;1950;p105"/>
          <p:cNvSpPr/>
          <p:nvPr/>
        </p:nvSpPr>
        <p:spPr>
          <a:xfrm>
            <a:off x="453754" y="847722"/>
            <a:ext cx="11201400" cy="669000"/>
          </a:xfrm>
          <a:prstGeom prst="roundRect">
            <a:avLst>
              <a:gd fmla="val 11969" name="adj"/>
            </a:avLst>
          </a:prstGeom>
          <a:solidFill>
            <a:srgbClr val="F5F7F9"/>
          </a:solidFill>
          <a:ln cap="flat" cmpd="sng" w="11175">
            <a:solidFill>
              <a:srgbClr val="C8D0D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325" lIns="89325" spcFirstLastPara="1" rIns="89325" wrap="square" tIns="893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1" name="Google Shape;1951;p105"/>
          <p:cNvSpPr/>
          <p:nvPr/>
        </p:nvSpPr>
        <p:spPr>
          <a:xfrm>
            <a:off x="598575" y="955610"/>
            <a:ext cx="1122300" cy="20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4179D0"/>
              </a:buClr>
              <a:buSzPts val="1368"/>
              <a:buFont typeface="Noto Sans"/>
              <a:buNone/>
            </a:pPr>
            <a:r>
              <a:rPr b="1" i="0" lang="ko-KR" sz="1088" u="none" cap="none" strike="noStrike">
                <a:solidFill>
                  <a:srgbClr val="4179D0"/>
                </a:solidFill>
                <a:latin typeface="Noto Sans"/>
                <a:ea typeface="Noto Sans"/>
                <a:cs typeface="Noto Sans"/>
                <a:sym typeface="Noto Sans"/>
              </a:rPr>
              <a:t>목적 (Purpose)</a:t>
            </a:r>
            <a:endParaRPr b="0" i="0" sz="136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2" name="Google Shape;1952;p105"/>
          <p:cNvSpPr/>
          <p:nvPr/>
        </p:nvSpPr>
        <p:spPr>
          <a:xfrm>
            <a:off x="1735371" y="934031"/>
            <a:ext cx="9746100" cy="25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319"/>
              <a:buFont typeface="Noto Sans"/>
              <a:buNone/>
            </a:pPr>
            <a:r>
              <a:rPr b="1" i="0" lang="ko-KR" sz="1049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각 공정 픽셀의 비디오를 그 픽셀의 실측 IPU 프로파일과 1:1로 매칭한 학습 데이터셋을 만들기 위함.</a:t>
            </a:r>
            <a:endParaRPr b="0" i="0" sz="131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3" name="Google Shape;1953;p105"/>
          <p:cNvSpPr/>
          <p:nvPr/>
        </p:nvSpPr>
        <p:spPr>
          <a:xfrm>
            <a:off x="598575" y="1214526"/>
            <a:ext cx="1122300" cy="20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CF7524"/>
              </a:buClr>
              <a:buSzPts val="1368"/>
              <a:buFont typeface="Noto Sans"/>
              <a:buNone/>
            </a:pPr>
            <a:r>
              <a:rPr b="1" i="0" lang="ko-KR" sz="1088" u="none" cap="none" strike="noStrike">
                <a:solidFill>
                  <a:srgbClr val="CF7524"/>
                </a:solidFill>
                <a:latin typeface="Noto Sans"/>
                <a:ea typeface="Noto Sans"/>
                <a:cs typeface="Noto Sans"/>
                <a:sym typeface="Noto Sans"/>
              </a:rPr>
              <a:t>목표 (Objective)</a:t>
            </a:r>
            <a:endParaRPr b="0" i="0" sz="136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4" name="Google Shape;1954;p105"/>
          <p:cNvSpPr/>
          <p:nvPr/>
        </p:nvSpPr>
        <p:spPr>
          <a:xfrm>
            <a:off x="1735371" y="1207338"/>
            <a:ext cx="9774900" cy="23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290"/>
              <a:buFont typeface="Noto Sans"/>
              <a:buNone/>
            </a:pPr>
            <a:r>
              <a:rPr b="0" i="0" lang="ko-KR" sz="1026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원본 공정 비디오에서 공정 픽셀 (R,G,B)을 탐지·분리 크롭하고, 크롭·압력 프로파일·실측 IPU 프로파일을 시간으로 동기화한다.</a:t>
            </a:r>
            <a:endParaRPr b="0" i="0" sz="129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5" name="Google Shape;1955;p105"/>
          <p:cNvSpPr/>
          <p:nvPr/>
        </p:nvSpPr>
        <p:spPr>
          <a:xfrm>
            <a:off x="453754" y="4192120"/>
            <a:ext cx="11201400" cy="1280100"/>
          </a:xfrm>
          <a:prstGeom prst="roundRect">
            <a:avLst>
              <a:gd fmla="val 6253" name="adj"/>
            </a:avLst>
          </a:prstGeom>
          <a:solidFill>
            <a:srgbClr val="F5F7F9"/>
          </a:solidFill>
          <a:ln cap="flat" cmpd="sng" w="9900">
            <a:solidFill>
              <a:srgbClr val="C8D0D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325" lIns="89325" spcFirstLastPara="1" rIns="89325" wrap="square" tIns="893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6" name="Google Shape;1956;p105"/>
          <p:cNvSpPr/>
          <p:nvPr/>
        </p:nvSpPr>
        <p:spPr>
          <a:xfrm>
            <a:off x="598575" y="4285616"/>
            <a:ext cx="651600" cy="20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CF7524"/>
              </a:buClr>
              <a:buSzPts val="1466"/>
              <a:buFont typeface="Noto Sans"/>
              <a:buNone/>
            </a:pPr>
            <a:r>
              <a:rPr b="1" i="0" lang="ko-KR" sz="1165" u="none" cap="none" strike="noStrike">
                <a:solidFill>
                  <a:srgbClr val="CF7524"/>
                </a:solidFill>
                <a:latin typeface="Noto Sans"/>
                <a:ea typeface="Noto Sans"/>
                <a:cs typeface="Noto Sans"/>
                <a:sym typeface="Noto Sans"/>
              </a:rPr>
              <a:t>설명</a:t>
            </a:r>
            <a:endParaRPr b="0" i="0" sz="146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7" name="Google Shape;1957;p105"/>
          <p:cNvSpPr/>
          <p:nvPr/>
        </p:nvSpPr>
        <p:spPr>
          <a:xfrm>
            <a:off x="613053" y="4508575"/>
            <a:ext cx="7542600" cy="81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87"/>
              <a:buFont typeface="Noto Sans"/>
              <a:buNone/>
            </a:pPr>
            <a:r>
              <a:rPr b="0" i="0" lang="ko-KR" sz="944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· ② 공정 픽셀 탐지:</a:t>
            </a:r>
            <a:r>
              <a:rPr b="0" i="0" lang="ko-KR" sz="944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 뱅크 격자</a:t>
            </a:r>
            <a:r>
              <a:rPr lang="ko-KR" sz="944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와 내부 공정 픽셀의 위치와 상태 값을 식별 학습된 AI모델 기반.</a:t>
            </a:r>
            <a:endParaRPr b="0" i="0" sz="118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87"/>
              <a:buFont typeface="Noto Sans"/>
              <a:buNone/>
            </a:pPr>
            <a:r>
              <a:rPr b="0" i="0" lang="ko-KR" sz="944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· ③ 분리 크롭: </a:t>
            </a:r>
            <a:r>
              <a:rPr lang="ko-KR" sz="944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R,G,B 별 각 각 공정 픽셀을 분리 한다</a:t>
            </a:r>
            <a:r>
              <a:rPr b="0" i="0" lang="ko-KR" sz="944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.</a:t>
            </a:r>
            <a:endParaRPr b="0" i="0" sz="944" u="none" cap="none" strike="noStrike">
              <a:solidFill>
                <a:srgbClr val="24292F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87"/>
              <a:buFont typeface="Noto Sans"/>
              <a:buNone/>
            </a:pPr>
            <a:r>
              <a:rPr lang="ko-KR" sz="944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· ④ 매칭 데이터셋: 공정 픽셀마다 크롭 비디오·압력 프로파일·실측 IPU 프로파일을  같은 시간축으로 묶어 Many-To-One 데이터셋 형성 됨.</a:t>
            </a:r>
            <a:endParaRPr sz="118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87"/>
              <a:buFont typeface="Noto Sans"/>
              <a:buNone/>
            </a:pPr>
            <a:r>
              <a:t/>
            </a:r>
            <a:endParaRPr sz="944">
              <a:solidFill>
                <a:srgbClr val="24292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1958" name="Google Shape;1958;p105"/>
          <p:cNvSpPr/>
          <p:nvPr/>
        </p:nvSpPr>
        <p:spPr>
          <a:xfrm>
            <a:off x="453754" y="5501109"/>
            <a:ext cx="10875600" cy="4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879"/>
              <a:buFont typeface="Noto Sans"/>
              <a:buNone/>
            </a:pPr>
            <a:r>
              <a:rPr b="0" i="0" lang="ko-KR" sz="699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px : 이미지 화소 1칸.  크롭 크기는 150 × 50 px.</a:t>
            </a:r>
            <a:endParaRPr b="0" i="0" sz="87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9" name="Google Shape;1959;p105"/>
          <p:cNvSpPr/>
          <p:nvPr/>
        </p:nvSpPr>
        <p:spPr>
          <a:xfrm>
            <a:off x="453754" y="1631675"/>
            <a:ext cx="6082200" cy="2460000"/>
          </a:xfrm>
          <a:prstGeom prst="roundRect">
            <a:avLst>
              <a:gd fmla="val 3255" name="adj"/>
            </a:avLst>
          </a:prstGeom>
          <a:solidFill>
            <a:srgbClr val="FFFFFF"/>
          </a:solidFill>
          <a:ln cap="flat" cmpd="sng" w="9525">
            <a:solidFill>
              <a:srgbClr val="D5DD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325" lIns="89325" spcFirstLastPara="1" rIns="89325" wrap="square" tIns="893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0" name="Google Shape;1960;p105"/>
          <p:cNvSpPr/>
          <p:nvPr/>
        </p:nvSpPr>
        <p:spPr>
          <a:xfrm>
            <a:off x="540644" y="1682029"/>
            <a:ext cx="5799900" cy="17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33"/>
              <a:buFont typeface="Noto Sans"/>
              <a:buNone/>
            </a:pPr>
            <a:r>
              <a:rPr b="1" i="0" lang="ko-KR" sz="901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크롭 파이프라인 (6 비전 · 18 공정 픽셀)</a:t>
            </a:r>
            <a:endParaRPr b="0" i="0" sz="1133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1" name="Google Shape;1961;p105"/>
          <p:cNvSpPr/>
          <p:nvPr/>
        </p:nvSpPr>
        <p:spPr>
          <a:xfrm>
            <a:off x="613055" y="1940945"/>
            <a:ext cx="1281300" cy="683100"/>
          </a:xfrm>
          <a:prstGeom prst="roundRect">
            <a:avLst>
              <a:gd fmla="val 11717" name="adj"/>
            </a:avLst>
          </a:prstGeom>
          <a:solidFill>
            <a:srgbClr val="F5F7FA"/>
          </a:solidFill>
          <a:ln cap="flat" cmpd="sng" w="124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325" lIns="89325" spcFirstLastPara="1" rIns="89325" wrap="square" tIns="893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2" name="Google Shape;1962;p105"/>
          <p:cNvSpPr/>
          <p:nvPr/>
        </p:nvSpPr>
        <p:spPr>
          <a:xfrm>
            <a:off x="663741" y="1969712"/>
            <a:ext cx="11802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075"/>
              <a:buFont typeface="Noto Sans"/>
              <a:buNone/>
            </a:pPr>
            <a:r>
              <a:rPr b="0" i="0" lang="ko-KR" sz="855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① 원본 공정 비디오</a:t>
            </a:r>
            <a:endParaRPr b="0" i="0" sz="1075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075"/>
              <a:buFont typeface="Noto Sans"/>
              <a:buNone/>
            </a:pPr>
            <a:r>
              <a:rPr b="0" i="0" lang="ko-KR" sz="855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Vision 1–6 촬영</a:t>
            </a:r>
            <a:endParaRPr b="0" i="0" sz="1075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075"/>
              <a:buFont typeface="Noto Sans"/>
              <a:buNone/>
            </a:pPr>
            <a:r>
              <a:rPr b="0" i="0" lang="ko-KR" sz="855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(BMP 전체 프레임)</a:t>
            </a:r>
            <a:endParaRPr b="0" i="0" sz="1075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63" name="Google Shape;1963;p105"/>
          <p:cNvCxnSpPr/>
          <p:nvPr/>
        </p:nvCxnSpPr>
        <p:spPr>
          <a:xfrm>
            <a:off x="1894673" y="2243020"/>
            <a:ext cx="238800" cy="0"/>
          </a:xfrm>
          <a:prstGeom prst="straightConnector1">
            <a:avLst/>
          </a:prstGeom>
          <a:noFill/>
          <a:ln cap="flat" cmpd="sng" w="14875">
            <a:solidFill>
              <a:srgbClr val="7D8797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964" name="Google Shape;1964;p105"/>
          <p:cNvSpPr/>
          <p:nvPr/>
        </p:nvSpPr>
        <p:spPr>
          <a:xfrm>
            <a:off x="2140855" y="1940945"/>
            <a:ext cx="1259700" cy="683100"/>
          </a:xfrm>
          <a:prstGeom prst="roundRect">
            <a:avLst>
              <a:gd fmla="val 11717" name="adj"/>
            </a:avLst>
          </a:prstGeom>
          <a:solidFill>
            <a:srgbClr val="E6EEF9"/>
          </a:solidFill>
          <a:ln cap="flat" cmpd="sng" w="12425">
            <a:solidFill>
              <a:srgbClr val="3F8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325" lIns="89325" spcFirstLastPara="1" rIns="89325" wrap="square" tIns="893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5" name="Google Shape;1965;p105"/>
          <p:cNvSpPr/>
          <p:nvPr/>
        </p:nvSpPr>
        <p:spPr>
          <a:xfrm>
            <a:off x="2191540" y="1969712"/>
            <a:ext cx="11583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2498A"/>
              </a:buClr>
              <a:buSzPts val="1075"/>
              <a:buFont typeface="Noto Sans"/>
              <a:buNone/>
            </a:pPr>
            <a:r>
              <a:rPr b="1" i="0" lang="ko-KR" sz="855" u="none" cap="none" strike="noStrike">
                <a:solidFill>
                  <a:srgbClr val="22498A"/>
                </a:solidFill>
                <a:latin typeface="Noto Sans"/>
                <a:ea typeface="Noto Sans"/>
                <a:cs typeface="Noto Sans"/>
                <a:sym typeface="Noto Sans"/>
              </a:rPr>
              <a:t>② 공정 픽셀 탐지</a:t>
            </a:r>
            <a:endParaRPr b="0" i="0" sz="1075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2498A"/>
              </a:buClr>
              <a:buSzPts val="1075"/>
              <a:buFont typeface="Noto Sans"/>
              <a:buNone/>
            </a:pPr>
            <a:r>
              <a:rPr b="1" lang="ko-KR" sz="855">
                <a:solidFill>
                  <a:srgbClr val="22498A"/>
                </a:solidFill>
                <a:latin typeface="Noto Sans"/>
                <a:ea typeface="Noto Sans"/>
                <a:cs typeface="Noto Sans"/>
                <a:sym typeface="Noto Sans"/>
              </a:rPr>
              <a:t>AI모델 기반 </a:t>
            </a:r>
            <a:endParaRPr b="1" sz="855">
              <a:solidFill>
                <a:srgbClr val="22498A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2498A"/>
              </a:buClr>
              <a:buSzPts val="1075"/>
              <a:buFont typeface="Noto Sans"/>
              <a:buNone/>
            </a:pPr>
            <a:r>
              <a:rPr b="1" i="0" lang="ko-KR" sz="855" u="none" cap="none" strike="noStrike">
                <a:solidFill>
                  <a:srgbClr val="22498A"/>
                </a:solidFill>
                <a:latin typeface="Noto Sans"/>
                <a:ea typeface="Noto Sans"/>
                <a:cs typeface="Noto Sans"/>
                <a:sym typeface="Noto Sans"/>
              </a:rPr>
              <a:t> R/G/B 위치 </a:t>
            </a:r>
            <a:r>
              <a:rPr b="1" lang="ko-KR" sz="855">
                <a:solidFill>
                  <a:srgbClr val="22498A"/>
                </a:solidFill>
                <a:latin typeface="Noto Sans"/>
                <a:ea typeface="Noto Sans"/>
                <a:cs typeface="Noto Sans"/>
                <a:sym typeface="Noto Sans"/>
              </a:rPr>
              <a:t>측정 </a:t>
            </a:r>
            <a:endParaRPr b="0" i="0" sz="1075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66" name="Google Shape;1966;p105"/>
          <p:cNvCxnSpPr/>
          <p:nvPr/>
        </p:nvCxnSpPr>
        <p:spPr>
          <a:xfrm>
            <a:off x="3400748" y="2243020"/>
            <a:ext cx="246300" cy="0"/>
          </a:xfrm>
          <a:prstGeom prst="straightConnector1">
            <a:avLst/>
          </a:prstGeom>
          <a:noFill/>
          <a:ln cap="flat" cmpd="sng" w="14875">
            <a:solidFill>
              <a:srgbClr val="7D8797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967" name="Google Shape;1967;p105"/>
          <p:cNvSpPr/>
          <p:nvPr/>
        </p:nvSpPr>
        <p:spPr>
          <a:xfrm>
            <a:off x="3654175" y="1940945"/>
            <a:ext cx="1281300" cy="683100"/>
          </a:xfrm>
          <a:prstGeom prst="roundRect">
            <a:avLst>
              <a:gd fmla="val 11717" name="adj"/>
            </a:avLst>
          </a:prstGeom>
          <a:solidFill>
            <a:srgbClr val="E6EEF9"/>
          </a:solidFill>
          <a:ln cap="flat" cmpd="sng" w="12425">
            <a:solidFill>
              <a:srgbClr val="3F83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325" lIns="89325" spcFirstLastPara="1" rIns="89325" wrap="square" tIns="893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8" name="Google Shape;1968;p105"/>
          <p:cNvSpPr/>
          <p:nvPr/>
        </p:nvSpPr>
        <p:spPr>
          <a:xfrm>
            <a:off x="3704861" y="1969712"/>
            <a:ext cx="11802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2498A"/>
              </a:buClr>
              <a:buSzPts val="1075"/>
              <a:buFont typeface="Noto Sans"/>
              <a:buNone/>
            </a:pPr>
            <a:r>
              <a:rPr b="1" i="0" lang="ko-KR" sz="855" u="none" cap="none" strike="noStrike">
                <a:solidFill>
                  <a:srgbClr val="22498A"/>
                </a:solidFill>
                <a:latin typeface="Noto Sans"/>
                <a:ea typeface="Noto Sans"/>
                <a:cs typeface="Noto Sans"/>
                <a:sym typeface="Noto Sans"/>
              </a:rPr>
              <a:t>③ 분리 크롭</a:t>
            </a:r>
            <a:endParaRPr b="0" i="0" sz="1075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2498A"/>
              </a:buClr>
              <a:buSzPts val="1075"/>
              <a:buFont typeface="Noto Sans"/>
              <a:buNone/>
            </a:pPr>
            <a:r>
              <a:rPr b="1" i="0" lang="ko-KR" sz="855" u="none" cap="none" strike="noStrike">
                <a:solidFill>
                  <a:srgbClr val="22498A"/>
                </a:solidFill>
                <a:latin typeface="Noto Sans"/>
                <a:ea typeface="Noto Sans"/>
                <a:cs typeface="Noto Sans"/>
                <a:sym typeface="Noto Sans"/>
              </a:rPr>
              <a:t>R/G/B 각각 150×50</a:t>
            </a:r>
            <a:endParaRPr b="0" i="0" sz="1075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69" name="Google Shape;1969;p105"/>
          <p:cNvCxnSpPr/>
          <p:nvPr/>
        </p:nvCxnSpPr>
        <p:spPr>
          <a:xfrm>
            <a:off x="4935793" y="2243020"/>
            <a:ext cx="246300" cy="0"/>
          </a:xfrm>
          <a:prstGeom prst="straightConnector1">
            <a:avLst/>
          </a:prstGeom>
          <a:noFill/>
          <a:ln cap="flat" cmpd="sng" w="14875">
            <a:solidFill>
              <a:srgbClr val="7D8797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970" name="Google Shape;1970;p105"/>
          <p:cNvSpPr/>
          <p:nvPr/>
        </p:nvSpPr>
        <p:spPr>
          <a:xfrm>
            <a:off x="5189220" y="1940945"/>
            <a:ext cx="1274700" cy="683100"/>
          </a:xfrm>
          <a:prstGeom prst="roundRect">
            <a:avLst>
              <a:gd fmla="val 11717" name="adj"/>
            </a:avLst>
          </a:prstGeom>
          <a:solidFill>
            <a:srgbClr val="E2F0DD"/>
          </a:solidFill>
          <a:ln cap="flat" cmpd="sng" w="12425">
            <a:solidFill>
              <a:srgbClr val="31933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325" lIns="89325" spcFirstLastPara="1" rIns="89325" wrap="square" tIns="893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1" name="Google Shape;1971;p105"/>
          <p:cNvSpPr/>
          <p:nvPr/>
        </p:nvSpPr>
        <p:spPr>
          <a:xfrm>
            <a:off x="5239905" y="1969712"/>
            <a:ext cx="1173000" cy="6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87933"/>
              </a:buClr>
              <a:buSzPts val="1114"/>
              <a:buFont typeface="Noto Sans"/>
              <a:buNone/>
            </a:pPr>
            <a:r>
              <a:rPr b="1" i="0" lang="ko-KR" sz="886" u="none" cap="none" strike="noStrike">
                <a:solidFill>
                  <a:srgbClr val="287933"/>
                </a:solidFill>
                <a:latin typeface="Noto Sans"/>
                <a:ea typeface="Noto Sans"/>
                <a:cs typeface="Noto Sans"/>
                <a:sym typeface="Noto Sans"/>
              </a:rPr>
              <a:t>④ 매칭 데이터셋</a:t>
            </a:r>
            <a:endParaRPr b="0" i="0" sz="111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87933"/>
              </a:buClr>
              <a:buSzPts val="1114"/>
              <a:buFont typeface="Noto Sans"/>
              <a:buNone/>
            </a:pPr>
            <a:r>
              <a:rPr b="1" i="0" lang="ko-KR" sz="886" u="none" cap="none" strike="noStrike">
                <a:solidFill>
                  <a:srgbClr val="287933"/>
                </a:solidFill>
                <a:latin typeface="Noto Sans"/>
                <a:ea typeface="Noto Sans"/>
                <a:cs typeface="Noto Sans"/>
                <a:sym typeface="Noto Sans"/>
              </a:rPr>
              <a:t>크롭 + 압력 프로파일</a:t>
            </a:r>
            <a:endParaRPr b="0" i="0" sz="111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87933"/>
              </a:buClr>
              <a:buSzPts val="1114"/>
              <a:buFont typeface="Noto Sans"/>
              <a:buNone/>
            </a:pPr>
            <a:r>
              <a:rPr b="1" i="0" lang="ko-KR" sz="886" u="none" cap="none" strike="noStrike">
                <a:solidFill>
                  <a:srgbClr val="287933"/>
                </a:solidFill>
                <a:latin typeface="Noto Sans"/>
                <a:ea typeface="Noto Sans"/>
                <a:cs typeface="Noto Sans"/>
                <a:sym typeface="Noto Sans"/>
              </a:rPr>
              <a:t>+ 실측 IPU 프로파일</a:t>
            </a:r>
            <a:endParaRPr b="0" i="0" sz="111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mnt/data/slide_assets/10_pixels_main.png" id="1972" name="Google Shape;1972;p10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5810" y="2825589"/>
            <a:ext cx="2790586" cy="87026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/mnt/data/slide_assets/10_rgb_crop.png" id="1973" name="Google Shape;1973;p10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56917" y="2811206"/>
            <a:ext cx="890613" cy="949373"/>
          </a:xfrm>
          <a:prstGeom prst="rect">
            <a:avLst/>
          </a:prstGeom>
          <a:noFill/>
          <a:ln>
            <a:noFill/>
          </a:ln>
        </p:spPr>
      </p:pic>
      <p:sp>
        <p:nvSpPr>
          <p:cNvPr id="1974" name="Google Shape;1974;p105"/>
          <p:cNvSpPr/>
          <p:nvPr/>
        </p:nvSpPr>
        <p:spPr>
          <a:xfrm>
            <a:off x="1242996" y="3846887"/>
            <a:ext cx="2172300" cy="15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1016"/>
              <a:buFont typeface="Noto Sans"/>
              <a:buNone/>
            </a:pPr>
            <a:r>
              <a:rPr b="0" i="0" lang="ko-KR" sz="808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탐지된 R/G/B 공정 픽셀 (vision1)</a:t>
            </a:r>
            <a:endParaRPr b="0" i="0" sz="101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5" name="Google Shape;1975;p105"/>
          <p:cNvSpPr/>
          <p:nvPr/>
        </p:nvSpPr>
        <p:spPr>
          <a:xfrm>
            <a:off x="3806231" y="3839700"/>
            <a:ext cx="1223700" cy="16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1016"/>
              <a:buFont typeface="Noto Sans"/>
              <a:buNone/>
            </a:pPr>
            <a:r>
              <a:rPr b="0" i="0" lang="ko-KR" sz="808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분리 크롭 (150×50)</a:t>
            </a:r>
            <a:endParaRPr b="0" i="0" sz="101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6" name="Google Shape;1976;p105"/>
          <p:cNvSpPr/>
          <p:nvPr/>
        </p:nvSpPr>
        <p:spPr>
          <a:xfrm>
            <a:off x="5181984" y="2747821"/>
            <a:ext cx="1274700" cy="294900"/>
          </a:xfrm>
          <a:prstGeom prst="roundRect">
            <a:avLst>
              <a:gd fmla="val 27148" name="adj"/>
            </a:avLst>
          </a:prstGeom>
          <a:solidFill>
            <a:srgbClr val="FFFFFF"/>
          </a:solidFill>
          <a:ln cap="flat" cmpd="sng" w="12425">
            <a:solidFill>
              <a:srgbClr val="97A5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325" lIns="89325" spcFirstLastPara="1" rIns="89325" wrap="square" tIns="893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7" name="Google Shape;1977;p105"/>
          <p:cNvSpPr/>
          <p:nvPr/>
        </p:nvSpPr>
        <p:spPr>
          <a:xfrm>
            <a:off x="5232670" y="2776597"/>
            <a:ext cx="1173000" cy="23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065"/>
              <a:buFont typeface="Noto Sans"/>
              <a:buNone/>
            </a:pPr>
            <a:r>
              <a:rPr b="0" i="0" lang="ko-KR" sz="847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크롭</a:t>
            </a:r>
            <a:r>
              <a:rPr lang="ko-KR" sz="847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된</a:t>
            </a:r>
            <a:r>
              <a:rPr b="0" i="0" lang="ko-KR" sz="847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 비디오 (R/G/B)</a:t>
            </a:r>
            <a:endParaRPr b="0" i="0" sz="1065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8" name="Google Shape;1978;p105"/>
          <p:cNvSpPr/>
          <p:nvPr/>
        </p:nvSpPr>
        <p:spPr>
          <a:xfrm>
            <a:off x="5181984" y="3136204"/>
            <a:ext cx="1274700" cy="294900"/>
          </a:xfrm>
          <a:prstGeom prst="roundRect">
            <a:avLst>
              <a:gd fmla="val 27148" name="adj"/>
            </a:avLst>
          </a:prstGeom>
          <a:solidFill>
            <a:srgbClr val="FFFFFF"/>
          </a:solidFill>
          <a:ln cap="flat" cmpd="sng" w="12425">
            <a:solidFill>
              <a:srgbClr val="97A5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325" lIns="89325" spcFirstLastPara="1" rIns="89325" wrap="square" tIns="893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9" name="Google Shape;1979;p105"/>
          <p:cNvSpPr/>
          <p:nvPr/>
        </p:nvSpPr>
        <p:spPr>
          <a:xfrm>
            <a:off x="5232670" y="3164970"/>
            <a:ext cx="1173000" cy="23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065"/>
              <a:buFont typeface="Noto Sans"/>
              <a:buNone/>
            </a:pPr>
            <a:r>
              <a:rPr b="0" i="0" lang="ko-KR" sz="847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압력 프로파일</a:t>
            </a:r>
            <a:endParaRPr b="0" i="0" sz="1065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0" name="Google Shape;1980;p105"/>
          <p:cNvSpPr/>
          <p:nvPr/>
        </p:nvSpPr>
        <p:spPr>
          <a:xfrm>
            <a:off x="5181984" y="3524587"/>
            <a:ext cx="1274700" cy="294900"/>
          </a:xfrm>
          <a:prstGeom prst="roundRect">
            <a:avLst>
              <a:gd fmla="val 27148" name="adj"/>
            </a:avLst>
          </a:prstGeom>
          <a:solidFill>
            <a:srgbClr val="FFFFFF"/>
          </a:solidFill>
          <a:ln cap="flat" cmpd="sng" w="12425">
            <a:solidFill>
              <a:srgbClr val="97A5B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325" lIns="89325" spcFirstLastPara="1" rIns="89325" wrap="square" tIns="893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1" name="Google Shape;1981;p105"/>
          <p:cNvSpPr/>
          <p:nvPr/>
        </p:nvSpPr>
        <p:spPr>
          <a:xfrm>
            <a:off x="5232670" y="3553353"/>
            <a:ext cx="1173000" cy="23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065"/>
              <a:buFont typeface="Noto Sans"/>
              <a:buNone/>
            </a:pPr>
            <a:r>
              <a:rPr b="0" i="0" lang="ko-KR" sz="847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실측 IPU 프로파일</a:t>
            </a:r>
            <a:endParaRPr b="0" i="0" sz="1065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2" name="Google Shape;1982;p105"/>
          <p:cNvSpPr/>
          <p:nvPr/>
        </p:nvSpPr>
        <p:spPr>
          <a:xfrm>
            <a:off x="5239905" y="3897233"/>
            <a:ext cx="1296000" cy="17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1046"/>
              <a:buFont typeface="Noto Sans"/>
              <a:buNone/>
            </a:pPr>
            <a:r>
              <a:rPr b="0" i="0" lang="ko-KR" sz="832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같은 시간축으로 동기화</a:t>
            </a:r>
            <a:endParaRPr b="0" i="0" sz="104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3" name="Google Shape;1983;p105"/>
          <p:cNvSpPr/>
          <p:nvPr/>
        </p:nvSpPr>
        <p:spPr>
          <a:xfrm>
            <a:off x="6579452" y="1631684"/>
            <a:ext cx="3301500" cy="1208100"/>
          </a:xfrm>
          <a:prstGeom prst="roundRect">
            <a:avLst>
              <a:gd fmla="val 6625" name="adj"/>
            </a:avLst>
          </a:prstGeom>
          <a:solidFill>
            <a:srgbClr val="FFFFFF"/>
          </a:solidFill>
          <a:ln cap="flat" cmpd="sng" w="9525">
            <a:solidFill>
              <a:srgbClr val="D5DD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325" lIns="89325" spcFirstLastPara="1" rIns="89325" wrap="square" tIns="893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4" name="Google Shape;1984;p105"/>
          <p:cNvSpPr/>
          <p:nvPr/>
        </p:nvSpPr>
        <p:spPr>
          <a:xfrm>
            <a:off x="6666344" y="1682029"/>
            <a:ext cx="3128100" cy="17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33"/>
              <a:buFont typeface="Noto Sans"/>
              <a:buNone/>
            </a:pPr>
            <a:r>
              <a:rPr b="1" i="0" lang="ko-KR" sz="901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원본 한 프레임의 공정 픽셀 식별 (</a:t>
            </a:r>
            <a:r>
              <a:rPr b="1" lang="ko-KR" sz="901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예:</a:t>
            </a:r>
            <a:r>
              <a:rPr b="1" i="0" lang="ko-KR" sz="901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vision4</a:t>
            </a:r>
            <a:r>
              <a:rPr b="1" lang="ko-KR" sz="901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)</a:t>
            </a:r>
            <a:endParaRPr b="0" i="0" sz="1133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mnt/data/slide_assets/10_multi_pixels.png" id="1985" name="Google Shape;1985;p10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44237" y="1854637"/>
            <a:ext cx="2179250" cy="942186"/>
          </a:xfrm>
          <a:prstGeom prst="rect">
            <a:avLst/>
          </a:prstGeom>
          <a:noFill/>
          <a:ln>
            <a:noFill/>
          </a:ln>
        </p:spPr>
      </p:pic>
      <p:sp>
        <p:nvSpPr>
          <p:cNvPr id="1986" name="Google Shape;1986;p105"/>
          <p:cNvSpPr/>
          <p:nvPr/>
        </p:nvSpPr>
        <p:spPr>
          <a:xfrm>
            <a:off x="6579452" y="2890318"/>
            <a:ext cx="3301500" cy="1201200"/>
          </a:xfrm>
          <a:prstGeom prst="roundRect">
            <a:avLst>
              <a:gd fmla="val 6665" name="adj"/>
            </a:avLst>
          </a:prstGeom>
          <a:solidFill>
            <a:srgbClr val="FFFFFF"/>
          </a:solidFill>
          <a:ln cap="flat" cmpd="sng" w="9525">
            <a:solidFill>
              <a:srgbClr val="D5DD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325" lIns="89325" spcFirstLastPara="1" rIns="89325" wrap="square" tIns="893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7" name="Google Shape;1987;p105"/>
          <p:cNvSpPr/>
          <p:nvPr/>
        </p:nvSpPr>
        <p:spPr>
          <a:xfrm>
            <a:off x="6666344" y="2940664"/>
            <a:ext cx="3128100" cy="17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33"/>
              <a:buFont typeface="Noto Sans"/>
              <a:buNone/>
            </a:pPr>
            <a:r>
              <a:rPr b="1" i="0" lang="ko-KR" sz="901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비전별 프레임 수</a:t>
            </a:r>
            <a:endParaRPr b="0" i="0" sz="1133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88" name="Google Shape;1988;p105"/>
          <p:cNvCxnSpPr/>
          <p:nvPr/>
        </p:nvCxnSpPr>
        <p:spPr>
          <a:xfrm>
            <a:off x="7064583" y="3782159"/>
            <a:ext cx="2693700" cy="0"/>
          </a:xfrm>
          <a:prstGeom prst="straightConnector1">
            <a:avLst/>
          </a:prstGeom>
          <a:noFill/>
          <a:ln cap="flat" cmpd="sng" w="9525">
            <a:solidFill>
              <a:srgbClr val="E6EBE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89" name="Google Shape;1989;p105"/>
          <p:cNvSpPr/>
          <p:nvPr/>
        </p:nvSpPr>
        <p:spPr>
          <a:xfrm>
            <a:off x="6630139" y="3710242"/>
            <a:ext cx="369300" cy="1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899"/>
              <a:buFont typeface="Noto Sans"/>
              <a:buNone/>
            </a:pPr>
            <a:r>
              <a:rPr b="0" i="0" lang="ko-KR" sz="715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0</a:t>
            </a:r>
            <a:endParaRPr b="0" i="0" sz="89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90" name="Google Shape;1990;p105"/>
          <p:cNvCxnSpPr/>
          <p:nvPr/>
        </p:nvCxnSpPr>
        <p:spPr>
          <a:xfrm>
            <a:off x="7064583" y="3518448"/>
            <a:ext cx="2693700" cy="0"/>
          </a:xfrm>
          <a:prstGeom prst="straightConnector1">
            <a:avLst/>
          </a:prstGeom>
          <a:noFill/>
          <a:ln cap="flat" cmpd="sng" w="9525">
            <a:solidFill>
              <a:srgbClr val="E6EBE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91" name="Google Shape;1991;p105"/>
          <p:cNvSpPr/>
          <p:nvPr/>
        </p:nvSpPr>
        <p:spPr>
          <a:xfrm>
            <a:off x="6630139" y="3446523"/>
            <a:ext cx="369300" cy="1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899"/>
              <a:buFont typeface="Noto Sans"/>
              <a:buNone/>
            </a:pPr>
            <a:r>
              <a:rPr b="0" i="0" lang="ko-KR" sz="715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5000</a:t>
            </a:r>
            <a:endParaRPr b="0" i="0" sz="89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92" name="Google Shape;1992;p105"/>
          <p:cNvCxnSpPr/>
          <p:nvPr/>
        </p:nvCxnSpPr>
        <p:spPr>
          <a:xfrm>
            <a:off x="7064583" y="3254729"/>
            <a:ext cx="2693700" cy="0"/>
          </a:xfrm>
          <a:prstGeom prst="straightConnector1">
            <a:avLst/>
          </a:prstGeom>
          <a:noFill/>
          <a:ln cap="flat" cmpd="sng" w="9525">
            <a:solidFill>
              <a:srgbClr val="E6EBE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93" name="Google Shape;1993;p105"/>
          <p:cNvSpPr/>
          <p:nvPr/>
        </p:nvSpPr>
        <p:spPr>
          <a:xfrm>
            <a:off x="6630139" y="3182804"/>
            <a:ext cx="369300" cy="12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899"/>
              <a:buFont typeface="Noto Sans"/>
              <a:buNone/>
            </a:pPr>
            <a:r>
              <a:rPr b="0" i="0" lang="ko-KR" sz="715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10000</a:t>
            </a:r>
            <a:endParaRPr b="0" i="0" sz="89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994" name="Google Shape;1994;p105"/>
          <p:cNvCxnSpPr/>
          <p:nvPr/>
        </p:nvCxnSpPr>
        <p:spPr>
          <a:xfrm>
            <a:off x="7064583" y="3228355"/>
            <a:ext cx="0" cy="554100"/>
          </a:xfrm>
          <a:prstGeom prst="straightConnector1">
            <a:avLst/>
          </a:prstGeom>
          <a:noFill/>
          <a:ln cap="flat" cmpd="sng" w="9525">
            <a:solidFill>
              <a:srgbClr val="8996A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95" name="Google Shape;1995;p105"/>
          <p:cNvCxnSpPr/>
          <p:nvPr/>
        </p:nvCxnSpPr>
        <p:spPr>
          <a:xfrm>
            <a:off x="7064583" y="3782159"/>
            <a:ext cx="2693700" cy="0"/>
          </a:xfrm>
          <a:prstGeom prst="straightConnector1">
            <a:avLst/>
          </a:prstGeom>
          <a:noFill/>
          <a:ln cap="flat" cmpd="sng" w="9525">
            <a:solidFill>
              <a:srgbClr val="8996A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96" name="Google Shape;1996;p105"/>
          <p:cNvSpPr/>
          <p:nvPr/>
        </p:nvSpPr>
        <p:spPr>
          <a:xfrm>
            <a:off x="7149879" y="3619815"/>
            <a:ext cx="278100" cy="162300"/>
          </a:xfrm>
          <a:prstGeom prst="rect">
            <a:avLst/>
          </a:prstGeom>
          <a:solidFill>
            <a:srgbClr val="4179D0"/>
          </a:solidFill>
          <a:ln cap="flat" cmpd="sng" w="12425">
            <a:solidFill>
              <a:srgbClr val="4179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325" lIns="89325" spcFirstLastPara="1" rIns="89325" wrap="square" tIns="893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7" name="Google Shape;1997;p105"/>
          <p:cNvSpPr/>
          <p:nvPr/>
        </p:nvSpPr>
        <p:spPr>
          <a:xfrm>
            <a:off x="7084713" y="3425629"/>
            <a:ext cx="408600" cy="1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388"/>
              <a:buFont typeface="Noto Sans"/>
              <a:buNone/>
            </a:pPr>
            <a:r>
              <a:rPr b="1" i="0" lang="ko-KR" sz="1103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3,078</a:t>
            </a:r>
            <a:endParaRPr b="0" i="0" sz="138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8" name="Google Shape;1998;p105"/>
          <p:cNvSpPr/>
          <p:nvPr/>
        </p:nvSpPr>
        <p:spPr>
          <a:xfrm>
            <a:off x="7064583" y="3825317"/>
            <a:ext cx="448800" cy="25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66"/>
              <a:buFont typeface="Noto Sans"/>
              <a:buNone/>
            </a:pPr>
            <a:r>
              <a:rPr b="0" i="0" lang="ko-KR" sz="769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vision1</a:t>
            </a:r>
            <a:endParaRPr b="0" i="0" sz="96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9" name="Google Shape;1999;p105"/>
          <p:cNvSpPr/>
          <p:nvPr/>
        </p:nvSpPr>
        <p:spPr>
          <a:xfrm>
            <a:off x="7598813" y="3504207"/>
            <a:ext cx="278100" cy="277800"/>
          </a:xfrm>
          <a:prstGeom prst="rect">
            <a:avLst/>
          </a:prstGeom>
          <a:solidFill>
            <a:srgbClr val="4179D0"/>
          </a:solidFill>
          <a:ln cap="flat" cmpd="sng" w="12425">
            <a:solidFill>
              <a:srgbClr val="4179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325" lIns="89325" spcFirstLastPara="1" rIns="89325" wrap="square" tIns="893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0" name="Google Shape;2000;p105"/>
          <p:cNvSpPr/>
          <p:nvPr/>
        </p:nvSpPr>
        <p:spPr>
          <a:xfrm>
            <a:off x="7533647" y="3310011"/>
            <a:ext cx="408600" cy="1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388"/>
              <a:buFont typeface="Noto Sans"/>
              <a:buNone/>
            </a:pPr>
            <a:r>
              <a:rPr b="1" i="0" lang="ko-KR" sz="1103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5,270</a:t>
            </a:r>
            <a:endParaRPr b="0" i="0" sz="138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1" name="Google Shape;2001;p105"/>
          <p:cNvSpPr/>
          <p:nvPr/>
        </p:nvSpPr>
        <p:spPr>
          <a:xfrm>
            <a:off x="7513517" y="3825317"/>
            <a:ext cx="448800" cy="25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66"/>
              <a:buFont typeface="Noto Sans"/>
              <a:buNone/>
            </a:pPr>
            <a:r>
              <a:rPr b="0" i="0" lang="ko-KR" sz="769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vision2</a:t>
            </a:r>
            <a:endParaRPr b="0" i="0" sz="96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2" name="Google Shape;2002;p105"/>
          <p:cNvSpPr/>
          <p:nvPr/>
        </p:nvSpPr>
        <p:spPr>
          <a:xfrm>
            <a:off x="8047738" y="3482370"/>
            <a:ext cx="278100" cy="299700"/>
          </a:xfrm>
          <a:prstGeom prst="rect">
            <a:avLst/>
          </a:prstGeom>
          <a:solidFill>
            <a:srgbClr val="4179D0"/>
          </a:solidFill>
          <a:ln cap="flat" cmpd="sng" w="12425">
            <a:solidFill>
              <a:srgbClr val="4179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325" lIns="89325" spcFirstLastPara="1" rIns="89325" wrap="square" tIns="893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3" name="Google Shape;2003;p105"/>
          <p:cNvSpPr/>
          <p:nvPr/>
        </p:nvSpPr>
        <p:spPr>
          <a:xfrm>
            <a:off x="7982572" y="3288175"/>
            <a:ext cx="408600" cy="1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388"/>
              <a:buFont typeface="Noto Sans"/>
              <a:buNone/>
            </a:pPr>
            <a:r>
              <a:rPr b="1" i="0" lang="ko-KR" sz="1103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5,684</a:t>
            </a:r>
            <a:endParaRPr b="0" i="0" sz="138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4" name="Google Shape;2004;p105"/>
          <p:cNvSpPr/>
          <p:nvPr/>
        </p:nvSpPr>
        <p:spPr>
          <a:xfrm>
            <a:off x="7962441" y="3825317"/>
            <a:ext cx="448800" cy="25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66"/>
              <a:buFont typeface="Noto Sans"/>
              <a:buNone/>
            </a:pPr>
            <a:r>
              <a:rPr b="0" i="0" lang="ko-KR" sz="769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vision3</a:t>
            </a:r>
            <a:endParaRPr b="0" i="0" sz="96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5" name="Google Shape;2005;p105"/>
          <p:cNvSpPr/>
          <p:nvPr/>
        </p:nvSpPr>
        <p:spPr>
          <a:xfrm>
            <a:off x="8496663" y="3527094"/>
            <a:ext cx="278100" cy="255000"/>
          </a:xfrm>
          <a:prstGeom prst="rect">
            <a:avLst/>
          </a:prstGeom>
          <a:solidFill>
            <a:srgbClr val="4179D0"/>
          </a:solidFill>
          <a:ln cap="flat" cmpd="sng" w="12425">
            <a:solidFill>
              <a:srgbClr val="4179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325" lIns="89325" spcFirstLastPara="1" rIns="89325" wrap="square" tIns="893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6" name="Google Shape;2006;p105"/>
          <p:cNvSpPr/>
          <p:nvPr/>
        </p:nvSpPr>
        <p:spPr>
          <a:xfrm>
            <a:off x="8431497" y="3332907"/>
            <a:ext cx="408600" cy="1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388"/>
              <a:buFont typeface="Noto Sans"/>
              <a:buNone/>
            </a:pPr>
            <a:r>
              <a:rPr b="1" i="0" lang="ko-KR" sz="1103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4,836</a:t>
            </a:r>
            <a:endParaRPr b="0" i="0" sz="138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7" name="Google Shape;2007;p105"/>
          <p:cNvSpPr/>
          <p:nvPr/>
        </p:nvSpPr>
        <p:spPr>
          <a:xfrm>
            <a:off x="8411365" y="3825317"/>
            <a:ext cx="448800" cy="25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66"/>
              <a:buFont typeface="Noto Sans"/>
              <a:buNone/>
            </a:pPr>
            <a:r>
              <a:rPr b="0" i="0" lang="ko-KR" sz="769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vision4</a:t>
            </a:r>
            <a:endParaRPr b="0" i="0" sz="96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8" name="Google Shape;2008;p105"/>
          <p:cNvSpPr/>
          <p:nvPr/>
        </p:nvSpPr>
        <p:spPr>
          <a:xfrm>
            <a:off x="8945596" y="3384374"/>
            <a:ext cx="278100" cy="397800"/>
          </a:xfrm>
          <a:prstGeom prst="rect">
            <a:avLst/>
          </a:prstGeom>
          <a:solidFill>
            <a:srgbClr val="4179D0"/>
          </a:solidFill>
          <a:ln cap="flat" cmpd="sng" w="12425">
            <a:solidFill>
              <a:srgbClr val="4179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325" lIns="89325" spcFirstLastPara="1" rIns="89325" wrap="square" tIns="893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9" name="Google Shape;2009;p105"/>
          <p:cNvSpPr/>
          <p:nvPr/>
        </p:nvSpPr>
        <p:spPr>
          <a:xfrm>
            <a:off x="8880430" y="3190178"/>
            <a:ext cx="408600" cy="1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388"/>
              <a:buFont typeface="Noto Sans"/>
              <a:buNone/>
            </a:pPr>
            <a:r>
              <a:rPr b="1" i="0" lang="ko-KR" sz="1103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7,542</a:t>
            </a:r>
            <a:endParaRPr b="0" i="0" sz="138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0" name="Google Shape;2010;p105"/>
          <p:cNvSpPr/>
          <p:nvPr/>
        </p:nvSpPr>
        <p:spPr>
          <a:xfrm>
            <a:off x="8860299" y="3825317"/>
            <a:ext cx="448800" cy="25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66"/>
              <a:buFont typeface="Noto Sans"/>
              <a:buNone/>
            </a:pPr>
            <a:r>
              <a:rPr b="0" i="0" lang="ko-KR" sz="769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vision5</a:t>
            </a:r>
            <a:endParaRPr b="0" i="0" sz="96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1" name="Google Shape;2011;p105"/>
          <p:cNvSpPr/>
          <p:nvPr/>
        </p:nvSpPr>
        <p:spPr>
          <a:xfrm>
            <a:off x="9394521" y="3335318"/>
            <a:ext cx="278100" cy="446700"/>
          </a:xfrm>
          <a:prstGeom prst="rect">
            <a:avLst/>
          </a:prstGeom>
          <a:solidFill>
            <a:srgbClr val="4179D0"/>
          </a:solidFill>
          <a:ln cap="flat" cmpd="sng" w="12425">
            <a:solidFill>
              <a:srgbClr val="4179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325" lIns="89325" spcFirstLastPara="1" rIns="89325" wrap="square" tIns="893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2" name="Google Shape;2012;p105"/>
          <p:cNvSpPr/>
          <p:nvPr/>
        </p:nvSpPr>
        <p:spPr>
          <a:xfrm>
            <a:off x="9329355" y="3141131"/>
            <a:ext cx="408600" cy="1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388"/>
              <a:buFont typeface="Noto Sans"/>
              <a:buNone/>
            </a:pPr>
            <a:r>
              <a:rPr b="1" i="0" lang="ko-KR" sz="1103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8,472</a:t>
            </a:r>
            <a:endParaRPr b="0" i="0" sz="138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3" name="Google Shape;2013;p105"/>
          <p:cNvSpPr/>
          <p:nvPr/>
        </p:nvSpPr>
        <p:spPr>
          <a:xfrm>
            <a:off x="9309224" y="3825317"/>
            <a:ext cx="448800" cy="25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66"/>
              <a:buFont typeface="Noto Sans"/>
              <a:buNone/>
            </a:pPr>
            <a:r>
              <a:rPr b="0" i="0" lang="ko-KR" sz="769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vision6</a:t>
            </a:r>
            <a:endParaRPr b="0" i="0" sz="96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4" name="Google Shape;2014;p105"/>
          <p:cNvSpPr/>
          <p:nvPr/>
        </p:nvSpPr>
        <p:spPr>
          <a:xfrm>
            <a:off x="10033302" y="1847450"/>
            <a:ext cx="1041600" cy="280500"/>
          </a:xfrm>
          <a:prstGeom prst="roundRect">
            <a:avLst>
              <a:gd fmla="val 28541" name="adj"/>
            </a:avLst>
          </a:prstGeom>
          <a:solidFill>
            <a:srgbClr val="30343A"/>
          </a:solidFill>
          <a:ln cap="flat" cmpd="sng" w="12425">
            <a:solidFill>
              <a:srgbClr val="3034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325" lIns="89325" spcFirstLastPara="1" rIns="89325" wrap="square" tIns="893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5" name="Google Shape;2015;p105"/>
          <p:cNvSpPr/>
          <p:nvPr/>
        </p:nvSpPr>
        <p:spPr>
          <a:xfrm>
            <a:off x="10083987" y="1883412"/>
            <a:ext cx="9402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85"/>
              <a:buFont typeface="Noto Sans"/>
              <a:buNone/>
            </a:pPr>
            <a:r>
              <a:rPr b="1" i="0" lang="ko-KR" sz="863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지표</a:t>
            </a:r>
            <a:endParaRPr b="0" i="0" sz="1085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6" name="Google Shape;2016;p105"/>
          <p:cNvSpPr/>
          <p:nvPr/>
        </p:nvSpPr>
        <p:spPr>
          <a:xfrm>
            <a:off x="11089440" y="1847450"/>
            <a:ext cx="529500" cy="280500"/>
          </a:xfrm>
          <a:prstGeom prst="roundRect">
            <a:avLst>
              <a:gd fmla="val 28541" name="adj"/>
            </a:avLst>
          </a:prstGeom>
          <a:solidFill>
            <a:srgbClr val="30343A"/>
          </a:solidFill>
          <a:ln cap="flat" cmpd="sng" w="12425">
            <a:solidFill>
              <a:srgbClr val="3034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325" lIns="89325" spcFirstLastPara="1" rIns="89325" wrap="square" tIns="893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7" name="Google Shape;2017;p105"/>
          <p:cNvSpPr/>
          <p:nvPr/>
        </p:nvSpPr>
        <p:spPr>
          <a:xfrm>
            <a:off x="11140125" y="1883412"/>
            <a:ext cx="428400" cy="2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85"/>
              <a:buFont typeface="Noto Sans"/>
              <a:buNone/>
            </a:pPr>
            <a:r>
              <a:rPr b="1" i="0" lang="ko-KR" sz="863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값</a:t>
            </a:r>
            <a:endParaRPr b="0" i="0" sz="1085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8" name="Google Shape;2018;p105"/>
          <p:cNvSpPr/>
          <p:nvPr/>
        </p:nvSpPr>
        <p:spPr>
          <a:xfrm>
            <a:off x="10033302" y="2149524"/>
            <a:ext cx="1041600" cy="251700"/>
          </a:xfrm>
          <a:prstGeom prst="roundRect">
            <a:avLst>
              <a:gd fmla="val 31802" name="adj"/>
            </a:avLst>
          </a:prstGeom>
          <a:solidFill>
            <a:srgbClr val="FFFFFF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325" lIns="89325" spcFirstLastPara="1" rIns="89325" wrap="square" tIns="893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9" name="Google Shape;2019;p105"/>
          <p:cNvSpPr/>
          <p:nvPr/>
        </p:nvSpPr>
        <p:spPr>
          <a:xfrm>
            <a:off x="10069507" y="2163908"/>
            <a:ext cx="9693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016"/>
              <a:buFont typeface="Noto Sans"/>
              <a:buNone/>
            </a:pPr>
            <a:r>
              <a:rPr b="1" i="0" lang="ko-KR" sz="808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비전 (실험)</a:t>
            </a:r>
            <a:endParaRPr b="0" i="0" sz="101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0" name="Google Shape;2020;p105"/>
          <p:cNvSpPr/>
          <p:nvPr/>
        </p:nvSpPr>
        <p:spPr>
          <a:xfrm>
            <a:off x="11089440" y="2149524"/>
            <a:ext cx="529500" cy="251700"/>
          </a:xfrm>
          <a:prstGeom prst="roundRect">
            <a:avLst>
              <a:gd fmla="val 31802" name="adj"/>
            </a:avLst>
          </a:prstGeom>
          <a:solidFill>
            <a:srgbClr val="FFFFFF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325" lIns="89325" spcFirstLastPara="1" rIns="89325" wrap="square" tIns="893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1" name="Google Shape;2021;p105"/>
          <p:cNvSpPr/>
          <p:nvPr/>
        </p:nvSpPr>
        <p:spPr>
          <a:xfrm>
            <a:off x="11125645" y="2163908"/>
            <a:ext cx="4572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026"/>
              <a:buFont typeface="Noto Sans"/>
              <a:buNone/>
            </a:pPr>
            <a:r>
              <a:rPr b="0" i="0" lang="ko-KR" sz="816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6</a:t>
            </a:r>
            <a:endParaRPr b="0" i="0" sz="10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2" name="Google Shape;2022;p105"/>
          <p:cNvSpPr/>
          <p:nvPr/>
        </p:nvSpPr>
        <p:spPr>
          <a:xfrm>
            <a:off x="10033302" y="2422824"/>
            <a:ext cx="1041600" cy="251700"/>
          </a:xfrm>
          <a:prstGeom prst="roundRect">
            <a:avLst>
              <a:gd fmla="val 31802" name="adj"/>
            </a:avLst>
          </a:prstGeom>
          <a:solidFill>
            <a:srgbClr val="F5F7FA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325" lIns="89325" spcFirstLastPara="1" rIns="89325" wrap="square" tIns="893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3" name="Google Shape;2023;p105"/>
          <p:cNvSpPr/>
          <p:nvPr/>
        </p:nvSpPr>
        <p:spPr>
          <a:xfrm>
            <a:off x="10069507" y="2437206"/>
            <a:ext cx="9693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016"/>
              <a:buFont typeface="Noto Sans"/>
              <a:buNone/>
            </a:pPr>
            <a:r>
              <a:rPr b="1" i="0" lang="ko-KR" sz="808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공정 픽셀</a:t>
            </a:r>
            <a:endParaRPr b="0" i="0" sz="101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4" name="Google Shape;2024;p105"/>
          <p:cNvSpPr/>
          <p:nvPr/>
        </p:nvSpPr>
        <p:spPr>
          <a:xfrm>
            <a:off x="11089440" y="2422824"/>
            <a:ext cx="529500" cy="251700"/>
          </a:xfrm>
          <a:prstGeom prst="roundRect">
            <a:avLst>
              <a:gd fmla="val 31802" name="adj"/>
            </a:avLst>
          </a:prstGeom>
          <a:solidFill>
            <a:srgbClr val="F5F7FA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325" lIns="89325" spcFirstLastPara="1" rIns="89325" wrap="square" tIns="893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5" name="Google Shape;2025;p105"/>
          <p:cNvSpPr/>
          <p:nvPr/>
        </p:nvSpPr>
        <p:spPr>
          <a:xfrm>
            <a:off x="11125645" y="2437206"/>
            <a:ext cx="4572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026"/>
              <a:buFont typeface="Noto Sans"/>
              <a:buNone/>
            </a:pPr>
            <a:r>
              <a:rPr b="0" i="0" lang="ko-KR" sz="816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18</a:t>
            </a:r>
            <a:endParaRPr b="0" i="0" sz="10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6" name="Google Shape;2026;p105"/>
          <p:cNvSpPr/>
          <p:nvPr/>
        </p:nvSpPr>
        <p:spPr>
          <a:xfrm>
            <a:off x="10033302" y="2696131"/>
            <a:ext cx="1041600" cy="251700"/>
          </a:xfrm>
          <a:prstGeom prst="roundRect">
            <a:avLst>
              <a:gd fmla="val 31802" name="adj"/>
            </a:avLst>
          </a:prstGeom>
          <a:solidFill>
            <a:srgbClr val="FFFFFF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325" lIns="89325" spcFirstLastPara="1" rIns="89325" wrap="square" tIns="893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7" name="Google Shape;2027;p105"/>
          <p:cNvSpPr/>
          <p:nvPr/>
        </p:nvSpPr>
        <p:spPr>
          <a:xfrm>
            <a:off x="10069507" y="2710515"/>
            <a:ext cx="9693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016"/>
              <a:buFont typeface="Noto Sans"/>
              <a:buNone/>
            </a:pPr>
            <a:r>
              <a:rPr b="1" i="0" lang="ko-KR" sz="808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원본 프레임</a:t>
            </a:r>
            <a:endParaRPr b="0" i="0" sz="101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8" name="Google Shape;2028;p105"/>
          <p:cNvSpPr/>
          <p:nvPr/>
        </p:nvSpPr>
        <p:spPr>
          <a:xfrm>
            <a:off x="11089440" y="2696131"/>
            <a:ext cx="529500" cy="251700"/>
          </a:xfrm>
          <a:prstGeom prst="roundRect">
            <a:avLst>
              <a:gd fmla="val 31802" name="adj"/>
            </a:avLst>
          </a:prstGeom>
          <a:solidFill>
            <a:srgbClr val="FFFFFF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325" lIns="89325" spcFirstLastPara="1" rIns="89325" wrap="square" tIns="893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9" name="Google Shape;2029;p105"/>
          <p:cNvSpPr/>
          <p:nvPr/>
        </p:nvSpPr>
        <p:spPr>
          <a:xfrm>
            <a:off x="11125645" y="2710515"/>
            <a:ext cx="4572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026"/>
              <a:buFont typeface="Noto Sans"/>
              <a:buNone/>
            </a:pPr>
            <a:r>
              <a:rPr b="0" i="0" lang="ko-KR" sz="816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34,882</a:t>
            </a:r>
            <a:endParaRPr b="0" i="0" sz="10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0" name="Google Shape;2030;p105"/>
          <p:cNvSpPr/>
          <p:nvPr/>
        </p:nvSpPr>
        <p:spPr>
          <a:xfrm>
            <a:off x="10033302" y="2969440"/>
            <a:ext cx="1041600" cy="251700"/>
          </a:xfrm>
          <a:prstGeom prst="roundRect">
            <a:avLst>
              <a:gd fmla="val 31802" name="adj"/>
            </a:avLst>
          </a:prstGeom>
          <a:solidFill>
            <a:srgbClr val="F5F7FA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325" lIns="89325" spcFirstLastPara="1" rIns="89325" wrap="square" tIns="893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1" name="Google Shape;2031;p105"/>
          <p:cNvSpPr/>
          <p:nvPr/>
        </p:nvSpPr>
        <p:spPr>
          <a:xfrm>
            <a:off x="10069507" y="2983822"/>
            <a:ext cx="9693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016"/>
              <a:buFont typeface="Noto Sans"/>
              <a:buNone/>
            </a:pPr>
            <a:r>
              <a:rPr b="1" i="0" lang="ko-KR" sz="808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R/G/B 크롭</a:t>
            </a:r>
            <a:endParaRPr b="0" i="0" sz="101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2" name="Google Shape;2032;p105"/>
          <p:cNvSpPr/>
          <p:nvPr/>
        </p:nvSpPr>
        <p:spPr>
          <a:xfrm>
            <a:off x="11089440" y="2969440"/>
            <a:ext cx="529500" cy="251700"/>
          </a:xfrm>
          <a:prstGeom prst="roundRect">
            <a:avLst>
              <a:gd fmla="val 31802" name="adj"/>
            </a:avLst>
          </a:prstGeom>
          <a:solidFill>
            <a:srgbClr val="F5F7FA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325" lIns="89325" spcFirstLastPara="1" rIns="89325" wrap="square" tIns="893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3" name="Google Shape;2033;p105"/>
          <p:cNvSpPr/>
          <p:nvPr/>
        </p:nvSpPr>
        <p:spPr>
          <a:xfrm>
            <a:off x="11125645" y="2983822"/>
            <a:ext cx="4572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026"/>
              <a:buFont typeface="Noto Sans"/>
              <a:buNone/>
            </a:pPr>
            <a:r>
              <a:rPr b="0" i="0" lang="ko-KR" sz="816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104,646</a:t>
            </a:r>
            <a:endParaRPr b="0" i="0" sz="10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4" name="Google Shape;2034;p105"/>
          <p:cNvSpPr/>
          <p:nvPr/>
        </p:nvSpPr>
        <p:spPr>
          <a:xfrm>
            <a:off x="10033302" y="3242738"/>
            <a:ext cx="1041600" cy="251700"/>
          </a:xfrm>
          <a:prstGeom prst="roundRect">
            <a:avLst>
              <a:gd fmla="val 31802" name="adj"/>
            </a:avLst>
          </a:prstGeom>
          <a:solidFill>
            <a:srgbClr val="FFFFFF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325" lIns="89325" spcFirstLastPara="1" rIns="89325" wrap="square" tIns="893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5" name="Google Shape;2035;p105"/>
          <p:cNvSpPr/>
          <p:nvPr/>
        </p:nvSpPr>
        <p:spPr>
          <a:xfrm>
            <a:off x="10069507" y="3257131"/>
            <a:ext cx="9693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016"/>
              <a:buFont typeface="Noto Sans"/>
              <a:buNone/>
            </a:pPr>
            <a:r>
              <a:rPr b="1" i="0" lang="ko-KR" sz="808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크롭 크기</a:t>
            </a:r>
            <a:endParaRPr b="0" i="0" sz="101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6" name="Google Shape;2036;p105"/>
          <p:cNvSpPr/>
          <p:nvPr/>
        </p:nvSpPr>
        <p:spPr>
          <a:xfrm>
            <a:off x="11089440" y="3242738"/>
            <a:ext cx="529500" cy="251700"/>
          </a:xfrm>
          <a:prstGeom prst="roundRect">
            <a:avLst>
              <a:gd fmla="val 31802" name="adj"/>
            </a:avLst>
          </a:prstGeom>
          <a:solidFill>
            <a:srgbClr val="FFFFFF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325" lIns="89325" spcFirstLastPara="1" rIns="89325" wrap="square" tIns="893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7" name="Google Shape;2037;p105"/>
          <p:cNvSpPr/>
          <p:nvPr/>
        </p:nvSpPr>
        <p:spPr>
          <a:xfrm>
            <a:off x="11125645" y="3257131"/>
            <a:ext cx="4572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026"/>
              <a:buFont typeface="Noto Sans"/>
              <a:buNone/>
            </a:pPr>
            <a:r>
              <a:rPr b="0" i="0" lang="ko-KR" sz="816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150×50</a:t>
            </a:r>
            <a:endParaRPr b="0" i="0" sz="10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8" name="Google Shape;2038;p105"/>
          <p:cNvSpPr/>
          <p:nvPr/>
        </p:nvSpPr>
        <p:spPr>
          <a:xfrm>
            <a:off x="10033302" y="1646067"/>
            <a:ext cx="1397700" cy="17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378"/>
              <a:buFont typeface="Noto Sans"/>
              <a:buNone/>
            </a:pPr>
            <a:r>
              <a:rPr b="1" i="0" lang="ko-KR" sz="1096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정량지표</a:t>
            </a:r>
            <a:endParaRPr b="0" i="0" sz="137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9" name="Google Shape;2039;p105"/>
          <p:cNvSpPr txBox="1"/>
          <p:nvPr/>
        </p:nvSpPr>
        <p:spPr>
          <a:xfrm>
            <a:off x="210312" y="118872"/>
            <a:ext cx="106527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ko-KR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08 · 별첨 (Phase 1~4)</a:t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ko-KR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[08] Phase 1 : 공정 픽셀 탐지·크롭</a:t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4" name="Shape 2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5" name="Google Shape;2045;p106"/>
          <p:cNvSpPr/>
          <p:nvPr/>
        </p:nvSpPr>
        <p:spPr>
          <a:xfrm>
            <a:off x="464445" y="532417"/>
            <a:ext cx="11150700" cy="34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2539"/>
              <a:buFont typeface="Noto Sans"/>
              <a:buNone/>
            </a:pPr>
            <a:r>
              <a:t/>
            </a:r>
            <a:endParaRPr b="0" i="0" sz="253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6" name="Google Shape;2046;p106"/>
          <p:cNvSpPr/>
          <p:nvPr/>
        </p:nvSpPr>
        <p:spPr>
          <a:xfrm>
            <a:off x="457200" y="885995"/>
            <a:ext cx="11201400" cy="344700"/>
          </a:xfrm>
          <a:prstGeom prst="roundRect">
            <a:avLst>
              <a:gd fmla="val 11969" name="adj"/>
            </a:avLst>
          </a:prstGeom>
          <a:solidFill>
            <a:srgbClr val="F5F7F9"/>
          </a:solidFill>
          <a:ln cap="flat" cmpd="sng" w="11150">
            <a:solidFill>
              <a:srgbClr val="C8D0D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275" lIns="89275" spcFirstLastPara="1" rIns="89275" wrap="square" tIns="89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7" name="Google Shape;2047;p106"/>
          <p:cNvSpPr/>
          <p:nvPr/>
        </p:nvSpPr>
        <p:spPr>
          <a:xfrm>
            <a:off x="602021" y="952130"/>
            <a:ext cx="1122300" cy="20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CF7524"/>
              </a:buClr>
              <a:buSzPts val="1367"/>
              <a:buFont typeface="Noto Sans"/>
              <a:buNone/>
            </a:pPr>
            <a:r>
              <a:rPr b="1" i="0" lang="ko-KR" sz="1087" u="none" cap="none" strike="noStrike">
                <a:solidFill>
                  <a:srgbClr val="CF7524"/>
                </a:solidFill>
                <a:latin typeface="Noto Sans"/>
                <a:ea typeface="Noto Sans"/>
                <a:cs typeface="Noto Sans"/>
                <a:sym typeface="Noto Sans"/>
              </a:rPr>
              <a:t>목표 (Objective)</a:t>
            </a:r>
            <a:endParaRPr b="0" i="0" sz="136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8" name="Google Shape;2048;p106"/>
          <p:cNvSpPr/>
          <p:nvPr/>
        </p:nvSpPr>
        <p:spPr>
          <a:xfrm>
            <a:off x="1738817" y="944954"/>
            <a:ext cx="9774900" cy="23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289"/>
              <a:buFont typeface="Noto Sans"/>
              <a:buNone/>
            </a:pPr>
            <a:r>
              <a:rPr b="1" i="0" lang="ko-KR" sz="1025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이전 2×3 크롭</a:t>
            </a:r>
            <a:r>
              <a:rPr b="1" lang="ko-KR" sz="1025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과의 비교를 위해 같은 사이즈 (1 -&gt; 2x3) 만들어 장류 흔들림과 뱅크 부분의 노이즈 비교를 함.</a:t>
            </a:r>
            <a:endParaRPr b="1" i="0" sz="128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9" name="Google Shape;2049;p106"/>
          <p:cNvSpPr/>
          <p:nvPr/>
        </p:nvSpPr>
        <p:spPr>
          <a:xfrm>
            <a:off x="457200" y="4186074"/>
            <a:ext cx="11201400" cy="1278300"/>
          </a:xfrm>
          <a:prstGeom prst="roundRect">
            <a:avLst>
              <a:gd fmla="val 6253" name="adj"/>
            </a:avLst>
          </a:prstGeom>
          <a:solidFill>
            <a:srgbClr val="F5F7F9"/>
          </a:solidFill>
          <a:ln cap="flat" cmpd="sng" w="9900">
            <a:solidFill>
              <a:srgbClr val="C8D0D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275" lIns="89275" spcFirstLastPara="1" rIns="89275" wrap="square" tIns="89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0" name="Google Shape;2050;p106"/>
          <p:cNvSpPr/>
          <p:nvPr/>
        </p:nvSpPr>
        <p:spPr>
          <a:xfrm>
            <a:off x="602021" y="4279425"/>
            <a:ext cx="651600" cy="20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CF7524"/>
              </a:buClr>
              <a:buSzPts val="1465"/>
              <a:buFont typeface="Noto Sans"/>
              <a:buNone/>
            </a:pPr>
            <a:r>
              <a:rPr b="1" i="0" lang="ko-KR" sz="1165" u="none" cap="none" strike="noStrike">
                <a:solidFill>
                  <a:srgbClr val="CF7524"/>
                </a:solidFill>
                <a:latin typeface="Noto Sans"/>
                <a:ea typeface="Noto Sans"/>
                <a:cs typeface="Noto Sans"/>
                <a:sym typeface="Noto Sans"/>
              </a:rPr>
              <a:t>설명</a:t>
            </a:r>
            <a:endParaRPr b="0" i="0" sz="1465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1" name="Google Shape;2051;p106"/>
          <p:cNvSpPr/>
          <p:nvPr/>
        </p:nvSpPr>
        <p:spPr>
          <a:xfrm>
            <a:off x="616499" y="4502050"/>
            <a:ext cx="8718000" cy="81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87"/>
              <a:buFont typeface="Noto Sans"/>
              <a:buNone/>
            </a:pPr>
            <a:r>
              <a:rPr lang="ko-KR" sz="944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- 이전 2×3 크롭(주황)은 약 24 px 떨어진 두 위치를 오가며 잘랐다  밝기 변화에 노이즈를 줄 수 있다.</a:t>
            </a:r>
            <a:endParaRPr sz="944">
              <a:solidFill>
                <a:srgbClr val="24292F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87"/>
              <a:buFont typeface="Noto Sans"/>
              <a:buNone/>
            </a:pPr>
            <a:r>
              <a:rPr lang="ko-KR" sz="944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- 뱅크(회색) 밝기 흔들림 3.71 → 3.36 DN, 실제 솔벤트 부분보다 뱅크부분에 물리적인 변화량이 덜 할 것이기에 뱅크 부분의 흔들림 값을 기본으로 비교 함.</a:t>
            </a:r>
            <a:endParaRPr sz="944">
              <a:solidFill>
                <a:srgbClr val="24292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052" name="Google Shape;2052;p106"/>
          <p:cNvSpPr/>
          <p:nvPr/>
        </p:nvSpPr>
        <p:spPr>
          <a:xfrm>
            <a:off x="457200" y="5493037"/>
            <a:ext cx="10875600" cy="43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879"/>
              <a:buFont typeface="Noto Sans"/>
              <a:buNone/>
            </a:pPr>
            <a:r>
              <a:rPr b="0" i="0" lang="ko-KR" sz="699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px : 이미지 화소 1칸. 크롭 크기는 150 × 50 px.</a:t>
            </a:r>
            <a:endParaRPr b="0" i="0" sz="87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879"/>
              <a:buFont typeface="Noto Sans"/>
              <a:buNone/>
            </a:pPr>
            <a:r>
              <a:rPr b="0" i="0" lang="ko-KR" sz="699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DN : 이미지 밝기 값.  0 (검정) ~ 255 (흰색).</a:t>
            </a:r>
            <a:endParaRPr b="0" i="0" sz="87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3" name="Google Shape;2053;p106"/>
          <p:cNvSpPr/>
          <p:nvPr/>
        </p:nvSpPr>
        <p:spPr>
          <a:xfrm>
            <a:off x="457200" y="1500165"/>
            <a:ext cx="5973600" cy="2456100"/>
          </a:xfrm>
          <a:prstGeom prst="roundRect">
            <a:avLst>
              <a:gd fmla="val 3255" name="adj"/>
            </a:avLst>
          </a:prstGeom>
          <a:solidFill>
            <a:srgbClr val="FFFFFF"/>
          </a:solidFill>
          <a:ln cap="flat" cmpd="sng" w="9525">
            <a:solidFill>
              <a:srgbClr val="D5DD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275" lIns="89275" spcFirstLastPara="1" rIns="89275" wrap="square" tIns="89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4" name="Google Shape;2054;p106"/>
          <p:cNvSpPr/>
          <p:nvPr/>
        </p:nvSpPr>
        <p:spPr>
          <a:xfrm>
            <a:off x="544090" y="1550433"/>
            <a:ext cx="5799900" cy="1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33"/>
              <a:buFont typeface="Noto Sans"/>
              <a:buNone/>
            </a:pPr>
            <a:r>
              <a:rPr b="1" i="0" lang="ko-KR" sz="901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크롭 위쪽 경계의 세로 위치 (원본 프레임 기준, px)</a:t>
            </a:r>
            <a:endParaRPr b="0" i="0" sz="1133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5" name="Google Shape;2055;p106"/>
          <p:cNvSpPr/>
          <p:nvPr/>
        </p:nvSpPr>
        <p:spPr>
          <a:xfrm>
            <a:off x="2759771" y="3826846"/>
            <a:ext cx="1665300" cy="12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928"/>
              <a:buFont typeface="Noto Sans"/>
              <a:buNone/>
            </a:pPr>
            <a:r>
              <a:rPr b="0" i="0" lang="ko-KR" sz="738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시간 (s)</a:t>
            </a:r>
            <a:endParaRPr b="0" i="0" sz="92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6" name="Google Shape;2056;p106"/>
          <p:cNvSpPr/>
          <p:nvPr/>
        </p:nvSpPr>
        <p:spPr>
          <a:xfrm>
            <a:off x="6582898" y="1500165"/>
            <a:ext cx="3301500" cy="1206300"/>
          </a:xfrm>
          <a:prstGeom prst="roundRect">
            <a:avLst>
              <a:gd fmla="val 6625" name="adj"/>
            </a:avLst>
          </a:prstGeom>
          <a:solidFill>
            <a:srgbClr val="FFFFFF"/>
          </a:solidFill>
          <a:ln cap="flat" cmpd="sng" w="9525">
            <a:solidFill>
              <a:srgbClr val="D5DD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275" lIns="89275" spcFirstLastPara="1" rIns="89275" wrap="square" tIns="89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7" name="Google Shape;2057;p106"/>
          <p:cNvSpPr/>
          <p:nvPr/>
        </p:nvSpPr>
        <p:spPr>
          <a:xfrm>
            <a:off x="6669790" y="1550433"/>
            <a:ext cx="3128100" cy="1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33"/>
              <a:buFont typeface="Noto Sans"/>
              <a:buNone/>
            </a:pPr>
            <a:r>
              <a:rPr b="1" i="0" lang="ko-KR" sz="901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이전 2×3 크롭: 세로 단면 275장 겹침 (40–95 s)</a:t>
            </a:r>
            <a:endParaRPr b="0" i="0" sz="1133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8" name="Google Shape;2058;p106"/>
          <p:cNvSpPr/>
          <p:nvPr/>
        </p:nvSpPr>
        <p:spPr>
          <a:xfrm>
            <a:off x="7549540" y="2577326"/>
            <a:ext cx="1665300" cy="12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928"/>
              <a:buFont typeface="Noto Sans"/>
              <a:buNone/>
            </a:pPr>
            <a:r>
              <a:rPr b="0" i="0" lang="ko-KR" sz="738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크롭 세로 위치 (위 → 아래, px)</a:t>
            </a:r>
            <a:endParaRPr b="0" i="0" sz="92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9" name="Google Shape;2059;p106"/>
          <p:cNvSpPr/>
          <p:nvPr/>
        </p:nvSpPr>
        <p:spPr>
          <a:xfrm>
            <a:off x="6582898" y="2756852"/>
            <a:ext cx="3301500" cy="1191900"/>
          </a:xfrm>
          <a:prstGeom prst="roundRect">
            <a:avLst>
              <a:gd fmla="val 6705" name="adj"/>
            </a:avLst>
          </a:prstGeom>
          <a:solidFill>
            <a:srgbClr val="FFFFFF"/>
          </a:solidFill>
          <a:ln cap="flat" cmpd="sng" w="9525">
            <a:solidFill>
              <a:srgbClr val="D5DD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275" lIns="89275" spcFirstLastPara="1" rIns="89275" wrap="square" tIns="89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0" name="Google Shape;2060;p106"/>
          <p:cNvSpPr/>
          <p:nvPr/>
        </p:nvSpPr>
        <p:spPr>
          <a:xfrm>
            <a:off x="6669790" y="2807120"/>
            <a:ext cx="3128100" cy="1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33"/>
              <a:buFont typeface="Noto Sans"/>
              <a:buNone/>
            </a:pPr>
            <a:r>
              <a:rPr b="1" i="0" lang="ko-KR" sz="901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공정 픽셀별 크롭: 세로 단면 275장 겹침 (40–95 s)</a:t>
            </a:r>
            <a:endParaRPr b="0" i="0" sz="1133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1" name="Google Shape;2061;p106"/>
          <p:cNvSpPr/>
          <p:nvPr/>
        </p:nvSpPr>
        <p:spPr>
          <a:xfrm>
            <a:off x="7549540" y="3819660"/>
            <a:ext cx="1665300" cy="12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928"/>
              <a:buFont typeface="Noto Sans"/>
              <a:buNone/>
            </a:pPr>
            <a:r>
              <a:rPr b="0" i="0" lang="ko-KR" sz="738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크롭 세로 위치 (위 → 아래, px)</a:t>
            </a:r>
            <a:endParaRPr b="0" i="0" sz="92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2" name="Google Shape;2062;p106"/>
          <p:cNvSpPr/>
          <p:nvPr/>
        </p:nvSpPr>
        <p:spPr>
          <a:xfrm>
            <a:off x="10036748" y="1715597"/>
            <a:ext cx="945600" cy="280200"/>
          </a:xfrm>
          <a:prstGeom prst="roundRect">
            <a:avLst>
              <a:gd fmla="val 28541" name="adj"/>
            </a:avLst>
          </a:prstGeom>
          <a:solidFill>
            <a:srgbClr val="30343A"/>
          </a:solidFill>
          <a:ln cap="flat" cmpd="sng" w="12400">
            <a:solidFill>
              <a:srgbClr val="3034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275" lIns="89275" spcFirstLastPara="1" rIns="89275" wrap="square" tIns="89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3" name="Google Shape;2063;p106"/>
          <p:cNvSpPr/>
          <p:nvPr/>
        </p:nvSpPr>
        <p:spPr>
          <a:xfrm>
            <a:off x="10087433" y="1751504"/>
            <a:ext cx="844500" cy="21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84"/>
              <a:buFont typeface="Noto Sans"/>
              <a:buNone/>
            </a:pPr>
            <a:r>
              <a:rPr b="1" i="0" lang="ko-KR" sz="861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지표</a:t>
            </a:r>
            <a:endParaRPr b="0" i="0" sz="108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4" name="Google Shape;2064;p106"/>
          <p:cNvSpPr/>
          <p:nvPr/>
        </p:nvSpPr>
        <p:spPr>
          <a:xfrm>
            <a:off x="10996879" y="1715597"/>
            <a:ext cx="625500" cy="280200"/>
          </a:xfrm>
          <a:prstGeom prst="roundRect">
            <a:avLst>
              <a:gd fmla="val 28541" name="adj"/>
            </a:avLst>
          </a:prstGeom>
          <a:solidFill>
            <a:srgbClr val="30343A"/>
          </a:solidFill>
          <a:ln cap="flat" cmpd="sng" w="12400">
            <a:solidFill>
              <a:srgbClr val="3034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275" lIns="89275" spcFirstLastPara="1" rIns="89275" wrap="square" tIns="89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5" name="Google Shape;2065;p106"/>
          <p:cNvSpPr/>
          <p:nvPr/>
        </p:nvSpPr>
        <p:spPr>
          <a:xfrm>
            <a:off x="11047564" y="1751504"/>
            <a:ext cx="524400" cy="21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84"/>
              <a:buFont typeface="Noto Sans"/>
              <a:buNone/>
            </a:pPr>
            <a:r>
              <a:rPr b="1" i="0" lang="ko-KR" sz="861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이전 → 현재</a:t>
            </a:r>
            <a:endParaRPr b="0" i="0" sz="108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6" name="Google Shape;2066;p106"/>
          <p:cNvSpPr/>
          <p:nvPr/>
        </p:nvSpPr>
        <p:spPr>
          <a:xfrm>
            <a:off x="10036748" y="2071497"/>
            <a:ext cx="945600" cy="294300"/>
          </a:xfrm>
          <a:prstGeom prst="roundRect">
            <a:avLst>
              <a:gd fmla="val 27148" name="adj"/>
            </a:avLst>
          </a:prstGeom>
          <a:solidFill>
            <a:srgbClr val="F5F7FA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275" lIns="89275" spcFirstLastPara="1" rIns="89275" wrap="square" tIns="89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7" name="Google Shape;2067;p106"/>
          <p:cNvSpPr/>
          <p:nvPr/>
        </p:nvSpPr>
        <p:spPr>
          <a:xfrm>
            <a:off x="10072953" y="2085858"/>
            <a:ext cx="873000" cy="26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47"/>
              <a:buFont typeface="Noto Sans"/>
              <a:buNone/>
            </a:pPr>
            <a:r>
              <a:rPr b="1" i="0" lang="ko-KR" sz="753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최대 튐</a:t>
            </a:r>
            <a:endParaRPr b="0" i="0" sz="94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8" name="Google Shape;2068;p106"/>
          <p:cNvSpPr/>
          <p:nvPr/>
        </p:nvSpPr>
        <p:spPr>
          <a:xfrm>
            <a:off x="10996879" y="2071497"/>
            <a:ext cx="625500" cy="294300"/>
          </a:xfrm>
          <a:prstGeom prst="roundRect">
            <a:avLst>
              <a:gd fmla="val 27148" name="adj"/>
            </a:avLst>
          </a:prstGeom>
          <a:solidFill>
            <a:srgbClr val="F5F7FA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275" lIns="89275" spcFirstLastPara="1" rIns="89275" wrap="square" tIns="89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9" name="Google Shape;2069;p106"/>
          <p:cNvSpPr/>
          <p:nvPr/>
        </p:nvSpPr>
        <p:spPr>
          <a:xfrm>
            <a:off x="11033084" y="2085858"/>
            <a:ext cx="553200" cy="26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28"/>
              <a:buFont typeface="Noto Sans"/>
              <a:buNone/>
            </a:pPr>
            <a:r>
              <a:rPr b="0" i="0" lang="ko-KR" sz="738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30 → 1.4 px</a:t>
            </a:r>
            <a:endParaRPr b="0" i="0" sz="92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0" name="Google Shape;2070;p106"/>
          <p:cNvSpPr/>
          <p:nvPr/>
        </p:nvSpPr>
        <p:spPr>
          <a:xfrm>
            <a:off x="10036498" y="2419457"/>
            <a:ext cx="945600" cy="294300"/>
          </a:xfrm>
          <a:prstGeom prst="roundRect">
            <a:avLst>
              <a:gd fmla="val 27148" name="adj"/>
            </a:avLst>
          </a:prstGeom>
          <a:solidFill>
            <a:srgbClr val="F5F7FA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275" lIns="89275" spcFirstLastPara="1" rIns="89275" wrap="square" tIns="89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1" name="Google Shape;2071;p106"/>
          <p:cNvSpPr/>
          <p:nvPr/>
        </p:nvSpPr>
        <p:spPr>
          <a:xfrm>
            <a:off x="10072703" y="2433818"/>
            <a:ext cx="873000" cy="26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47"/>
              <a:buFont typeface="Noto Sans"/>
              <a:buNone/>
            </a:pPr>
            <a:r>
              <a:rPr b="1" lang="ko-KR" sz="753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흔들림 평균 값</a:t>
            </a:r>
            <a:endParaRPr b="0" i="0" sz="94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2" name="Google Shape;2072;p106"/>
          <p:cNvSpPr/>
          <p:nvPr/>
        </p:nvSpPr>
        <p:spPr>
          <a:xfrm>
            <a:off x="10996629" y="2419457"/>
            <a:ext cx="625500" cy="294300"/>
          </a:xfrm>
          <a:prstGeom prst="roundRect">
            <a:avLst>
              <a:gd fmla="val 27148" name="adj"/>
            </a:avLst>
          </a:prstGeom>
          <a:solidFill>
            <a:srgbClr val="F5F7FA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275" lIns="89275" spcFirstLastPara="1" rIns="89275" wrap="square" tIns="89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3" name="Google Shape;2073;p106"/>
          <p:cNvSpPr/>
          <p:nvPr/>
        </p:nvSpPr>
        <p:spPr>
          <a:xfrm>
            <a:off x="11032834" y="2433818"/>
            <a:ext cx="553200" cy="26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28"/>
              <a:buFont typeface="Noto Sans"/>
              <a:buNone/>
            </a:pPr>
            <a:r>
              <a:rPr b="0" i="0" lang="ko-KR" sz="738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0.38 → 0.06 px</a:t>
            </a:r>
            <a:endParaRPr b="0" i="0" sz="92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4" name="Google Shape;2074;p106"/>
          <p:cNvSpPr/>
          <p:nvPr/>
        </p:nvSpPr>
        <p:spPr>
          <a:xfrm>
            <a:off x="10036748" y="1514526"/>
            <a:ext cx="1411800" cy="1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377"/>
              <a:buFont typeface="Noto Sans"/>
              <a:buNone/>
            </a:pPr>
            <a:r>
              <a:rPr b="1" i="0" lang="ko-KR" sz="1095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정량지표</a:t>
            </a:r>
            <a:endParaRPr b="0" i="0" sz="137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5" name="Google Shape;2075;p106"/>
          <p:cNvSpPr txBox="1"/>
          <p:nvPr/>
        </p:nvSpPr>
        <p:spPr>
          <a:xfrm>
            <a:off x="210312" y="118872"/>
            <a:ext cx="106527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ko-KR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08 · 별첨 (Phase 1~4)</a:t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ko-KR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[08] Phase 1 : 이전·현재 크롭 비교</a:t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76" name="Google Shape;2076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0350" y="1747602"/>
            <a:ext cx="5665301" cy="2061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7" name="Google Shape;2077;p106"/>
          <p:cNvPicPr preferRelativeResize="0"/>
          <p:nvPr/>
        </p:nvPicPr>
        <p:blipFill rotWithShape="1">
          <a:blip r:embed="rId4">
            <a:alphaModFix/>
          </a:blip>
          <a:srcRect b="11426" l="0" r="0" t="0"/>
          <a:stretch/>
        </p:blipFill>
        <p:spPr>
          <a:xfrm>
            <a:off x="6799000" y="1778552"/>
            <a:ext cx="2744401" cy="79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8" name="Google Shape;2078;p10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83650" y="3036190"/>
            <a:ext cx="2820783" cy="793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3" name="Shape 2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4" name="Google Shape;2084;p107"/>
          <p:cNvSpPr/>
          <p:nvPr/>
        </p:nvSpPr>
        <p:spPr>
          <a:xfrm>
            <a:off x="512185" y="883493"/>
            <a:ext cx="11056800" cy="667800"/>
          </a:xfrm>
          <a:prstGeom prst="roundRect">
            <a:avLst>
              <a:gd fmla="val 11969" name="adj"/>
            </a:avLst>
          </a:prstGeom>
          <a:solidFill>
            <a:srgbClr val="F5F7F9"/>
          </a:solidFill>
          <a:ln cap="flat" cmpd="sng" w="11050">
            <a:solidFill>
              <a:srgbClr val="C8D0D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525" lIns="88525" spcFirstLastPara="1" rIns="88525" wrap="square" tIns="885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5" name="Google Shape;2085;p107"/>
          <p:cNvSpPr/>
          <p:nvPr/>
        </p:nvSpPr>
        <p:spPr>
          <a:xfrm>
            <a:off x="655136" y="991194"/>
            <a:ext cx="1107900" cy="20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4179D0"/>
              </a:buClr>
              <a:buSzPts val="1355"/>
              <a:buFont typeface="Noto Sans"/>
              <a:buNone/>
            </a:pPr>
            <a:r>
              <a:rPr b="1" i="0" lang="ko-KR" sz="1077" u="none" cap="none" strike="noStrike">
                <a:solidFill>
                  <a:srgbClr val="4179D0"/>
                </a:solidFill>
                <a:latin typeface="Noto Sans"/>
                <a:ea typeface="Noto Sans"/>
                <a:cs typeface="Noto Sans"/>
                <a:sym typeface="Noto Sans"/>
              </a:rPr>
              <a:t>목적 (Purpose)</a:t>
            </a:r>
            <a:endParaRPr b="0" i="0" sz="1355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6" name="Google Shape;2086;p107"/>
          <p:cNvSpPr/>
          <p:nvPr/>
        </p:nvSpPr>
        <p:spPr>
          <a:xfrm>
            <a:off x="1777255" y="969652"/>
            <a:ext cx="9620100" cy="25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307"/>
              <a:buFont typeface="Noto Sans"/>
              <a:buNone/>
            </a:pPr>
            <a:r>
              <a:rPr b="1" i="0" lang="ko-KR" sz="1039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흔들림이 만드는 가짜 밝기 변화를 없애, 솔벤트의 광학적 변화만 남은 비디오를 확보하기 위함.</a:t>
            </a:r>
            <a:endParaRPr b="0" i="0" sz="130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7" name="Google Shape;2087;p107"/>
          <p:cNvSpPr/>
          <p:nvPr/>
        </p:nvSpPr>
        <p:spPr>
          <a:xfrm>
            <a:off x="655136" y="1249661"/>
            <a:ext cx="1107900" cy="20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CF7524"/>
              </a:buClr>
              <a:buSzPts val="1355"/>
              <a:buFont typeface="Noto Sans"/>
              <a:buNone/>
            </a:pPr>
            <a:r>
              <a:rPr b="1" i="0" lang="ko-KR" sz="1077" u="none" cap="none" strike="noStrike">
                <a:solidFill>
                  <a:srgbClr val="CF7524"/>
                </a:solidFill>
                <a:latin typeface="Noto Sans"/>
                <a:ea typeface="Noto Sans"/>
                <a:cs typeface="Noto Sans"/>
                <a:sym typeface="Noto Sans"/>
              </a:rPr>
              <a:t>목표 (Objective)</a:t>
            </a:r>
            <a:endParaRPr b="0" i="0" sz="1355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8" name="Google Shape;2088;p107"/>
          <p:cNvSpPr/>
          <p:nvPr/>
        </p:nvSpPr>
        <p:spPr>
          <a:xfrm>
            <a:off x="1777255" y="1242486"/>
            <a:ext cx="9648900" cy="22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278"/>
              <a:buFont typeface="Noto Sans"/>
              <a:buNone/>
            </a:pPr>
            <a:r>
              <a:rPr b="0" i="0" lang="ko-KR" sz="1016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앞뒤 ±6 프레임 정합으로 남은 흔들림을 없애고, 정합성 체크를 통과하지 못한 프레임은 AI 중간 프레임으로 채운다.</a:t>
            </a:r>
            <a:endParaRPr b="0" i="0" sz="127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9" name="Google Shape;2089;p107"/>
          <p:cNvSpPr/>
          <p:nvPr/>
        </p:nvSpPr>
        <p:spPr>
          <a:xfrm>
            <a:off x="512185" y="4222093"/>
            <a:ext cx="11056800" cy="1278000"/>
          </a:xfrm>
          <a:prstGeom prst="roundRect">
            <a:avLst>
              <a:gd fmla="val 6253" name="adj"/>
            </a:avLst>
          </a:prstGeom>
          <a:solidFill>
            <a:srgbClr val="F5F7F9"/>
          </a:solidFill>
          <a:ln cap="flat" cmpd="sng" w="9825">
            <a:solidFill>
              <a:srgbClr val="C8D0D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525" lIns="88525" spcFirstLastPara="1" rIns="88525" wrap="square" tIns="885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0" name="Google Shape;2090;p107"/>
          <p:cNvSpPr/>
          <p:nvPr/>
        </p:nvSpPr>
        <p:spPr>
          <a:xfrm>
            <a:off x="655136" y="4315427"/>
            <a:ext cx="643200" cy="20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CF7524"/>
              </a:buClr>
              <a:buSzPts val="1452"/>
              <a:buFont typeface="Noto Sans"/>
              <a:buNone/>
            </a:pPr>
            <a:r>
              <a:rPr b="1" i="0" lang="ko-KR" sz="1154" u="none" cap="none" strike="noStrike">
                <a:solidFill>
                  <a:srgbClr val="CF7524"/>
                </a:solidFill>
                <a:latin typeface="Noto Sans"/>
                <a:ea typeface="Noto Sans"/>
                <a:cs typeface="Noto Sans"/>
                <a:sym typeface="Noto Sans"/>
              </a:rPr>
              <a:t>설명</a:t>
            </a:r>
            <a:endParaRPr b="0" i="0" sz="1452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1" name="Google Shape;2091;p107"/>
          <p:cNvSpPr/>
          <p:nvPr/>
        </p:nvSpPr>
        <p:spPr>
          <a:xfrm>
            <a:off x="669437" y="4538000"/>
            <a:ext cx="8108400" cy="8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76"/>
              <a:buFont typeface="Noto Sans"/>
              <a:buNone/>
            </a:pPr>
            <a:r>
              <a:rPr b="0" i="0" lang="ko-KR" sz="935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· 현재 보정: 픽셀 이동 0.64 → 0.037 px</a:t>
            </a:r>
            <a:endParaRPr b="0" i="0" sz="117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76"/>
              <a:buFont typeface="Noto Sans"/>
              <a:buNone/>
            </a:pPr>
            <a:r>
              <a:rPr b="0" i="0" lang="ko-KR" sz="935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  단기 edge NCC 0.87 → 0.96</a:t>
            </a:r>
            <a:r>
              <a:rPr lang="ko-KR" sz="935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 (옆 프레임과의 윤곽 무늬의 유사도 측정)</a:t>
            </a:r>
            <a:r>
              <a:rPr b="0" i="0" lang="ko-KR" sz="935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 </a:t>
            </a:r>
            <a:endParaRPr b="0" i="0" sz="935" u="none" cap="none" strike="noStrike">
              <a:solidFill>
                <a:srgbClr val="24292F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76"/>
              <a:buFont typeface="Noto Sans"/>
              <a:buNone/>
            </a:pPr>
            <a:r>
              <a:rPr lang="ko-KR" sz="935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· 정합성 체크 실패 구간 2,304 프레임 (2.2 %)만 생성 모델 RIFE로 생성,</a:t>
            </a:r>
            <a:endParaRPr sz="1176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76"/>
              <a:buFont typeface="Noto Sans"/>
              <a:buNone/>
            </a:pPr>
            <a:r>
              <a:rPr lang="ko-KR" sz="935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  AI 중간 프레임 SSIM 0.920 (실제 프레임을 숨기고 다시 생성한 시험).</a:t>
            </a:r>
            <a:endParaRPr sz="1176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76"/>
              <a:buFont typeface="Noto Sans"/>
              <a:buNone/>
            </a:pPr>
            <a:r>
              <a:t/>
            </a:r>
            <a:endParaRPr sz="935">
              <a:solidFill>
                <a:srgbClr val="24292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092" name="Google Shape;2092;p107"/>
          <p:cNvSpPr/>
          <p:nvPr/>
        </p:nvSpPr>
        <p:spPr>
          <a:xfrm>
            <a:off x="512185" y="5528813"/>
            <a:ext cx="10735200" cy="43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871"/>
              <a:buFont typeface="Noto Sans"/>
              <a:buNone/>
            </a:pPr>
            <a:r>
              <a:rPr b="0" i="0" lang="ko-KR" sz="692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px : 이미지 화소 1칸. 크롭 크기는 150 × 50 px.</a:t>
            </a:r>
            <a:endParaRPr b="0" i="0" sz="87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871"/>
              <a:buFont typeface="Noto Sans"/>
              <a:buNone/>
            </a:pPr>
            <a:r>
              <a:rPr b="0" i="0" lang="ko-KR" sz="692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SSIM : 두 이미지가 얼마나 닮았는지 (1 = 똑같음).  밝기·대비·모양을 함께 비교하며, 0이면 서로 관계 없음.</a:t>
            </a:r>
            <a:endParaRPr b="0" i="0" sz="87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871"/>
              <a:buFont typeface="Noto Sans"/>
              <a:buNone/>
            </a:pPr>
            <a:r>
              <a:rPr b="0" i="0" lang="ko-KR" sz="692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NCC : 두 이미지의 무늬가 얼마나 같은지 (1 = 똑같음).</a:t>
            </a:r>
            <a:endParaRPr b="0" i="0" sz="87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3" name="Google Shape;2093;p107"/>
          <p:cNvSpPr/>
          <p:nvPr/>
        </p:nvSpPr>
        <p:spPr>
          <a:xfrm>
            <a:off x="512185" y="1666096"/>
            <a:ext cx="5896500" cy="2448300"/>
          </a:xfrm>
          <a:prstGeom prst="roundRect">
            <a:avLst>
              <a:gd fmla="val 3264" name="adj"/>
            </a:avLst>
          </a:prstGeom>
          <a:solidFill>
            <a:srgbClr val="FFFFFF"/>
          </a:solidFill>
          <a:ln cap="flat" cmpd="sng" w="9525">
            <a:solidFill>
              <a:srgbClr val="D5DD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525" lIns="88525" spcFirstLastPara="1" rIns="88525" wrap="square" tIns="885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4" name="Google Shape;2094;p107"/>
          <p:cNvSpPr/>
          <p:nvPr/>
        </p:nvSpPr>
        <p:spPr>
          <a:xfrm>
            <a:off x="597954" y="1716354"/>
            <a:ext cx="5724900" cy="1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23"/>
              <a:buFont typeface="Noto Sans"/>
              <a:buNone/>
            </a:pPr>
            <a:r>
              <a:rPr b="1" i="0" lang="ko-KR" sz="893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단계별 결과 비교 (18 픽셀 평균, 같은 프레임 · 같은 잣대)</a:t>
            </a:r>
            <a:endParaRPr b="0" i="0" sz="1123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5" name="Google Shape;2095;p107"/>
          <p:cNvSpPr/>
          <p:nvPr/>
        </p:nvSpPr>
        <p:spPr>
          <a:xfrm>
            <a:off x="597954" y="1938921"/>
            <a:ext cx="879000" cy="351900"/>
          </a:xfrm>
          <a:prstGeom prst="roundRect">
            <a:avLst>
              <a:gd fmla="val 22716" name="adj"/>
            </a:avLst>
          </a:prstGeom>
          <a:solidFill>
            <a:srgbClr val="30343A"/>
          </a:solidFill>
          <a:ln cap="flat" cmpd="sng" w="12300">
            <a:solidFill>
              <a:srgbClr val="3034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525" lIns="88525" spcFirstLastPara="1" rIns="88525" wrap="square" tIns="885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6" name="Google Shape;2096;p107"/>
          <p:cNvSpPr/>
          <p:nvPr/>
        </p:nvSpPr>
        <p:spPr>
          <a:xfrm>
            <a:off x="626540" y="1960463"/>
            <a:ext cx="814800" cy="30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49"/>
              <a:buFont typeface="Noto Sans"/>
              <a:buNone/>
            </a:pPr>
            <a:r>
              <a:rPr b="1" i="0" lang="ko-KR" sz="754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단계</a:t>
            </a:r>
            <a:endParaRPr b="0" i="0" sz="94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7" name="Google Shape;2097;p107"/>
          <p:cNvSpPr/>
          <p:nvPr/>
        </p:nvSpPr>
        <p:spPr>
          <a:xfrm>
            <a:off x="1498513" y="1938921"/>
            <a:ext cx="650400" cy="351900"/>
          </a:xfrm>
          <a:prstGeom prst="roundRect">
            <a:avLst>
              <a:gd fmla="val 22716" name="adj"/>
            </a:avLst>
          </a:prstGeom>
          <a:solidFill>
            <a:srgbClr val="30343A"/>
          </a:solidFill>
          <a:ln cap="flat" cmpd="sng" w="12300">
            <a:solidFill>
              <a:srgbClr val="3034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525" lIns="88525" spcFirstLastPara="1" rIns="88525" wrap="square" tIns="885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8" name="Google Shape;2098;p107"/>
          <p:cNvSpPr/>
          <p:nvPr/>
        </p:nvSpPr>
        <p:spPr>
          <a:xfrm>
            <a:off x="1527100" y="1960463"/>
            <a:ext cx="586200" cy="30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49"/>
              <a:buFont typeface="Noto Sans"/>
              <a:buNone/>
            </a:pPr>
            <a:r>
              <a:rPr b="1" i="0" lang="ko-KR" sz="754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단기 edge</a:t>
            </a:r>
            <a:endParaRPr b="0" i="0" sz="94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49"/>
              <a:buFont typeface="Noto Sans"/>
              <a:buNone/>
            </a:pPr>
            <a:r>
              <a:rPr b="1" i="0" lang="ko-KR" sz="754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NCC ↑</a:t>
            </a:r>
            <a:endParaRPr b="0" i="0" sz="94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9" name="Google Shape;2099;p107"/>
          <p:cNvSpPr/>
          <p:nvPr/>
        </p:nvSpPr>
        <p:spPr>
          <a:xfrm>
            <a:off x="2170361" y="1938921"/>
            <a:ext cx="707700" cy="351900"/>
          </a:xfrm>
          <a:prstGeom prst="roundRect">
            <a:avLst>
              <a:gd fmla="val 22716" name="adj"/>
            </a:avLst>
          </a:prstGeom>
          <a:solidFill>
            <a:srgbClr val="30343A"/>
          </a:solidFill>
          <a:ln cap="flat" cmpd="sng" w="12300">
            <a:solidFill>
              <a:srgbClr val="3034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525" lIns="88525" spcFirstLastPara="1" rIns="88525" wrap="square" tIns="885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0" name="Google Shape;2100;p107"/>
          <p:cNvSpPr/>
          <p:nvPr/>
        </p:nvSpPr>
        <p:spPr>
          <a:xfrm>
            <a:off x="2198948" y="1960463"/>
            <a:ext cx="643200" cy="30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49"/>
              <a:buFont typeface="Noto Sans"/>
              <a:buNone/>
            </a:pPr>
            <a:r>
              <a:rPr b="1" i="0" lang="ko-KR" sz="754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고정 기준 뱅크</a:t>
            </a:r>
            <a:endParaRPr b="0" i="0" sz="94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49"/>
              <a:buFont typeface="Noto Sans"/>
              <a:buNone/>
            </a:pPr>
            <a:r>
              <a:rPr b="1" i="0" lang="ko-KR" sz="754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NCC ↑</a:t>
            </a:r>
            <a:endParaRPr b="0" i="0" sz="94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1" name="Google Shape;2101;p107"/>
          <p:cNvSpPr/>
          <p:nvPr/>
        </p:nvSpPr>
        <p:spPr>
          <a:xfrm>
            <a:off x="2899382" y="1938921"/>
            <a:ext cx="657300" cy="351900"/>
          </a:xfrm>
          <a:prstGeom prst="roundRect">
            <a:avLst>
              <a:gd fmla="val 22716" name="adj"/>
            </a:avLst>
          </a:prstGeom>
          <a:solidFill>
            <a:srgbClr val="30343A"/>
          </a:solidFill>
          <a:ln cap="flat" cmpd="sng" w="12300">
            <a:solidFill>
              <a:srgbClr val="3034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525" lIns="88525" spcFirstLastPara="1" rIns="88525" wrap="square" tIns="885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2" name="Google Shape;2102;p107"/>
          <p:cNvSpPr/>
          <p:nvPr/>
        </p:nvSpPr>
        <p:spPr>
          <a:xfrm>
            <a:off x="2927969" y="1960463"/>
            <a:ext cx="593400" cy="30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49"/>
              <a:buFont typeface="Noto Sans"/>
              <a:buNone/>
            </a:pPr>
            <a:r>
              <a:rPr b="1" i="0" lang="ko-KR" sz="754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픽셀 이동</a:t>
            </a:r>
            <a:endParaRPr b="0" i="0" sz="94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49"/>
              <a:buFont typeface="Noto Sans"/>
              <a:buNone/>
            </a:pPr>
            <a:r>
              <a:rPr b="1" i="0" lang="ko-KR" sz="754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(px) ↓</a:t>
            </a:r>
            <a:endParaRPr b="0" i="0" sz="94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3" name="Google Shape;2103;p107"/>
          <p:cNvSpPr/>
          <p:nvPr/>
        </p:nvSpPr>
        <p:spPr>
          <a:xfrm>
            <a:off x="3578372" y="1938921"/>
            <a:ext cx="650400" cy="351900"/>
          </a:xfrm>
          <a:prstGeom prst="roundRect">
            <a:avLst>
              <a:gd fmla="val 22716" name="adj"/>
            </a:avLst>
          </a:prstGeom>
          <a:solidFill>
            <a:srgbClr val="30343A"/>
          </a:solidFill>
          <a:ln cap="flat" cmpd="sng" w="12300">
            <a:solidFill>
              <a:srgbClr val="3034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525" lIns="88525" spcFirstLastPara="1" rIns="88525" wrap="square" tIns="885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4" name="Google Shape;2104;p107"/>
          <p:cNvSpPr/>
          <p:nvPr/>
        </p:nvSpPr>
        <p:spPr>
          <a:xfrm>
            <a:off x="3606959" y="1960463"/>
            <a:ext cx="586200" cy="30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49"/>
              <a:buFont typeface="Noto Sans"/>
              <a:buNone/>
            </a:pPr>
            <a:r>
              <a:rPr b="1" i="0" lang="ko-KR" sz="754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뱅크 노이즈</a:t>
            </a:r>
            <a:endParaRPr b="0" i="0" sz="94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49"/>
              <a:buFont typeface="Noto Sans"/>
              <a:buNone/>
            </a:pPr>
            <a:r>
              <a:rPr b="1" i="0" lang="ko-KR" sz="754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std (DN) ↓</a:t>
            </a:r>
            <a:endParaRPr b="0" i="0" sz="94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5" name="Google Shape;2105;p107"/>
          <p:cNvSpPr/>
          <p:nvPr/>
        </p:nvSpPr>
        <p:spPr>
          <a:xfrm>
            <a:off x="597954" y="2319455"/>
            <a:ext cx="879000" cy="366300"/>
          </a:xfrm>
          <a:prstGeom prst="roundRect">
            <a:avLst>
              <a:gd fmla="val 21825" name="adj"/>
            </a:avLst>
          </a:prstGeom>
          <a:solidFill>
            <a:srgbClr val="F5F7FA"/>
          </a:solidFill>
          <a:ln cap="flat" cmpd="sng" w="9525">
            <a:solidFill>
              <a:srgbClr val="C3CA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525" lIns="88525" spcFirstLastPara="1" rIns="88525" wrap="square" tIns="885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6" name="Google Shape;2106;p107"/>
          <p:cNvSpPr/>
          <p:nvPr/>
        </p:nvSpPr>
        <p:spPr>
          <a:xfrm>
            <a:off x="619399" y="2369714"/>
            <a:ext cx="829200" cy="24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046"/>
              <a:buFont typeface="Noto Sans"/>
              <a:buNone/>
            </a:pPr>
            <a:r>
              <a:rPr b="0" i="0" lang="ko-KR" sz="832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원본 크롭</a:t>
            </a:r>
            <a:endParaRPr b="0" i="0" sz="104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7" name="Google Shape;2107;p107"/>
          <p:cNvSpPr/>
          <p:nvPr/>
        </p:nvSpPr>
        <p:spPr>
          <a:xfrm>
            <a:off x="1498513" y="2319455"/>
            <a:ext cx="650400" cy="366300"/>
          </a:xfrm>
          <a:prstGeom prst="roundRect">
            <a:avLst>
              <a:gd fmla="val 21825" name="adj"/>
            </a:avLst>
          </a:prstGeom>
          <a:solidFill>
            <a:srgbClr val="F5F7FA"/>
          </a:solidFill>
          <a:ln cap="flat" cmpd="sng" w="9525">
            <a:solidFill>
              <a:srgbClr val="C3CA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525" lIns="88525" spcFirstLastPara="1" rIns="88525" wrap="square" tIns="885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8" name="Google Shape;2108;p107"/>
          <p:cNvSpPr/>
          <p:nvPr/>
        </p:nvSpPr>
        <p:spPr>
          <a:xfrm>
            <a:off x="1519957" y="2369714"/>
            <a:ext cx="600300" cy="24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046"/>
              <a:buFont typeface="Noto Sans"/>
              <a:buNone/>
            </a:pPr>
            <a:r>
              <a:rPr b="0" i="0" lang="ko-KR" sz="832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0.872</a:t>
            </a:r>
            <a:endParaRPr b="0" i="0" sz="104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9" name="Google Shape;2109;p107"/>
          <p:cNvSpPr/>
          <p:nvPr/>
        </p:nvSpPr>
        <p:spPr>
          <a:xfrm>
            <a:off x="2170361" y="2319455"/>
            <a:ext cx="707700" cy="366300"/>
          </a:xfrm>
          <a:prstGeom prst="roundRect">
            <a:avLst>
              <a:gd fmla="val 21825" name="adj"/>
            </a:avLst>
          </a:prstGeom>
          <a:solidFill>
            <a:srgbClr val="F5F7FA"/>
          </a:solidFill>
          <a:ln cap="flat" cmpd="sng" w="9525">
            <a:solidFill>
              <a:srgbClr val="C3CA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525" lIns="88525" spcFirstLastPara="1" rIns="88525" wrap="square" tIns="885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0" name="Google Shape;2110;p107"/>
          <p:cNvSpPr/>
          <p:nvPr/>
        </p:nvSpPr>
        <p:spPr>
          <a:xfrm>
            <a:off x="2191796" y="2369714"/>
            <a:ext cx="657300" cy="24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046"/>
              <a:buFont typeface="Noto Sans"/>
              <a:buNone/>
            </a:pPr>
            <a:r>
              <a:rPr b="0" i="0" lang="ko-KR" sz="832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0.137</a:t>
            </a:r>
            <a:endParaRPr b="0" i="0" sz="104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1" name="Google Shape;2111;p107"/>
          <p:cNvSpPr/>
          <p:nvPr/>
        </p:nvSpPr>
        <p:spPr>
          <a:xfrm>
            <a:off x="2899382" y="2319455"/>
            <a:ext cx="657300" cy="366300"/>
          </a:xfrm>
          <a:prstGeom prst="roundRect">
            <a:avLst>
              <a:gd fmla="val 21825" name="adj"/>
            </a:avLst>
          </a:prstGeom>
          <a:solidFill>
            <a:srgbClr val="F5F7FA"/>
          </a:solidFill>
          <a:ln cap="flat" cmpd="sng" w="9525">
            <a:solidFill>
              <a:srgbClr val="C3CA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525" lIns="88525" spcFirstLastPara="1" rIns="88525" wrap="square" tIns="885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2" name="Google Shape;2112;p107"/>
          <p:cNvSpPr/>
          <p:nvPr/>
        </p:nvSpPr>
        <p:spPr>
          <a:xfrm>
            <a:off x="2920817" y="2369714"/>
            <a:ext cx="607500" cy="24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046"/>
              <a:buFont typeface="Noto Sans"/>
              <a:buNone/>
            </a:pPr>
            <a:r>
              <a:rPr b="0" i="0" lang="ko-KR" sz="832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0.644</a:t>
            </a:r>
            <a:endParaRPr b="0" i="0" sz="104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3" name="Google Shape;2113;p107"/>
          <p:cNvSpPr/>
          <p:nvPr/>
        </p:nvSpPr>
        <p:spPr>
          <a:xfrm>
            <a:off x="3578372" y="2319455"/>
            <a:ext cx="650400" cy="366300"/>
          </a:xfrm>
          <a:prstGeom prst="roundRect">
            <a:avLst>
              <a:gd fmla="val 21825" name="adj"/>
            </a:avLst>
          </a:prstGeom>
          <a:solidFill>
            <a:srgbClr val="F5F7FA"/>
          </a:solidFill>
          <a:ln cap="flat" cmpd="sng" w="9525">
            <a:solidFill>
              <a:srgbClr val="C3CA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525" lIns="88525" spcFirstLastPara="1" rIns="88525" wrap="square" tIns="885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4" name="Google Shape;2114;p107"/>
          <p:cNvSpPr/>
          <p:nvPr/>
        </p:nvSpPr>
        <p:spPr>
          <a:xfrm>
            <a:off x="3599817" y="2369714"/>
            <a:ext cx="600300" cy="24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046"/>
              <a:buFont typeface="Noto Sans"/>
              <a:buNone/>
            </a:pPr>
            <a:r>
              <a:rPr b="0" i="0" lang="ko-KR" sz="832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5.47</a:t>
            </a:r>
            <a:endParaRPr b="0" i="0" sz="104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5" name="Google Shape;2115;p107"/>
          <p:cNvSpPr/>
          <p:nvPr/>
        </p:nvSpPr>
        <p:spPr>
          <a:xfrm>
            <a:off x="597954" y="2728698"/>
            <a:ext cx="879000" cy="366300"/>
          </a:xfrm>
          <a:prstGeom prst="roundRect">
            <a:avLst>
              <a:gd fmla="val 21825" name="adj"/>
            </a:avLst>
          </a:prstGeom>
          <a:solidFill>
            <a:srgbClr val="FFFFFF"/>
          </a:solidFill>
          <a:ln cap="flat" cmpd="sng" w="9525">
            <a:solidFill>
              <a:srgbClr val="C3CA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525" lIns="88525" spcFirstLastPara="1" rIns="88525" wrap="square" tIns="885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6" name="Google Shape;2116;p107"/>
          <p:cNvSpPr/>
          <p:nvPr/>
        </p:nvSpPr>
        <p:spPr>
          <a:xfrm>
            <a:off x="619399" y="2778957"/>
            <a:ext cx="829200" cy="24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046"/>
              <a:buFont typeface="Noto Sans"/>
              <a:buNone/>
            </a:pPr>
            <a:r>
              <a:rPr lang="ko-KR" sz="832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첫 </a:t>
            </a:r>
            <a:r>
              <a:rPr b="0" i="0" lang="ko-KR" sz="832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보정 </a:t>
            </a:r>
            <a:r>
              <a:rPr lang="ko-KR" sz="832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단계</a:t>
            </a:r>
            <a:endParaRPr b="0" i="0" sz="104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7" name="Google Shape;2117;p107"/>
          <p:cNvSpPr/>
          <p:nvPr/>
        </p:nvSpPr>
        <p:spPr>
          <a:xfrm>
            <a:off x="1498513" y="2728698"/>
            <a:ext cx="650400" cy="366300"/>
          </a:xfrm>
          <a:prstGeom prst="roundRect">
            <a:avLst>
              <a:gd fmla="val 21825" name="adj"/>
            </a:avLst>
          </a:prstGeom>
          <a:solidFill>
            <a:srgbClr val="FFFFFF"/>
          </a:solidFill>
          <a:ln cap="flat" cmpd="sng" w="9525">
            <a:solidFill>
              <a:srgbClr val="C3CA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525" lIns="88525" spcFirstLastPara="1" rIns="88525" wrap="square" tIns="885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8" name="Google Shape;2118;p107"/>
          <p:cNvSpPr/>
          <p:nvPr/>
        </p:nvSpPr>
        <p:spPr>
          <a:xfrm>
            <a:off x="1519957" y="2778957"/>
            <a:ext cx="600300" cy="24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046"/>
              <a:buFont typeface="Noto Sans"/>
              <a:buNone/>
            </a:pPr>
            <a:r>
              <a:rPr b="0" i="0" lang="ko-KR" sz="832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0.880</a:t>
            </a:r>
            <a:endParaRPr b="0" i="0" sz="104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9" name="Google Shape;2119;p107"/>
          <p:cNvSpPr/>
          <p:nvPr/>
        </p:nvSpPr>
        <p:spPr>
          <a:xfrm>
            <a:off x="2170361" y="2728698"/>
            <a:ext cx="707700" cy="366300"/>
          </a:xfrm>
          <a:prstGeom prst="roundRect">
            <a:avLst>
              <a:gd fmla="val 21825" name="adj"/>
            </a:avLst>
          </a:prstGeom>
          <a:solidFill>
            <a:srgbClr val="FFFFFF"/>
          </a:solidFill>
          <a:ln cap="flat" cmpd="sng" w="9525">
            <a:solidFill>
              <a:srgbClr val="C3CA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525" lIns="88525" spcFirstLastPara="1" rIns="88525" wrap="square" tIns="885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0" name="Google Shape;2120;p107"/>
          <p:cNvSpPr/>
          <p:nvPr/>
        </p:nvSpPr>
        <p:spPr>
          <a:xfrm>
            <a:off x="2191796" y="2778957"/>
            <a:ext cx="657300" cy="24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046"/>
              <a:buFont typeface="Noto Sans"/>
              <a:buNone/>
            </a:pPr>
            <a:r>
              <a:rPr b="0" i="0" lang="ko-KR" sz="832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0.100</a:t>
            </a:r>
            <a:endParaRPr b="0" i="0" sz="104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1" name="Google Shape;2121;p107"/>
          <p:cNvSpPr/>
          <p:nvPr/>
        </p:nvSpPr>
        <p:spPr>
          <a:xfrm>
            <a:off x="2899382" y="2728698"/>
            <a:ext cx="657300" cy="366300"/>
          </a:xfrm>
          <a:prstGeom prst="roundRect">
            <a:avLst>
              <a:gd fmla="val 21825" name="adj"/>
            </a:avLst>
          </a:prstGeom>
          <a:solidFill>
            <a:srgbClr val="FFFFFF"/>
          </a:solidFill>
          <a:ln cap="flat" cmpd="sng" w="9525">
            <a:solidFill>
              <a:srgbClr val="C3CA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525" lIns="88525" spcFirstLastPara="1" rIns="88525" wrap="square" tIns="885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2" name="Google Shape;2122;p107"/>
          <p:cNvSpPr/>
          <p:nvPr/>
        </p:nvSpPr>
        <p:spPr>
          <a:xfrm>
            <a:off x="2920817" y="2778957"/>
            <a:ext cx="607500" cy="24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046"/>
              <a:buFont typeface="Noto Sans"/>
              <a:buNone/>
            </a:pPr>
            <a:r>
              <a:rPr b="0" i="0" lang="ko-KR" sz="832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0.468</a:t>
            </a:r>
            <a:endParaRPr b="0" i="0" sz="104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3" name="Google Shape;2123;p107"/>
          <p:cNvSpPr/>
          <p:nvPr/>
        </p:nvSpPr>
        <p:spPr>
          <a:xfrm>
            <a:off x="3578372" y="2728698"/>
            <a:ext cx="650400" cy="366300"/>
          </a:xfrm>
          <a:prstGeom prst="roundRect">
            <a:avLst>
              <a:gd fmla="val 21825" name="adj"/>
            </a:avLst>
          </a:prstGeom>
          <a:solidFill>
            <a:srgbClr val="FFFFFF"/>
          </a:solidFill>
          <a:ln cap="flat" cmpd="sng" w="9525">
            <a:solidFill>
              <a:srgbClr val="C3CA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525" lIns="88525" spcFirstLastPara="1" rIns="88525" wrap="square" tIns="885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4" name="Google Shape;2124;p107"/>
          <p:cNvSpPr/>
          <p:nvPr/>
        </p:nvSpPr>
        <p:spPr>
          <a:xfrm>
            <a:off x="3599817" y="2778957"/>
            <a:ext cx="600300" cy="24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046"/>
              <a:buFont typeface="Noto Sans"/>
              <a:buNone/>
            </a:pPr>
            <a:r>
              <a:rPr b="0" i="0" lang="ko-KR" sz="832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5.78</a:t>
            </a:r>
            <a:endParaRPr b="0" i="0" sz="104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5" name="Google Shape;2125;p107"/>
          <p:cNvSpPr/>
          <p:nvPr/>
        </p:nvSpPr>
        <p:spPr>
          <a:xfrm>
            <a:off x="597954" y="3137950"/>
            <a:ext cx="879000" cy="366300"/>
          </a:xfrm>
          <a:prstGeom prst="roundRect">
            <a:avLst>
              <a:gd fmla="val 21825" name="adj"/>
            </a:avLst>
          </a:prstGeom>
          <a:solidFill>
            <a:srgbClr val="FBE8DC"/>
          </a:solidFill>
          <a:ln cap="flat" cmpd="sng" w="9525">
            <a:solidFill>
              <a:srgbClr val="C3CA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525" lIns="88525" spcFirstLastPara="1" rIns="88525" wrap="square" tIns="885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6" name="Google Shape;2126;p107"/>
          <p:cNvSpPr/>
          <p:nvPr/>
        </p:nvSpPr>
        <p:spPr>
          <a:xfrm>
            <a:off x="619399" y="3188208"/>
            <a:ext cx="829200" cy="24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046"/>
              <a:buFont typeface="Noto Sans"/>
              <a:buNone/>
            </a:pPr>
            <a:r>
              <a:rPr b="1" lang="ko-KR" sz="832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후 </a:t>
            </a:r>
            <a:r>
              <a:rPr b="1" i="0" lang="ko-KR" sz="832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보정 </a:t>
            </a:r>
            <a:r>
              <a:rPr b="1" lang="ko-KR" sz="832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단계</a:t>
            </a:r>
            <a:endParaRPr b="0" i="0" sz="104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7" name="Google Shape;2127;p107"/>
          <p:cNvSpPr/>
          <p:nvPr/>
        </p:nvSpPr>
        <p:spPr>
          <a:xfrm>
            <a:off x="2170361" y="3137950"/>
            <a:ext cx="707700" cy="366300"/>
          </a:xfrm>
          <a:prstGeom prst="roundRect">
            <a:avLst>
              <a:gd fmla="val 21825" name="adj"/>
            </a:avLst>
          </a:prstGeom>
          <a:solidFill>
            <a:srgbClr val="FBE8DC"/>
          </a:solidFill>
          <a:ln cap="flat" cmpd="sng" w="9525">
            <a:solidFill>
              <a:srgbClr val="C3CA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525" lIns="88525" spcFirstLastPara="1" rIns="88525" wrap="square" tIns="885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8" name="Google Shape;2128;p107"/>
          <p:cNvSpPr/>
          <p:nvPr/>
        </p:nvSpPr>
        <p:spPr>
          <a:xfrm>
            <a:off x="1519957" y="3188208"/>
            <a:ext cx="600300" cy="24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046"/>
              <a:buFont typeface="Noto Sans"/>
              <a:buNone/>
            </a:pPr>
            <a:r>
              <a:rPr b="1" i="0" lang="ko-KR" sz="832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0.963</a:t>
            </a:r>
            <a:endParaRPr b="0" i="0" sz="104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9" name="Google Shape;2129;p107"/>
          <p:cNvSpPr/>
          <p:nvPr/>
        </p:nvSpPr>
        <p:spPr>
          <a:xfrm>
            <a:off x="1498513" y="3137950"/>
            <a:ext cx="650400" cy="366300"/>
          </a:xfrm>
          <a:prstGeom prst="roundRect">
            <a:avLst>
              <a:gd fmla="val 21825" name="adj"/>
            </a:avLst>
          </a:prstGeom>
          <a:solidFill>
            <a:srgbClr val="FBE8DC"/>
          </a:solidFill>
          <a:ln cap="flat" cmpd="sng" w="9525">
            <a:solidFill>
              <a:srgbClr val="C3CA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525" lIns="88525" spcFirstLastPara="1" rIns="88525" wrap="square" tIns="88525">
            <a:noAutofit/>
          </a:bodyPr>
          <a:lstStyle/>
          <a:p>
            <a:pPr indent="0" lvl="0" marL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046"/>
              <a:buFont typeface="Noto Sans"/>
              <a:buNone/>
            </a:pPr>
            <a:r>
              <a:rPr lang="ko-KR" sz="832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0.960</a:t>
            </a:r>
            <a:endParaRPr/>
          </a:p>
        </p:txBody>
      </p:sp>
      <p:sp>
        <p:nvSpPr>
          <p:cNvPr id="2130" name="Google Shape;2130;p107"/>
          <p:cNvSpPr/>
          <p:nvPr/>
        </p:nvSpPr>
        <p:spPr>
          <a:xfrm>
            <a:off x="2191796" y="3188208"/>
            <a:ext cx="657300" cy="24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046"/>
              <a:buFont typeface="Noto Sans"/>
              <a:buNone/>
            </a:pPr>
            <a:r>
              <a:rPr b="0" i="0" lang="ko-KR" sz="832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0.128</a:t>
            </a:r>
            <a:endParaRPr b="0" i="0" sz="104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1" name="Google Shape;2131;p107"/>
          <p:cNvSpPr/>
          <p:nvPr/>
        </p:nvSpPr>
        <p:spPr>
          <a:xfrm>
            <a:off x="2899382" y="3137950"/>
            <a:ext cx="657300" cy="366300"/>
          </a:xfrm>
          <a:prstGeom prst="roundRect">
            <a:avLst>
              <a:gd fmla="val 21825" name="adj"/>
            </a:avLst>
          </a:prstGeom>
          <a:solidFill>
            <a:srgbClr val="FBE8DC"/>
          </a:solidFill>
          <a:ln cap="flat" cmpd="sng" w="9525">
            <a:solidFill>
              <a:srgbClr val="C3CA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525" lIns="88525" spcFirstLastPara="1" rIns="88525" wrap="square" tIns="885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2" name="Google Shape;2132;p107"/>
          <p:cNvSpPr/>
          <p:nvPr/>
        </p:nvSpPr>
        <p:spPr>
          <a:xfrm>
            <a:off x="2920817" y="3188208"/>
            <a:ext cx="607500" cy="24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046"/>
              <a:buFont typeface="Noto Sans"/>
              <a:buNone/>
            </a:pPr>
            <a:r>
              <a:rPr b="1" i="0" lang="ko-KR" sz="832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0.037</a:t>
            </a:r>
            <a:endParaRPr b="0" i="0" sz="104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3" name="Google Shape;2133;p107"/>
          <p:cNvSpPr/>
          <p:nvPr/>
        </p:nvSpPr>
        <p:spPr>
          <a:xfrm>
            <a:off x="3578372" y="3137950"/>
            <a:ext cx="650400" cy="366300"/>
          </a:xfrm>
          <a:prstGeom prst="roundRect">
            <a:avLst>
              <a:gd fmla="val 21825" name="adj"/>
            </a:avLst>
          </a:prstGeom>
          <a:solidFill>
            <a:srgbClr val="FBE8DC"/>
          </a:solidFill>
          <a:ln cap="flat" cmpd="sng" w="9525">
            <a:solidFill>
              <a:srgbClr val="C3CA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525" lIns="88525" spcFirstLastPara="1" rIns="88525" wrap="square" tIns="885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4" name="Google Shape;2134;p107"/>
          <p:cNvSpPr/>
          <p:nvPr/>
        </p:nvSpPr>
        <p:spPr>
          <a:xfrm>
            <a:off x="3599817" y="3188208"/>
            <a:ext cx="600300" cy="24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046"/>
              <a:buFont typeface="Noto Sans"/>
              <a:buNone/>
            </a:pPr>
            <a:r>
              <a:rPr b="1" i="0" lang="ko-KR" sz="832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5.25</a:t>
            </a:r>
            <a:endParaRPr b="0" i="0" sz="104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5" name="Google Shape;2135;p107"/>
          <p:cNvSpPr/>
          <p:nvPr/>
        </p:nvSpPr>
        <p:spPr>
          <a:xfrm>
            <a:off x="612247" y="3590275"/>
            <a:ext cx="3788100" cy="2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871"/>
              <a:buFont typeface="Noto Sans"/>
              <a:buNone/>
            </a:pPr>
            <a:r>
              <a:rPr b="0" i="0" lang="ko-KR" sz="692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굵게 = 가장 좋은 단계.  고정 기준 뱅크 NCC는 뱅크 밝기가 공정 중 변해 세 단계 모두 낮다.</a:t>
            </a:r>
            <a:endParaRPr b="0" i="0" sz="87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6" name="Google Shape;2136;p107"/>
          <p:cNvSpPr/>
          <p:nvPr/>
        </p:nvSpPr>
        <p:spPr>
          <a:xfrm>
            <a:off x="4386021" y="1960463"/>
            <a:ext cx="1751100" cy="16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78"/>
              <a:buFont typeface="Noto Sans"/>
              <a:buNone/>
            </a:pPr>
            <a:r>
              <a:rPr b="1" i="0" lang="ko-KR" sz="778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흔들림 지도 (젤 이후 200장)</a:t>
            </a:r>
            <a:endParaRPr b="0" i="0" sz="97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mnt/data/slide_assets/12_heat_before.png" id="2137" name="Google Shape;2137;p107"/>
          <p:cNvPicPr preferRelativeResize="0"/>
          <p:nvPr/>
        </p:nvPicPr>
        <p:blipFill rotWithShape="1">
          <a:blip r:embed="rId3">
            <a:alphaModFix/>
          </a:blip>
          <a:srcRect b="4104" l="0" r="0" t="0"/>
          <a:stretch/>
        </p:blipFill>
        <p:spPr>
          <a:xfrm>
            <a:off x="4614735" y="2141900"/>
            <a:ext cx="1181124" cy="366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/mnt/data/slide_assets/12_heat_old.png" id="2138" name="Google Shape;2138;p107"/>
          <p:cNvPicPr preferRelativeResize="0"/>
          <p:nvPr/>
        </p:nvPicPr>
        <p:blipFill rotWithShape="1">
          <a:blip r:embed="rId4">
            <a:alphaModFix/>
          </a:blip>
          <a:srcRect b="14676" l="0" r="0" t="0"/>
          <a:stretch/>
        </p:blipFill>
        <p:spPr>
          <a:xfrm>
            <a:off x="4614735" y="2735900"/>
            <a:ext cx="1194238" cy="366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/mnt/data/slide_assets/12_heat_after.png" id="2139" name="Google Shape;2139;p10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23259" y="3329036"/>
            <a:ext cx="1194250" cy="388138"/>
          </a:xfrm>
          <a:prstGeom prst="rect">
            <a:avLst/>
          </a:prstGeom>
          <a:noFill/>
          <a:ln>
            <a:noFill/>
          </a:ln>
        </p:spPr>
      </p:pic>
      <p:sp>
        <p:nvSpPr>
          <p:cNvPr id="2140" name="Google Shape;2140;p107"/>
          <p:cNvSpPr/>
          <p:nvPr/>
        </p:nvSpPr>
        <p:spPr>
          <a:xfrm>
            <a:off x="4357425" y="2534848"/>
            <a:ext cx="1801200" cy="13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891"/>
              <a:buFont typeface="Noto Sans"/>
              <a:buNone/>
            </a:pPr>
            <a:r>
              <a:rPr b="0" i="0" lang="ko-KR" sz="708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원본 · 평균 4.7 DN</a:t>
            </a:r>
            <a:endParaRPr b="0" i="0" sz="89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1" name="Google Shape;2141;p107"/>
          <p:cNvSpPr/>
          <p:nvPr/>
        </p:nvSpPr>
        <p:spPr>
          <a:xfrm>
            <a:off x="4357425" y="3181024"/>
            <a:ext cx="1843800" cy="13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891"/>
              <a:buFont typeface="Noto Sans"/>
              <a:buNone/>
            </a:pPr>
            <a:r>
              <a:rPr b="0" i="0" lang="ko-KR" sz="708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이전 보정 · 평균 4.6 DN</a:t>
            </a:r>
            <a:endParaRPr b="0" i="0" sz="89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2" name="Google Shape;2142;p107"/>
          <p:cNvSpPr/>
          <p:nvPr/>
        </p:nvSpPr>
        <p:spPr>
          <a:xfrm>
            <a:off x="4357425" y="3820026"/>
            <a:ext cx="1822800" cy="13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68"/>
              <a:buFont typeface="Noto Sans"/>
              <a:buNone/>
            </a:pPr>
            <a:r>
              <a:rPr b="1" i="0" lang="ko-KR" sz="770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현재 보정 · 평균 1.3 DN</a:t>
            </a:r>
            <a:endParaRPr b="0" i="0" sz="96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3" name="Google Shape;2143;p107"/>
          <p:cNvSpPr/>
          <p:nvPr/>
        </p:nvSpPr>
        <p:spPr>
          <a:xfrm>
            <a:off x="6558790" y="1666096"/>
            <a:ext cx="3259200" cy="1199100"/>
          </a:xfrm>
          <a:prstGeom prst="roundRect">
            <a:avLst>
              <a:gd fmla="val 6665" name="adj"/>
            </a:avLst>
          </a:prstGeom>
          <a:solidFill>
            <a:srgbClr val="FFFFFF"/>
          </a:solidFill>
          <a:ln cap="flat" cmpd="sng" w="9525">
            <a:solidFill>
              <a:srgbClr val="D5DD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525" lIns="88525" spcFirstLastPara="1" rIns="88525" wrap="square" tIns="885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4" name="Google Shape;2144;p107"/>
          <p:cNvSpPr/>
          <p:nvPr/>
        </p:nvSpPr>
        <p:spPr>
          <a:xfrm>
            <a:off x="6644560" y="1716354"/>
            <a:ext cx="3087600" cy="1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23"/>
              <a:buFont typeface="Noto Sans"/>
              <a:buNone/>
            </a:pPr>
            <a:r>
              <a:rPr b="1" i="0" lang="ko-KR" sz="893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좋은 예: vision6 파랑</a:t>
            </a:r>
            <a:endParaRPr b="0" i="0" sz="1123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5" name="Google Shape;2145;p107"/>
          <p:cNvSpPr/>
          <p:nvPr/>
        </p:nvSpPr>
        <p:spPr>
          <a:xfrm>
            <a:off x="7512952" y="2735882"/>
            <a:ext cx="1643700" cy="12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920"/>
              <a:buFont typeface="Noto Sans"/>
              <a:buNone/>
            </a:pPr>
            <a:r>
              <a:rPr b="0" i="0" lang="ko-KR" sz="731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시간 (s)</a:t>
            </a:r>
            <a:endParaRPr b="0" i="0" sz="92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6" name="Google Shape;2146;p107"/>
          <p:cNvSpPr/>
          <p:nvPr/>
        </p:nvSpPr>
        <p:spPr>
          <a:xfrm>
            <a:off x="6558790" y="2915373"/>
            <a:ext cx="3259200" cy="1206000"/>
          </a:xfrm>
          <a:prstGeom prst="roundRect">
            <a:avLst>
              <a:gd fmla="val 6625" name="adj"/>
            </a:avLst>
          </a:prstGeom>
          <a:solidFill>
            <a:srgbClr val="FFFFFF"/>
          </a:solidFill>
          <a:ln cap="flat" cmpd="sng" w="9525">
            <a:solidFill>
              <a:srgbClr val="D5DD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525" lIns="88525" spcFirstLastPara="1" rIns="88525" wrap="square" tIns="885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7" name="Google Shape;2147;p107"/>
          <p:cNvSpPr/>
          <p:nvPr/>
        </p:nvSpPr>
        <p:spPr>
          <a:xfrm>
            <a:off x="6644560" y="2965632"/>
            <a:ext cx="3087600" cy="1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23"/>
              <a:buFont typeface="Noto Sans"/>
              <a:buNone/>
            </a:pPr>
            <a:r>
              <a:rPr b="1" lang="ko-KR" sz="893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덜 </a:t>
            </a:r>
            <a:r>
              <a:rPr b="1" i="0" lang="ko-KR" sz="893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좋은 예: vision4 빨강</a:t>
            </a:r>
            <a:endParaRPr b="0" i="0" sz="1123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8" name="Google Shape;2148;p107"/>
          <p:cNvSpPr/>
          <p:nvPr/>
        </p:nvSpPr>
        <p:spPr>
          <a:xfrm>
            <a:off x="7512952" y="3992344"/>
            <a:ext cx="1643700" cy="12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920"/>
              <a:buFont typeface="Noto Sans"/>
              <a:buNone/>
            </a:pPr>
            <a:r>
              <a:rPr b="0" i="0" lang="ko-KR" sz="731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시간 (s)</a:t>
            </a:r>
            <a:endParaRPr b="0" i="0" sz="92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9" name="Google Shape;2149;p107"/>
          <p:cNvSpPr/>
          <p:nvPr/>
        </p:nvSpPr>
        <p:spPr>
          <a:xfrm>
            <a:off x="9968045" y="1888662"/>
            <a:ext cx="917700" cy="279900"/>
          </a:xfrm>
          <a:prstGeom prst="roundRect">
            <a:avLst>
              <a:gd fmla="val 28541" name="adj"/>
            </a:avLst>
          </a:prstGeom>
          <a:solidFill>
            <a:srgbClr val="30343A"/>
          </a:solidFill>
          <a:ln cap="flat" cmpd="sng" w="12300">
            <a:solidFill>
              <a:srgbClr val="3034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525" lIns="88525" spcFirstLastPara="1" rIns="88525" wrap="square" tIns="885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0" name="Google Shape;2150;p107"/>
          <p:cNvSpPr/>
          <p:nvPr/>
        </p:nvSpPr>
        <p:spPr>
          <a:xfrm>
            <a:off x="10018076" y="1924562"/>
            <a:ext cx="817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75"/>
              <a:buFont typeface="Noto Sans"/>
              <a:buNone/>
            </a:pPr>
            <a:r>
              <a:rPr b="1" i="0" lang="ko-KR" sz="855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프레임 </a:t>
            </a:r>
            <a:r>
              <a:rPr b="1" lang="ko-KR" sz="855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흔들림</a:t>
            </a:r>
            <a:endParaRPr b="0" i="0" sz="1075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1" name="Google Shape;2151;p107"/>
          <p:cNvSpPr/>
          <p:nvPr/>
        </p:nvSpPr>
        <p:spPr>
          <a:xfrm>
            <a:off x="10899983" y="1888662"/>
            <a:ext cx="633300" cy="279900"/>
          </a:xfrm>
          <a:prstGeom prst="roundRect">
            <a:avLst>
              <a:gd fmla="val 28541" name="adj"/>
            </a:avLst>
          </a:prstGeom>
          <a:solidFill>
            <a:srgbClr val="30343A"/>
          </a:solidFill>
          <a:ln cap="flat" cmpd="sng" w="12300">
            <a:solidFill>
              <a:srgbClr val="3034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525" lIns="88525" spcFirstLastPara="1" rIns="88525" wrap="square" tIns="885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2" name="Google Shape;2152;p107"/>
          <p:cNvSpPr/>
          <p:nvPr/>
        </p:nvSpPr>
        <p:spPr>
          <a:xfrm>
            <a:off x="10950015" y="1924562"/>
            <a:ext cx="5334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75"/>
              <a:buFont typeface="Noto Sans"/>
              <a:buNone/>
            </a:pPr>
            <a:r>
              <a:rPr b="1" lang="ko-KR" sz="855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현재</a:t>
            </a:r>
            <a:endParaRPr b="0" i="0" sz="1075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3" name="Google Shape;2153;p107"/>
          <p:cNvSpPr/>
          <p:nvPr/>
        </p:nvSpPr>
        <p:spPr>
          <a:xfrm>
            <a:off x="9968045" y="2190213"/>
            <a:ext cx="917700" cy="294300"/>
          </a:xfrm>
          <a:prstGeom prst="roundRect">
            <a:avLst>
              <a:gd fmla="val 27148" name="adj"/>
            </a:avLst>
          </a:prstGeom>
          <a:solidFill>
            <a:srgbClr val="FFFFFF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525" lIns="88525" spcFirstLastPara="1" rIns="88525" wrap="square" tIns="885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4" name="Google Shape;2154;p107"/>
          <p:cNvSpPr/>
          <p:nvPr/>
        </p:nvSpPr>
        <p:spPr>
          <a:xfrm>
            <a:off x="10003782" y="2204571"/>
            <a:ext cx="846300" cy="26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29"/>
              <a:buFont typeface="Noto Sans"/>
              <a:buNone/>
            </a:pPr>
            <a:r>
              <a:rPr b="1" i="0" lang="ko-KR" sz="739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좋은 예 (&gt;1</a:t>
            </a:r>
            <a:r>
              <a:rPr b="1" lang="ko-KR" sz="739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px</a:t>
            </a:r>
            <a:r>
              <a:rPr b="1" i="0" lang="ko-KR" sz="739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)</a:t>
            </a:r>
            <a:endParaRPr b="0" i="0" sz="92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5" name="Google Shape;2155;p107"/>
          <p:cNvSpPr/>
          <p:nvPr/>
        </p:nvSpPr>
        <p:spPr>
          <a:xfrm>
            <a:off x="10899983" y="2190213"/>
            <a:ext cx="633300" cy="294300"/>
          </a:xfrm>
          <a:prstGeom prst="roundRect">
            <a:avLst>
              <a:gd fmla="val 27148" name="adj"/>
            </a:avLst>
          </a:prstGeom>
          <a:solidFill>
            <a:srgbClr val="FFFFFF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525" lIns="88525" spcFirstLastPara="1" rIns="88525" wrap="square" tIns="885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6" name="Google Shape;2156;p107"/>
          <p:cNvSpPr/>
          <p:nvPr/>
        </p:nvSpPr>
        <p:spPr>
          <a:xfrm>
            <a:off x="10935721" y="2204571"/>
            <a:ext cx="561600" cy="26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00"/>
              <a:buFont typeface="Noto Sans"/>
              <a:buNone/>
            </a:pPr>
            <a:r>
              <a:rPr b="0" i="0" lang="ko-KR" sz="716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0.46 %</a:t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7" name="Google Shape;2157;p107"/>
          <p:cNvSpPr/>
          <p:nvPr/>
        </p:nvSpPr>
        <p:spPr>
          <a:xfrm>
            <a:off x="9968045" y="2506123"/>
            <a:ext cx="917700" cy="294300"/>
          </a:xfrm>
          <a:prstGeom prst="roundRect">
            <a:avLst>
              <a:gd fmla="val 27148" name="adj"/>
            </a:avLst>
          </a:prstGeom>
          <a:solidFill>
            <a:srgbClr val="F5F7FA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525" lIns="88525" spcFirstLastPara="1" rIns="88525" wrap="square" tIns="885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8" name="Google Shape;2158;p107"/>
          <p:cNvSpPr/>
          <p:nvPr/>
        </p:nvSpPr>
        <p:spPr>
          <a:xfrm>
            <a:off x="10003782" y="2520480"/>
            <a:ext cx="846300" cy="26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29"/>
              <a:buFont typeface="Noto Sans"/>
              <a:buNone/>
            </a:pPr>
            <a:r>
              <a:rPr b="1" lang="ko-KR" sz="739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덜</a:t>
            </a:r>
            <a:r>
              <a:rPr b="1" i="0" lang="ko-KR" sz="739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 좋은 예 </a:t>
            </a:r>
            <a:r>
              <a:rPr b="1" lang="ko-KR" sz="739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 (&gt;1px)</a:t>
            </a:r>
            <a:endParaRPr b="0" i="0" sz="92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9" name="Google Shape;2159;p107"/>
          <p:cNvSpPr/>
          <p:nvPr/>
        </p:nvSpPr>
        <p:spPr>
          <a:xfrm>
            <a:off x="10899983" y="2506123"/>
            <a:ext cx="633300" cy="294300"/>
          </a:xfrm>
          <a:prstGeom prst="roundRect">
            <a:avLst>
              <a:gd fmla="val 27148" name="adj"/>
            </a:avLst>
          </a:prstGeom>
          <a:solidFill>
            <a:srgbClr val="F5F7FA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525" lIns="88525" spcFirstLastPara="1" rIns="88525" wrap="square" tIns="885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0" name="Google Shape;2160;p107"/>
          <p:cNvSpPr/>
          <p:nvPr/>
        </p:nvSpPr>
        <p:spPr>
          <a:xfrm>
            <a:off x="10935721" y="2520480"/>
            <a:ext cx="561600" cy="26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00"/>
              <a:buFont typeface="Noto Sans"/>
              <a:buNone/>
            </a:pPr>
            <a:r>
              <a:rPr b="0" i="0" lang="ko-KR" sz="716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1.76 %</a:t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1" name="Google Shape;2161;p107"/>
          <p:cNvSpPr/>
          <p:nvPr/>
        </p:nvSpPr>
        <p:spPr>
          <a:xfrm>
            <a:off x="9970274" y="2828564"/>
            <a:ext cx="917700" cy="294300"/>
          </a:xfrm>
          <a:prstGeom prst="roundRect">
            <a:avLst>
              <a:gd fmla="val 27148" name="adj"/>
            </a:avLst>
          </a:prstGeom>
          <a:solidFill>
            <a:srgbClr val="F5F7FA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525" lIns="88525" spcFirstLastPara="1" rIns="88525" wrap="square" tIns="885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2" name="Google Shape;2162;p107"/>
          <p:cNvSpPr/>
          <p:nvPr/>
        </p:nvSpPr>
        <p:spPr>
          <a:xfrm>
            <a:off x="10006011" y="2842922"/>
            <a:ext cx="846300" cy="26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29"/>
              <a:buFont typeface="Noto Sans"/>
              <a:buNone/>
            </a:pPr>
            <a:r>
              <a:rPr b="1" lang="ko-KR" sz="739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흔들림 평균 값</a:t>
            </a:r>
            <a:endParaRPr b="1" sz="739">
              <a:solidFill>
                <a:srgbClr val="24292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163" name="Google Shape;2163;p107"/>
          <p:cNvSpPr/>
          <p:nvPr/>
        </p:nvSpPr>
        <p:spPr>
          <a:xfrm>
            <a:off x="10902212" y="2828564"/>
            <a:ext cx="633300" cy="294300"/>
          </a:xfrm>
          <a:prstGeom prst="roundRect">
            <a:avLst>
              <a:gd fmla="val 27148" name="adj"/>
            </a:avLst>
          </a:prstGeom>
          <a:solidFill>
            <a:srgbClr val="F5F7FA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525" lIns="88525" spcFirstLastPara="1" rIns="88525" wrap="square" tIns="885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4" name="Google Shape;2164;p107"/>
          <p:cNvSpPr/>
          <p:nvPr/>
        </p:nvSpPr>
        <p:spPr>
          <a:xfrm>
            <a:off x="10937950" y="2842922"/>
            <a:ext cx="561600" cy="26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00"/>
              <a:buFont typeface="Noto Sans"/>
              <a:buNone/>
            </a:pPr>
            <a:r>
              <a:rPr b="0" i="0" lang="ko-KR" sz="716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0.57 → 0.035</a:t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5" name="Google Shape;2165;p107"/>
          <p:cNvSpPr/>
          <p:nvPr/>
        </p:nvSpPr>
        <p:spPr>
          <a:xfrm>
            <a:off x="9970274" y="3144473"/>
            <a:ext cx="917700" cy="294300"/>
          </a:xfrm>
          <a:prstGeom prst="roundRect">
            <a:avLst>
              <a:gd fmla="val 27148" name="adj"/>
            </a:avLst>
          </a:prstGeom>
          <a:solidFill>
            <a:srgbClr val="FFFFFF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525" lIns="88525" spcFirstLastPara="1" rIns="88525" wrap="square" tIns="885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6" name="Google Shape;2166;p107"/>
          <p:cNvSpPr/>
          <p:nvPr/>
        </p:nvSpPr>
        <p:spPr>
          <a:xfrm>
            <a:off x="10006011" y="3158831"/>
            <a:ext cx="846300" cy="26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29"/>
              <a:buFont typeface="Noto Sans"/>
              <a:buNone/>
            </a:pPr>
            <a:r>
              <a:rPr b="1" i="0" lang="ko-KR" sz="739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AI </a:t>
            </a:r>
            <a:r>
              <a:rPr b="1" lang="ko-KR" sz="739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중간프레임 </a:t>
            </a:r>
            <a:r>
              <a:rPr b="1" lang="ko-KR" sz="739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생성 </a:t>
            </a:r>
            <a:r>
              <a:rPr b="1" i="0" lang="ko-KR" sz="739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SSIM</a:t>
            </a:r>
            <a:endParaRPr b="0" i="0" sz="92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7" name="Google Shape;2167;p107"/>
          <p:cNvSpPr/>
          <p:nvPr/>
        </p:nvSpPr>
        <p:spPr>
          <a:xfrm>
            <a:off x="10902212" y="3144473"/>
            <a:ext cx="633300" cy="294300"/>
          </a:xfrm>
          <a:prstGeom prst="roundRect">
            <a:avLst>
              <a:gd fmla="val 27148" name="adj"/>
            </a:avLst>
          </a:prstGeom>
          <a:solidFill>
            <a:srgbClr val="FFFFFF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525" lIns="88525" spcFirstLastPara="1" rIns="88525" wrap="square" tIns="885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8" name="Google Shape;2168;p107"/>
          <p:cNvSpPr/>
          <p:nvPr/>
        </p:nvSpPr>
        <p:spPr>
          <a:xfrm>
            <a:off x="10937950" y="3158831"/>
            <a:ext cx="561600" cy="26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00"/>
              <a:buFont typeface="Noto Sans"/>
              <a:buNone/>
            </a:pPr>
            <a:r>
              <a:rPr b="0" i="0" lang="ko-KR" sz="716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0.920</a:t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9" name="Google Shape;2169;p107"/>
          <p:cNvSpPr/>
          <p:nvPr/>
        </p:nvSpPr>
        <p:spPr>
          <a:xfrm>
            <a:off x="9968045" y="1680454"/>
            <a:ext cx="1393800" cy="1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365"/>
              <a:buFont typeface="Noto Sans"/>
              <a:buNone/>
            </a:pPr>
            <a:r>
              <a:rPr b="1" i="0" lang="ko-KR" sz="1085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정량지표</a:t>
            </a:r>
            <a:endParaRPr b="0" i="0" sz="1365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0" name="Google Shape;2170;p107"/>
          <p:cNvSpPr txBox="1"/>
          <p:nvPr/>
        </p:nvSpPr>
        <p:spPr>
          <a:xfrm>
            <a:off x="210312" y="118872"/>
            <a:ext cx="106527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ko-KR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08 · 별첨 (Phase 1~4)</a:t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ko-KR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[08] Phase 1 : 흔들림 보정 상세 검증</a:t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71" name="Google Shape;2171;p10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87510" y="1899512"/>
            <a:ext cx="2851741" cy="81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2" name="Google Shape;2172;p10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84085" y="3195412"/>
            <a:ext cx="2848076" cy="81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7" name="Shape 2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8" name="Google Shape;2178;p108"/>
          <p:cNvSpPr/>
          <p:nvPr/>
        </p:nvSpPr>
        <p:spPr>
          <a:xfrm>
            <a:off x="483481" y="542452"/>
            <a:ext cx="11158500" cy="34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2543"/>
              <a:buFont typeface="Noto Sans"/>
              <a:buNone/>
            </a:pPr>
            <a:r>
              <a:t/>
            </a:r>
            <a:endParaRPr b="0" i="0" sz="2543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9" name="Google Shape;2179;p108"/>
          <p:cNvSpPr/>
          <p:nvPr/>
        </p:nvSpPr>
        <p:spPr>
          <a:xfrm>
            <a:off x="476231" y="877195"/>
            <a:ext cx="11209200" cy="669900"/>
          </a:xfrm>
          <a:prstGeom prst="roundRect">
            <a:avLst>
              <a:gd fmla="val 11969" name="adj"/>
            </a:avLst>
          </a:prstGeom>
          <a:solidFill>
            <a:srgbClr val="F5F7F9"/>
          </a:solidFill>
          <a:ln cap="flat" cmpd="sng" w="11175">
            <a:solidFill>
              <a:srgbClr val="C8D0D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425" lIns="89425" spcFirstLastPara="1" rIns="89425" wrap="square" tIns="8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0" name="Google Shape;2180;p108"/>
          <p:cNvSpPr/>
          <p:nvPr/>
        </p:nvSpPr>
        <p:spPr>
          <a:xfrm>
            <a:off x="621152" y="985230"/>
            <a:ext cx="1123200" cy="20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4179D0"/>
              </a:buClr>
              <a:buSzPts val="1369"/>
              <a:buFont typeface="Noto Sans"/>
              <a:buNone/>
            </a:pPr>
            <a:r>
              <a:rPr b="1" i="0" lang="ko-KR" sz="1088" u="none" cap="none" strike="noStrike">
                <a:solidFill>
                  <a:srgbClr val="4179D0"/>
                </a:solidFill>
                <a:latin typeface="Noto Sans"/>
                <a:ea typeface="Noto Sans"/>
                <a:cs typeface="Noto Sans"/>
                <a:sym typeface="Noto Sans"/>
              </a:rPr>
              <a:t>목적 (Purpose)</a:t>
            </a:r>
            <a:endParaRPr b="0" i="0" sz="136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1" name="Google Shape;2181;p108"/>
          <p:cNvSpPr/>
          <p:nvPr/>
        </p:nvSpPr>
        <p:spPr>
          <a:xfrm>
            <a:off x="1758738" y="963622"/>
            <a:ext cx="97527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320"/>
              <a:buFont typeface="Noto Sans"/>
              <a:buNone/>
            </a:pPr>
            <a:r>
              <a:rPr b="1" lang="ko-KR" sz="1049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실 공정에서의 카메라 비대칭 각도 보정을 하기 위한 원근 왜곡 평가.</a:t>
            </a:r>
            <a:endParaRPr b="0" i="0" sz="132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2" name="Google Shape;2182;p108"/>
          <p:cNvSpPr/>
          <p:nvPr/>
        </p:nvSpPr>
        <p:spPr>
          <a:xfrm>
            <a:off x="621152" y="1244502"/>
            <a:ext cx="1123200" cy="20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CF7524"/>
              </a:buClr>
              <a:buSzPts val="1369"/>
              <a:buFont typeface="Noto Sans"/>
              <a:buNone/>
            </a:pPr>
            <a:r>
              <a:rPr b="1" i="0" lang="ko-KR" sz="1088" u="none" cap="none" strike="noStrike">
                <a:solidFill>
                  <a:srgbClr val="CF7524"/>
                </a:solidFill>
                <a:latin typeface="Noto Sans"/>
                <a:ea typeface="Noto Sans"/>
                <a:cs typeface="Noto Sans"/>
                <a:sym typeface="Noto Sans"/>
              </a:rPr>
              <a:t>목표 (Objective)</a:t>
            </a:r>
            <a:endParaRPr b="0" i="0" sz="136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3" name="Google Shape;2183;p108"/>
          <p:cNvSpPr/>
          <p:nvPr/>
        </p:nvSpPr>
        <p:spPr>
          <a:xfrm>
            <a:off x="1758738" y="1237304"/>
            <a:ext cx="97818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291"/>
              <a:buFont typeface="Noto Sans"/>
              <a:buNone/>
            </a:pPr>
            <a:r>
              <a:rPr b="0" i="0" lang="ko-KR" sz="1026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원본 프레임의 </a:t>
            </a:r>
            <a:r>
              <a:rPr lang="ko-KR" sz="1026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공정 픽셀</a:t>
            </a:r>
            <a:r>
              <a:rPr b="0" i="0" lang="ko-KR" sz="1026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을 하나씩 검출해 겹치고, homography로 상하 기울기 기준을 찾을 수 있는지 확인.</a:t>
            </a:r>
            <a:endParaRPr b="0" i="0" sz="129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4" name="Google Shape;2184;p108"/>
          <p:cNvSpPr/>
          <p:nvPr/>
        </p:nvSpPr>
        <p:spPr>
          <a:xfrm>
            <a:off x="476231" y="4226181"/>
            <a:ext cx="11209200" cy="1281900"/>
          </a:xfrm>
          <a:prstGeom prst="roundRect">
            <a:avLst>
              <a:gd fmla="val 6253" name="adj"/>
            </a:avLst>
          </a:prstGeom>
          <a:solidFill>
            <a:srgbClr val="F5F7F9"/>
          </a:solidFill>
          <a:ln cap="flat" cmpd="sng" w="9925">
            <a:solidFill>
              <a:srgbClr val="C8D0D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425" lIns="89425" spcFirstLastPara="1" rIns="89425" wrap="square" tIns="8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5" name="Google Shape;2185;p108"/>
          <p:cNvSpPr/>
          <p:nvPr/>
        </p:nvSpPr>
        <p:spPr>
          <a:xfrm>
            <a:off x="621152" y="4319805"/>
            <a:ext cx="652200" cy="20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CF7524"/>
              </a:buClr>
              <a:buSzPts val="1467"/>
              <a:buFont typeface="Noto Sans"/>
              <a:buNone/>
            </a:pPr>
            <a:r>
              <a:rPr b="1" i="0" lang="ko-KR" sz="1166" u="none" cap="none" strike="noStrike">
                <a:solidFill>
                  <a:srgbClr val="CF7524"/>
                </a:solidFill>
                <a:latin typeface="Noto Sans"/>
                <a:ea typeface="Noto Sans"/>
                <a:cs typeface="Noto Sans"/>
                <a:sym typeface="Noto Sans"/>
              </a:rPr>
              <a:t>설명</a:t>
            </a:r>
            <a:endParaRPr b="0" i="0" sz="146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6" name="Google Shape;2186;p108"/>
          <p:cNvSpPr/>
          <p:nvPr/>
        </p:nvSpPr>
        <p:spPr>
          <a:xfrm>
            <a:off x="635632" y="4543081"/>
            <a:ext cx="10839900" cy="81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88"/>
              <a:buFont typeface="Noto Sans"/>
              <a:buNone/>
            </a:pPr>
            <a:r>
              <a:rPr lang="ko-KR" sz="944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테스트 가설: 카메라가 비대칭(기울어짐)으로 설치되면 렌즈 영역별로 원근 왜곡이 발생할 것이므로, 한 프레임 내 젤들을 겹쳐(Homography) 왜곡 양상을 검출하면 역으로 카메라 비대칭 각도를 추정/보정할 수 있을 것으로 판단함.   현상 분석: 검출된 젤 간 IoU가 0.97~1.00으로 거의 동일하게 나타남.   </a:t>
            </a:r>
            <a:endParaRPr sz="944">
              <a:solidFill>
                <a:srgbClr val="24292F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88"/>
              <a:buFont typeface="Noto Sans"/>
              <a:buNone/>
            </a:pPr>
            <a:r>
              <a:rPr lang="ko-KR" sz="944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이유/한계: 현재 사용한 원본 크롭 데이터는 센서 중앙부 영역에 촘촘히 모여있어 샘플 간 물리적 거리가 가깝고 샘플 수(가시 영역)가 적음.   </a:t>
            </a:r>
            <a:endParaRPr sz="944">
              <a:solidFill>
                <a:srgbClr val="24292F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88"/>
              <a:buFont typeface="Noto Sans"/>
              <a:buNone/>
            </a:pPr>
            <a:r>
              <a:rPr lang="ko-KR" sz="944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결론: 현 샘플 범위(중앙부 제한) 내에서는 카메라 비대칭에 의한 원근 왜곡이 미미하게 관측되어 Homography를 통한 비대칭 각도 추정에 어려움이 있음.  </a:t>
            </a:r>
            <a:endParaRPr b="0" i="0" sz="118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7" name="Google Shape;2187;p108"/>
          <p:cNvSpPr/>
          <p:nvPr/>
        </p:nvSpPr>
        <p:spPr>
          <a:xfrm>
            <a:off x="476231" y="5536966"/>
            <a:ext cx="108831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880"/>
              <a:buFont typeface="Noto Sans"/>
              <a:buNone/>
            </a:pPr>
            <a:r>
              <a:rPr b="0" i="0" lang="ko-KR" sz="700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IoU : 두 모양이 겹치는 정도 (1 = 완전히 같음).  겹친 넓이 ÷ 합친 넓이.</a:t>
            </a:r>
            <a:endParaRPr b="0" i="0" sz="88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880"/>
              <a:buFont typeface="Noto Sans"/>
              <a:buNone/>
            </a:pPr>
            <a:r>
              <a:rPr b="0" i="0" lang="ko-KR" sz="700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px : 이미지 화소 1칸. 크롭 크기는 150 × 50 px.</a:t>
            </a:r>
            <a:endParaRPr b="0" i="0" sz="88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8" name="Google Shape;2188;p108"/>
          <p:cNvSpPr/>
          <p:nvPr/>
        </p:nvSpPr>
        <p:spPr>
          <a:xfrm>
            <a:off x="476231" y="1662232"/>
            <a:ext cx="5977800" cy="2463300"/>
          </a:xfrm>
          <a:prstGeom prst="roundRect">
            <a:avLst>
              <a:gd fmla="val 3255" name="adj"/>
            </a:avLst>
          </a:prstGeom>
          <a:solidFill>
            <a:srgbClr val="FFFFFF"/>
          </a:solidFill>
          <a:ln cap="flat" cmpd="sng" w="9525">
            <a:solidFill>
              <a:srgbClr val="D5DD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425" lIns="89425" spcFirstLastPara="1" rIns="89425" wrap="square" tIns="8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9" name="Google Shape;2189;p108"/>
          <p:cNvSpPr/>
          <p:nvPr/>
        </p:nvSpPr>
        <p:spPr>
          <a:xfrm>
            <a:off x="563182" y="1712647"/>
            <a:ext cx="58038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35"/>
              <a:buFont typeface="Noto Sans"/>
              <a:buNone/>
            </a:pPr>
            <a:r>
              <a:rPr b="1" i="0" lang="ko-KR" sz="902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실제 샘플: 원본 한 프레임에서 검출한 젤 테두리 (vision4, 열마다 색)</a:t>
            </a:r>
            <a:endParaRPr b="0" i="0" sz="1135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mnt/data/slide_assets/14_big_cells.png" id="2190" name="Google Shape;2190;p10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2418" y="1914306"/>
            <a:ext cx="4890237" cy="2182240"/>
          </a:xfrm>
          <a:prstGeom prst="rect">
            <a:avLst/>
          </a:prstGeom>
          <a:noFill/>
          <a:ln>
            <a:noFill/>
          </a:ln>
        </p:spPr>
      </p:pic>
      <p:sp>
        <p:nvSpPr>
          <p:cNvPr id="2191" name="Google Shape;2191;p108"/>
          <p:cNvSpPr/>
          <p:nvPr/>
        </p:nvSpPr>
        <p:spPr>
          <a:xfrm>
            <a:off x="6606179" y="1662232"/>
            <a:ext cx="3303900" cy="1209900"/>
          </a:xfrm>
          <a:prstGeom prst="roundRect">
            <a:avLst>
              <a:gd fmla="val 6625" name="adj"/>
            </a:avLst>
          </a:prstGeom>
          <a:solidFill>
            <a:srgbClr val="FFFFFF"/>
          </a:solidFill>
          <a:ln cap="flat" cmpd="sng" w="9525">
            <a:solidFill>
              <a:srgbClr val="D5DD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425" lIns="89425" spcFirstLastPara="1" rIns="89425" wrap="square" tIns="8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2" name="Google Shape;2192;p108"/>
          <p:cNvSpPr/>
          <p:nvPr/>
        </p:nvSpPr>
        <p:spPr>
          <a:xfrm>
            <a:off x="6693131" y="1712647"/>
            <a:ext cx="31302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35"/>
              <a:buFont typeface="Noto Sans"/>
              <a:buNone/>
            </a:pPr>
            <a:r>
              <a:rPr b="1" i="0" lang="ko-KR" sz="902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같은 프레임의 젤 4개 (모양이 거의 같음)</a:t>
            </a:r>
            <a:endParaRPr b="0" i="0" sz="1135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/mnt/data/slide_assets/14_four_cells.png" id="2193" name="Google Shape;2193;p10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45293" y="1885491"/>
            <a:ext cx="2780012" cy="821039"/>
          </a:xfrm>
          <a:prstGeom prst="rect">
            <a:avLst/>
          </a:prstGeom>
          <a:noFill/>
          <a:ln>
            <a:noFill/>
          </a:ln>
        </p:spPr>
      </p:pic>
      <p:sp>
        <p:nvSpPr>
          <p:cNvPr id="2194" name="Google Shape;2194;p108"/>
          <p:cNvSpPr/>
          <p:nvPr/>
        </p:nvSpPr>
        <p:spPr>
          <a:xfrm>
            <a:off x="6606179" y="2922594"/>
            <a:ext cx="3303900" cy="1202700"/>
          </a:xfrm>
          <a:prstGeom prst="roundRect">
            <a:avLst>
              <a:gd fmla="val 6665" name="adj"/>
            </a:avLst>
          </a:prstGeom>
          <a:solidFill>
            <a:srgbClr val="FFFFFF"/>
          </a:solidFill>
          <a:ln cap="flat" cmpd="sng" w="9525">
            <a:solidFill>
              <a:srgbClr val="D5DD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425" lIns="89425" spcFirstLastPara="1" rIns="89425" wrap="square" tIns="8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5" name="Google Shape;2195;p108"/>
          <p:cNvSpPr/>
          <p:nvPr/>
        </p:nvSpPr>
        <p:spPr>
          <a:xfrm>
            <a:off x="6693131" y="2973008"/>
            <a:ext cx="31302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35"/>
              <a:buFont typeface="Noto Sans"/>
              <a:buNone/>
            </a:pPr>
            <a:r>
              <a:rPr b="1" i="0" lang="ko-KR" sz="902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젤 위치 예측 오차 (px)</a:t>
            </a:r>
            <a:endParaRPr b="0" i="0" sz="1135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96" name="Google Shape;2196;p108"/>
          <p:cNvCxnSpPr/>
          <p:nvPr/>
        </p:nvCxnSpPr>
        <p:spPr>
          <a:xfrm>
            <a:off x="7091646" y="3815658"/>
            <a:ext cx="2695500" cy="0"/>
          </a:xfrm>
          <a:prstGeom prst="straightConnector1">
            <a:avLst/>
          </a:prstGeom>
          <a:noFill/>
          <a:ln cap="flat" cmpd="sng" w="9525">
            <a:solidFill>
              <a:srgbClr val="E6EBE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97" name="Google Shape;2197;p108"/>
          <p:cNvSpPr/>
          <p:nvPr/>
        </p:nvSpPr>
        <p:spPr>
          <a:xfrm>
            <a:off x="6656901" y="3743642"/>
            <a:ext cx="369600" cy="12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900"/>
              <a:buFont typeface="Noto Sans"/>
              <a:buNone/>
            </a:pPr>
            <a:r>
              <a:rPr b="0" i="0" lang="ko-KR" sz="716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0</a:t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98" name="Google Shape;2198;p108"/>
          <p:cNvCxnSpPr/>
          <p:nvPr/>
        </p:nvCxnSpPr>
        <p:spPr>
          <a:xfrm>
            <a:off x="7091646" y="3602365"/>
            <a:ext cx="2695500" cy="0"/>
          </a:xfrm>
          <a:prstGeom prst="straightConnector1">
            <a:avLst/>
          </a:prstGeom>
          <a:noFill/>
          <a:ln cap="flat" cmpd="sng" w="9525">
            <a:solidFill>
              <a:srgbClr val="E6EBE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99" name="Google Shape;2199;p108"/>
          <p:cNvSpPr/>
          <p:nvPr/>
        </p:nvSpPr>
        <p:spPr>
          <a:xfrm>
            <a:off x="6656901" y="3530341"/>
            <a:ext cx="369600" cy="12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900"/>
              <a:buFont typeface="Noto Sans"/>
              <a:buNone/>
            </a:pPr>
            <a:r>
              <a:rPr b="0" i="0" lang="ko-KR" sz="716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0.1</a:t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00" name="Google Shape;2200;p108"/>
          <p:cNvCxnSpPr/>
          <p:nvPr/>
        </p:nvCxnSpPr>
        <p:spPr>
          <a:xfrm>
            <a:off x="7091646" y="3389073"/>
            <a:ext cx="2695500" cy="0"/>
          </a:xfrm>
          <a:prstGeom prst="straightConnector1">
            <a:avLst/>
          </a:prstGeom>
          <a:noFill/>
          <a:ln cap="flat" cmpd="sng" w="9525">
            <a:solidFill>
              <a:srgbClr val="E6EBE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01" name="Google Shape;2201;p108"/>
          <p:cNvSpPr/>
          <p:nvPr/>
        </p:nvSpPr>
        <p:spPr>
          <a:xfrm>
            <a:off x="6656901" y="3317050"/>
            <a:ext cx="369600" cy="12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900"/>
              <a:buFont typeface="Noto Sans"/>
              <a:buNone/>
            </a:pPr>
            <a:r>
              <a:rPr b="0" i="0" lang="ko-KR" sz="716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0.2</a:t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02" name="Google Shape;2202;p108"/>
          <p:cNvCxnSpPr/>
          <p:nvPr/>
        </p:nvCxnSpPr>
        <p:spPr>
          <a:xfrm>
            <a:off x="7091646" y="3261094"/>
            <a:ext cx="0" cy="554700"/>
          </a:xfrm>
          <a:prstGeom prst="straightConnector1">
            <a:avLst/>
          </a:prstGeom>
          <a:noFill/>
          <a:ln cap="flat" cmpd="sng" w="9525">
            <a:solidFill>
              <a:srgbClr val="8996A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03" name="Google Shape;2203;p108"/>
          <p:cNvCxnSpPr/>
          <p:nvPr/>
        </p:nvCxnSpPr>
        <p:spPr>
          <a:xfrm>
            <a:off x="7091646" y="3815658"/>
            <a:ext cx="2695500" cy="0"/>
          </a:xfrm>
          <a:prstGeom prst="straightConnector1">
            <a:avLst/>
          </a:prstGeom>
          <a:noFill/>
          <a:ln cap="flat" cmpd="sng" w="9525">
            <a:solidFill>
              <a:srgbClr val="8996A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04" name="Google Shape;2204;p108"/>
          <p:cNvSpPr/>
          <p:nvPr/>
        </p:nvSpPr>
        <p:spPr>
          <a:xfrm>
            <a:off x="7347713" y="3433867"/>
            <a:ext cx="835500" cy="381600"/>
          </a:xfrm>
          <a:prstGeom prst="rect">
            <a:avLst/>
          </a:prstGeom>
          <a:solidFill>
            <a:srgbClr val="4179D0"/>
          </a:solidFill>
          <a:ln cap="flat" cmpd="sng" w="12425">
            <a:solidFill>
              <a:srgbClr val="4179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425" lIns="89425" spcFirstLastPara="1" rIns="89425" wrap="square" tIns="8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5" name="Google Shape;2205;p108"/>
          <p:cNvSpPr/>
          <p:nvPr/>
        </p:nvSpPr>
        <p:spPr>
          <a:xfrm>
            <a:off x="7282502" y="3239406"/>
            <a:ext cx="966000" cy="1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389"/>
              <a:buFont typeface="Noto Sans"/>
              <a:buNone/>
            </a:pPr>
            <a:r>
              <a:rPr b="1" i="0" lang="ko-KR" sz="1104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0.179 px</a:t>
            </a:r>
            <a:endParaRPr b="0" i="0" sz="138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6" name="Google Shape;2206;p108"/>
          <p:cNvSpPr/>
          <p:nvPr/>
        </p:nvSpPr>
        <p:spPr>
          <a:xfrm>
            <a:off x="7091646" y="3858875"/>
            <a:ext cx="1347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67"/>
              <a:buFont typeface="Noto Sans"/>
              <a:buNone/>
            </a:pPr>
            <a:r>
              <a:rPr b="0" i="0" lang="ko-KR" sz="770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단순 격자 (affine)</a:t>
            </a:r>
            <a:endParaRPr b="0" i="0" sz="96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7" name="Google Shape;2207;p108"/>
          <p:cNvSpPr/>
          <p:nvPr/>
        </p:nvSpPr>
        <p:spPr>
          <a:xfrm>
            <a:off x="8695431" y="3423197"/>
            <a:ext cx="835500" cy="392400"/>
          </a:xfrm>
          <a:prstGeom prst="rect">
            <a:avLst/>
          </a:prstGeom>
          <a:solidFill>
            <a:srgbClr val="CE7728"/>
          </a:solidFill>
          <a:ln cap="flat" cmpd="sng" w="12425">
            <a:solidFill>
              <a:srgbClr val="CE77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425" lIns="89425" spcFirstLastPara="1" rIns="89425" wrap="square" tIns="8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8" name="Google Shape;2208;p108"/>
          <p:cNvSpPr/>
          <p:nvPr/>
        </p:nvSpPr>
        <p:spPr>
          <a:xfrm>
            <a:off x="8630220" y="3228743"/>
            <a:ext cx="966000" cy="1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389"/>
              <a:buFont typeface="Noto Sans"/>
              <a:buNone/>
            </a:pPr>
            <a:r>
              <a:rPr b="1" i="0" lang="ko-KR" sz="1104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0.184 px</a:t>
            </a:r>
            <a:endParaRPr b="0" i="0" sz="138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9" name="Google Shape;2209;p108"/>
          <p:cNvSpPr/>
          <p:nvPr/>
        </p:nvSpPr>
        <p:spPr>
          <a:xfrm>
            <a:off x="8439363" y="3858875"/>
            <a:ext cx="1347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67"/>
              <a:buFont typeface="Noto Sans"/>
              <a:buNone/>
            </a:pPr>
            <a:r>
              <a:rPr b="0" i="0" lang="ko-KR" sz="770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homography</a:t>
            </a:r>
            <a:endParaRPr b="0" i="0" sz="96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0" name="Google Shape;2210;p108"/>
          <p:cNvSpPr/>
          <p:nvPr/>
        </p:nvSpPr>
        <p:spPr>
          <a:xfrm>
            <a:off x="10062425" y="1885491"/>
            <a:ext cx="946500" cy="280800"/>
          </a:xfrm>
          <a:prstGeom prst="roundRect">
            <a:avLst>
              <a:gd fmla="val 28541" name="adj"/>
            </a:avLst>
          </a:prstGeom>
          <a:solidFill>
            <a:srgbClr val="30343A"/>
          </a:solidFill>
          <a:ln cap="flat" cmpd="sng" w="12425">
            <a:solidFill>
              <a:srgbClr val="3034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425" lIns="89425" spcFirstLastPara="1" rIns="89425" wrap="square" tIns="8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1" name="Google Shape;2211;p108"/>
          <p:cNvSpPr/>
          <p:nvPr/>
        </p:nvSpPr>
        <p:spPr>
          <a:xfrm>
            <a:off x="10113145" y="1921503"/>
            <a:ext cx="8451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86"/>
              <a:buFont typeface="Noto Sans"/>
              <a:buNone/>
            </a:pPr>
            <a:r>
              <a:rPr b="1" i="0" lang="ko-KR" sz="863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지표</a:t>
            </a:r>
            <a:endParaRPr b="0" i="0" sz="108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2" name="Google Shape;2212;p108"/>
          <p:cNvSpPr/>
          <p:nvPr/>
        </p:nvSpPr>
        <p:spPr>
          <a:xfrm>
            <a:off x="11023222" y="1885491"/>
            <a:ext cx="625800" cy="280800"/>
          </a:xfrm>
          <a:prstGeom prst="roundRect">
            <a:avLst>
              <a:gd fmla="val 28541" name="adj"/>
            </a:avLst>
          </a:prstGeom>
          <a:solidFill>
            <a:srgbClr val="30343A"/>
          </a:solidFill>
          <a:ln cap="flat" cmpd="sng" w="12425">
            <a:solidFill>
              <a:srgbClr val="3034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425" lIns="89425" spcFirstLastPara="1" rIns="89425" wrap="square" tIns="8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3" name="Google Shape;2213;p108"/>
          <p:cNvSpPr/>
          <p:nvPr/>
        </p:nvSpPr>
        <p:spPr>
          <a:xfrm>
            <a:off x="11073943" y="1921503"/>
            <a:ext cx="5244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86"/>
              <a:buFont typeface="Noto Sans"/>
              <a:buNone/>
            </a:pPr>
            <a:r>
              <a:rPr b="1" i="0" lang="ko-KR" sz="863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값</a:t>
            </a:r>
            <a:endParaRPr b="0" i="0" sz="108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4" name="Google Shape;2214;p108"/>
          <p:cNvSpPr/>
          <p:nvPr/>
        </p:nvSpPr>
        <p:spPr>
          <a:xfrm>
            <a:off x="10062425" y="2187980"/>
            <a:ext cx="946500" cy="252300"/>
          </a:xfrm>
          <a:prstGeom prst="roundRect">
            <a:avLst>
              <a:gd fmla="val 31802" name="adj"/>
            </a:avLst>
          </a:prstGeom>
          <a:solidFill>
            <a:srgbClr val="FFFFFF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425" lIns="89425" spcFirstLastPara="1" rIns="89425" wrap="square" tIns="8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5" name="Google Shape;2215;p108"/>
          <p:cNvSpPr/>
          <p:nvPr/>
        </p:nvSpPr>
        <p:spPr>
          <a:xfrm>
            <a:off x="10098655" y="2202383"/>
            <a:ext cx="8739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58"/>
              <a:buFont typeface="Noto Sans"/>
              <a:buNone/>
            </a:pPr>
            <a:r>
              <a:rPr b="1" i="0" lang="ko-KR" sz="762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검출한 젤</a:t>
            </a:r>
            <a:endParaRPr b="0" i="0" sz="95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6" name="Google Shape;2216;p108"/>
          <p:cNvSpPr/>
          <p:nvPr/>
        </p:nvSpPr>
        <p:spPr>
          <a:xfrm>
            <a:off x="11023222" y="2187980"/>
            <a:ext cx="625800" cy="252300"/>
          </a:xfrm>
          <a:prstGeom prst="roundRect">
            <a:avLst>
              <a:gd fmla="val 31802" name="adj"/>
            </a:avLst>
          </a:prstGeom>
          <a:solidFill>
            <a:srgbClr val="FFFFFF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425" lIns="89425" spcFirstLastPara="1" rIns="89425" wrap="square" tIns="8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7" name="Google Shape;2217;p108"/>
          <p:cNvSpPr/>
          <p:nvPr/>
        </p:nvSpPr>
        <p:spPr>
          <a:xfrm>
            <a:off x="11059452" y="2202383"/>
            <a:ext cx="5535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39"/>
              <a:buFont typeface="Noto Sans"/>
              <a:buNone/>
            </a:pPr>
            <a:r>
              <a:rPr b="0" i="0" lang="ko-KR" sz="747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132개</a:t>
            </a:r>
            <a:endParaRPr b="0" i="0" sz="93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8" name="Google Shape;2218;p108"/>
          <p:cNvSpPr/>
          <p:nvPr/>
        </p:nvSpPr>
        <p:spPr>
          <a:xfrm>
            <a:off x="10062425" y="2461663"/>
            <a:ext cx="946500" cy="252300"/>
          </a:xfrm>
          <a:prstGeom prst="roundRect">
            <a:avLst>
              <a:gd fmla="val 31802" name="adj"/>
            </a:avLst>
          </a:prstGeom>
          <a:solidFill>
            <a:srgbClr val="F5F7FA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425" lIns="89425" spcFirstLastPara="1" rIns="89425" wrap="square" tIns="8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9" name="Google Shape;2219;p108"/>
          <p:cNvSpPr/>
          <p:nvPr/>
        </p:nvSpPr>
        <p:spPr>
          <a:xfrm>
            <a:off x="10098655" y="2476066"/>
            <a:ext cx="8739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58"/>
              <a:buFont typeface="Noto Sans"/>
              <a:buNone/>
            </a:pPr>
            <a:r>
              <a:rPr b="1" i="0" lang="ko-KR" sz="762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젤끼리 IoU</a:t>
            </a:r>
            <a:endParaRPr b="0" i="0" sz="95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0" name="Google Shape;2220;p108"/>
          <p:cNvSpPr/>
          <p:nvPr/>
        </p:nvSpPr>
        <p:spPr>
          <a:xfrm>
            <a:off x="11023222" y="2461663"/>
            <a:ext cx="625800" cy="252300"/>
          </a:xfrm>
          <a:prstGeom prst="roundRect">
            <a:avLst>
              <a:gd fmla="val 31802" name="adj"/>
            </a:avLst>
          </a:prstGeom>
          <a:solidFill>
            <a:srgbClr val="F5F7FA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425" lIns="89425" spcFirstLastPara="1" rIns="89425" wrap="square" tIns="8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1" name="Google Shape;2221;p108"/>
          <p:cNvSpPr/>
          <p:nvPr/>
        </p:nvSpPr>
        <p:spPr>
          <a:xfrm>
            <a:off x="11059452" y="2476066"/>
            <a:ext cx="5535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39"/>
              <a:buFont typeface="Noto Sans"/>
              <a:buNone/>
            </a:pPr>
            <a:r>
              <a:rPr b="0" i="0" lang="ko-KR" sz="747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0.97–1.00</a:t>
            </a:r>
            <a:endParaRPr b="0" i="0" sz="93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2" name="Google Shape;2222;p108"/>
          <p:cNvSpPr/>
          <p:nvPr/>
        </p:nvSpPr>
        <p:spPr>
          <a:xfrm>
            <a:off x="10062425" y="2735346"/>
            <a:ext cx="946500" cy="252300"/>
          </a:xfrm>
          <a:prstGeom prst="roundRect">
            <a:avLst>
              <a:gd fmla="val 31802" name="adj"/>
            </a:avLst>
          </a:prstGeom>
          <a:solidFill>
            <a:srgbClr val="FFFFFF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425" lIns="89425" spcFirstLastPara="1" rIns="89425" wrap="square" tIns="8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3" name="Google Shape;2223;p108"/>
          <p:cNvSpPr/>
          <p:nvPr/>
        </p:nvSpPr>
        <p:spPr>
          <a:xfrm>
            <a:off x="10098655" y="2749749"/>
            <a:ext cx="8739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58"/>
              <a:buFont typeface="Noto Sans"/>
              <a:buNone/>
            </a:pPr>
            <a:r>
              <a:rPr b="1" i="0" lang="ko-KR" sz="762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테두리 차</a:t>
            </a:r>
            <a:endParaRPr b="0" i="0" sz="95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4" name="Google Shape;2224;p108"/>
          <p:cNvSpPr/>
          <p:nvPr/>
        </p:nvSpPr>
        <p:spPr>
          <a:xfrm>
            <a:off x="11023222" y="2735346"/>
            <a:ext cx="625800" cy="252300"/>
          </a:xfrm>
          <a:prstGeom prst="roundRect">
            <a:avLst>
              <a:gd fmla="val 31802" name="adj"/>
            </a:avLst>
          </a:prstGeom>
          <a:solidFill>
            <a:srgbClr val="FFFFFF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425" lIns="89425" spcFirstLastPara="1" rIns="89425" wrap="square" tIns="8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5" name="Google Shape;2225;p108"/>
          <p:cNvSpPr/>
          <p:nvPr/>
        </p:nvSpPr>
        <p:spPr>
          <a:xfrm>
            <a:off x="11059452" y="2749749"/>
            <a:ext cx="5535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39"/>
              <a:buFont typeface="Noto Sans"/>
              <a:buNone/>
            </a:pPr>
            <a:r>
              <a:rPr b="0" i="0" lang="ko-KR" sz="747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≤ 0.3 px</a:t>
            </a:r>
            <a:endParaRPr b="0" i="0" sz="93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6" name="Google Shape;2226;p108"/>
          <p:cNvSpPr/>
          <p:nvPr/>
        </p:nvSpPr>
        <p:spPr>
          <a:xfrm>
            <a:off x="10062425" y="3009020"/>
            <a:ext cx="946500" cy="252300"/>
          </a:xfrm>
          <a:prstGeom prst="roundRect">
            <a:avLst>
              <a:gd fmla="val 31802" name="adj"/>
            </a:avLst>
          </a:prstGeom>
          <a:solidFill>
            <a:srgbClr val="F5F7FA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425" lIns="89425" spcFirstLastPara="1" rIns="89425" wrap="square" tIns="8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7" name="Google Shape;2227;p108"/>
          <p:cNvSpPr/>
          <p:nvPr/>
        </p:nvSpPr>
        <p:spPr>
          <a:xfrm>
            <a:off x="10098655" y="3023423"/>
            <a:ext cx="8739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58"/>
              <a:buFont typeface="Noto Sans"/>
              <a:buNone/>
            </a:pPr>
            <a:r>
              <a:rPr b="1" i="0" lang="ko-KR" sz="762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affine 오차</a:t>
            </a:r>
            <a:endParaRPr b="0" i="0" sz="95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8" name="Google Shape;2228;p108"/>
          <p:cNvSpPr/>
          <p:nvPr/>
        </p:nvSpPr>
        <p:spPr>
          <a:xfrm>
            <a:off x="11023222" y="3009020"/>
            <a:ext cx="625800" cy="252300"/>
          </a:xfrm>
          <a:prstGeom prst="roundRect">
            <a:avLst>
              <a:gd fmla="val 31802" name="adj"/>
            </a:avLst>
          </a:prstGeom>
          <a:solidFill>
            <a:srgbClr val="F5F7FA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425" lIns="89425" spcFirstLastPara="1" rIns="89425" wrap="square" tIns="8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9" name="Google Shape;2229;p108"/>
          <p:cNvSpPr/>
          <p:nvPr/>
        </p:nvSpPr>
        <p:spPr>
          <a:xfrm>
            <a:off x="11059452" y="3023423"/>
            <a:ext cx="5535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39"/>
              <a:buFont typeface="Noto Sans"/>
              <a:buNone/>
            </a:pPr>
            <a:r>
              <a:rPr b="0" i="0" lang="ko-KR" sz="747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0.179 px</a:t>
            </a:r>
            <a:endParaRPr b="0" i="0" sz="93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0" name="Google Shape;2230;p108"/>
          <p:cNvSpPr/>
          <p:nvPr/>
        </p:nvSpPr>
        <p:spPr>
          <a:xfrm>
            <a:off x="10062425" y="3282703"/>
            <a:ext cx="946500" cy="252300"/>
          </a:xfrm>
          <a:prstGeom prst="roundRect">
            <a:avLst>
              <a:gd fmla="val 31802" name="adj"/>
            </a:avLst>
          </a:prstGeom>
          <a:solidFill>
            <a:srgbClr val="FFFFFF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425" lIns="89425" spcFirstLastPara="1" rIns="89425" wrap="square" tIns="8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1" name="Google Shape;2231;p108"/>
          <p:cNvSpPr/>
          <p:nvPr/>
        </p:nvSpPr>
        <p:spPr>
          <a:xfrm>
            <a:off x="10098655" y="3297106"/>
            <a:ext cx="8739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58"/>
              <a:buFont typeface="Noto Sans"/>
              <a:buNone/>
            </a:pPr>
            <a:r>
              <a:rPr b="1" i="0" lang="ko-KR" sz="762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homography 오차</a:t>
            </a:r>
            <a:endParaRPr b="0" i="0" sz="95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2" name="Google Shape;2232;p108"/>
          <p:cNvSpPr/>
          <p:nvPr/>
        </p:nvSpPr>
        <p:spPr>
          <a:xfrm>
            <a:off x="11023222" y="3282703"/>
            <a:ext cx="625800" cy="252300"/>
          </a:xfrm>
          <a:prstGeom prst="roundRect">
            <a:avLst>
              <a:gd fmla="val 31802" name="adj"/>
            </a:avLst>
          </a:prstGeom>
          <a:solidFill>
            <a:srgbClr val="FFFFFF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425" lIns="89425" spcFirstLastPara="1" rIns="89425" wrap="square" tIns="89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3" name="Google Shape;2233;p108"/>
          <p:cNvSpPr/>
          <p:nvPr/>
        </p:nvSpPr>
        <p:spPr>
          <a:xfrm>
            <a:off x="11059452" y="3297106"/>
            <a:ext cx="5535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39"/>
              <a:buFont typeface="Noto Sans"/>
              <a:buNone/>
            </a:pPr>
            <a:r>
              <a:rPr b="0" i="0" lang="ko-KR" sz="747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0.184 px</a:t>
            </a:r>
            <a:endParaRPr b="0" i="0" sz="93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4" name="Google Shape;2234;p108"/>
          <p:cNvSpPr/>
          <p:nvPr/>
        </p:nvSpPr>
        <p:spPr>
          <a:xfrm>
            <a:off x="10062425" y="1676635"/>
            <a:ext cx="14130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379"/>
              <a:buFont typeface="Noto Sans"/>
              <a:buNone/>
            </a:pPr>
            <a:r>
              <a:rPr b="1" i="0" lang="ko-KR" sz="1096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정량지표</a:t>
            </a:r>
            <a:endParaRPr b="0" i="0" sz="137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5" name="Google Shape;2235;p108"/>
          <p:cNvSpPr txBox="1"/>
          <p:nvPr/>
        </p:nvSpPr>
        <p:spPr>
          <a:xfrm>
            <a:off x="210312" y="118872"/>
            <a:ext cx="10652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ko-KR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08 · 별첨 (Phase 1~4)</a:t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ko-KR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[08] Phase 2 : 상하 Tilting</a:t>
            </a:r>
            <a:r>
              <a:rPr lang="ko-KR" sz="2000">
                <a:solidFill>
                  <a:srgbClr val="FFFFFF"/>
                </a:solidFill>
              </a:rPr>
              <a:t> 테스트</a:t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0" name="Shape 2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1" name="Google Shape;2241;p109"/>
          <p:cNvSpPr/>
          <p:nvPr/>
        </p:nvSpPr>
        <p:spPr>
          <a:xfrm>
            <a:off x="464445" y="533400"/>
            <a:ext cx="11151000" cy="34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2550"/>
              <a:buFont typeface="Noto Sans"/>
              <a:buNone/>
            </a:pPr>
            <a:r>
              <a:t/>
            </a:r>
            <a:endParaRPr b="0" i="0" sz="25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2" name="Google Shape;2242;p109"/>
          <p:cNvSpPr/>
          <p:nvPr/>
        </p:nvSpPr>
        <p:spPr>
          <a:xfrm>
            <a:off x="471680" y="641631"/>
            <a:ext cx="11129100" cy="23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1501"/>
              <a:buFont typeface="Noto Sans"/>
              <a:buNone/>
            </a:pPr>
            <a:r>
              <a:t/>
            </a:r>
            <a:endParaRPr b="0" i="0" sz="150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3" name="Google Shape;2243;p109"/>
          <p:cNvSpPr/>
          <p:nvPr/>
        </p:nvSpPr>
        <p:spPr>
          <a:xfrm>
            <a:off x="457200" y="918093"/>
            <a:ext cx="11201400" cy="676500"/>
          </a:xfrm>
          <a:prstGeom prst="roundRect">
            <a:avLst>
              <a:gd fmla="val 11969" name="adj"/>
            </a:avLst>
          </a:prstGeom>
          <a:solidFill>
            <a:srgbClr val="F5F7F9"/>
          </a:solidFill>
          <a:ln cap="flat" cmpd="sng" w="11200">
            <a:solidFill>
              <a:srgbClr val="C8D0D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675" lIns="89675" spcFirstLastPara="1" rIns="89675" wrap="square" tIns="89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4" name="Google Shape;2244;p109"/>
          <p:cNvSpPr/>
          <p:nvPr/>
        </p:nvSpPr>
        <p:spPr>
          <a:xfrm>
            <a:off x="602021" y="1027230"/>
            <a:ext cx="1122300" cy="2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4179D0"/>
              </a:buClr>
              <a:buSzPts val="1373"/>
              <a:buFont typeface="Noto Sans"/>
              <a:buNone/>
            </a:pPr>
            <a:r>
              <a:rPr b="1" i="0" lang="ko-KR" sz="1092" u="none" cap="none" strike="noStrike">
                <a:solidFill>
                  <a:srgbClr val="4179D0"/>
                </a:solidFill>
                <a:latin typeface="Noto Sans"/>
                <a:ea typeface="Noto Sans"/>
                <a:cs typeface="Noto Sans"/>
                <a:sym typeface="Noto Sans"/>
              </a:rPr>
              <a:t>목적 (Purpose)</a:t>
            </a:r>
            <a:endParaRPr b="0" i="0" sz="1373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5" name="Google Shape;2245;p109"/>
          <p:cNvSpPr/>
          <p:nvPr/>
        </p:nvSpPr>
        <p:spPr>
          <a:xfrm>
            <a:off x="1738814" y="1005401"/>
            <a:ext cx="97458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324"/>
              <a:buFont typeface="Noto Sans"/>
              <a:buNone/>
            </a:pPr>
            <a:r>
              <a:rPr b="1" i="0" lang="ko-KR" sz="1053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생성 비디오의 신뢰성 검증에 쓸 만큼 정확한 비디오 → 압력 프로파일 모델을 확보하기 위함.</a:t>
            </a:r>
            <a:endParaRPr b="0" i="0" sz="132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6" name="Google Shape;2246;p109"/>
          <p:cNvSpPr/>
          <p:nvPr/>
        </p:nvSpPr>
        <p:spPr>
          <a:xfrm>
            <a:off x="602021" y="1289144"/>
            <a:ext cx="1122300" cy="2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CF7524"/>
              </a:buClr>
              <a:buSzPts val="1373"/>
              <a:buFont typeface="Noto Sans"/>
              <a:buNone/>
            </a:pPr>
            <a:r>
              <a:rPr b="1" i="0" lang="ko-KR" sz="1092" u="none" cap="none" strike="noStrike">
                <a:solidFill>
                  <a:srgbClr val="CF7524"/>
                </a:solidFill>
                <a:latin typeface="Noto Sans"/>
                <a:ea typeface="Noto Sans"/>
                <a:cs typeface="Noto Sans"/>
                <a:sym typeface="Noto Sans"/>
              </a:rPr>
              <a:t>목표 (Objective)</a:t>
            </a:r>
            <a:endParaRPr b="0" i="0" sz="1373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7" name="Google Shape;2247;p109"/>
          <p:cNvSpPr/>
          <p:nvPr/>
        </p:nvSpPr>
        <p:spPr>
          <a:xfrm>
            <a:off x="1738814" y="1281873"/>
            <a:ext cx="9774900" cy="23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295"/>
              <a:buFont typeface="Noto Sans"/>
              <a:buNone/>
            </a:pPr>
            <a:r>
              <a:rPr b="0" i="0" lang="ko-KR" sz="1030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비디오 기반 압력 예측 모델의 학습 데이터·입력 픽셀·모델 구조를 단계별로 바꿔, 압력 프로파일 R²가 어디서 올랐는지 확인한다.</a:t>
            </a:r>
            <a:endParaRPr b="0" i="0" sz="1295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8" name="Google Shape;2248;p109"/>
          <p:cNvSpPr/>
          <p:nvPr/>
        </p:nvSpPr>
        <p:spPr>
          <a:xfrm>
            <a:off x="457200" y="4301208"/>
            <a:ext cx="11201400" cy="1295100"/>
          </a:xfrm>
          <a:prstGeom prst="roundRect">
            <a:avLst>
              <a:gd fmla="val 6253" name="adj"/>
            </a:avLst>
          </a:prstGeom>
          <a:solidFill>
            <a:srgbClr val="F5F7F9"/>
          </a:solidFill>
          <a:ln cap="flat" cmpd="sng" w="9950">
            <a:solidFill>
              <a:srgbClr val="C8D0D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675" lIns="89675" spcFirstLastPara="1" rIns="89675" wrap="square" tIns="89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9" name="Google Shape;2249;p109"/>
          <p:cNvSpPr/>
          <p:nvPr/>
        </p:nvSpPr>
        <p:spPr>
          <a:xfrm>
            <a:off x="602021" y="4395787"/>
            <a:ext cx="651600" cy="2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CF7524"/>
              </a:buClr>
              <a:buSzPts val="1471"/>
              <a:buFont typeface="Noto Sans"/>
              <a:buNone/>
            </a:pPr>
            <a:r>
              <a:rPr b="1" i="0" lang="ko-KR" sz="1169" u="none" cap="none" strike="noStrike">
                <a:solidFill>
                  <a:srgbClr val="CF7524"/>
                </a:solidFill>
                <a:latin typeface="Noto Sans"/>
                <a:ea typeface="Noto Sans"/>
                <a:cs typeface="Noto Sans"/>
                <a:sym typeface="Noto Sans"/>
              </a:rPr>
              <a:t>설명</a:t>
            </a:r>
            <a:endParaRPr b="0" i="0" sz="147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0" name="Google Shape;2250;p109"/>
          <p:cNvSpPr/>
          <p:nvPr/>
        </p:nvSpPr>
        <p:spPr>
          <a:xfrm>
            <a:off x="616499" y="4749101"/>
            <a:ext cx="9144900" cy="82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92"/>
              <a:buFont typeface="Noto Sans"/>
              <a:buNone/>
            </a:pPr>
            <a:r>
              <a:rPr b="0" i="0" lang="ko-KR" sz="948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· 처음 모델: CNN 기반, 비전마다 512장만 뽑아 짧게 학습 → R² 0.34.</a:t>
            </a:r>
            <a:endParaRPr b="0" i="0" sz="1192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92"/>
              <a:buFont typeface="Noto Sans"/>
              <a:buNone/>
            </a:pPr>
            <a:r>
              <a:rPr b="0" i="0" lang="ko-KR" sz="948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· 전체 프레임 학습: 모든 시점으로 학습 → 0.47.</a:t>
            </a:r>
            <a:endParaRPr b="0" i="0" sz="1192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92"/>
              <a:buFont typeface="Noto Sans"/>
              <a:buNone/>
            </a:pPr>
            <a:r>
              <a:rPr b="0" i="0" lang="ko-KR" sz="948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· 단일 픽셀 비디오 학습 (빨강 픽셀 하나) → 0.75. R/G/B를 한 입력에 섞으면 0.47에 머문다.</a:t>
            </a:r>
            <a:endParaRPr b="0" i="0" sz="948" u="none" cap="none" strike="noStrike">
              <a:solidFill>
                <a:srgbClr val="24292F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92"/>
              <a:buFont typeface="Noto Sans"/>
              <a:buNone/>
            </a:pPr>
            <a:r>
              <a:rPr lang="ko-KR" sz="948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· 타임 시퀀스 모델 (현재): 단일 픽셀이되 시간 순서를 따라가며 비디오와 압력을 읽는 모델  → 0.80. </a:t>
            </a:r>
            <a:endParaRPr sz="948">
              <a:solidFill>
                <a:srgbClr val="24292F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92"/>
              <a:buFont typeface="Noto Sans"/>
              <a:buNone/>
            </a:pPr>
            <a:r>
              <a:rPr lang="ko-KR" sz="948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6개 실험 교차검증 (실험 1개 빼고 학습, 학습에 안본 데이터 만 테스트), log10 압력 R² (6 비디오 평균)</a:t>
            </a:r>
            <a:endParaRPr sz="948">
              <a:solidFill>
                <a:srgbClr val="24292F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92"/>
              <a:buFont typeface="Noto Sans"/>
              <a:buNone/>
            </a:pPr>
            <a:r>
              <a:t/>
            </a:r>
            <a:endParaRPr sz="948">
              <a:solidFill>
                <a:srgbClr val="24292F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92"/>
              <a:buFont typeface="Noto Sans"/>
              <a:buNone/>
            </a:pPr>
            <a:r>
              <a:t/>
            </a:r>
            <a:endParaRPr sz="948">
              <a:solidFill>
                <a:srgbClr val="24292F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2251" name="Google Shape;2251;p109"/>
          <p:cNvSpPr/>
          <p:nvPr/>
        </p:nvSpPr>
        <p:spPr>
          <a:xfrm>
            <a:off x="457200" y="5625351"/>
            <a:ext cx="10875600" cy="44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883"/>
              <a:buFont typeface="Noto Sans"/>
              <a:buNone/>
            </a:pPr>
            <a:r>
              <a:rPr b="0" i="0" lang="ko-KR" sz="702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R² : 예측이 실측과 얼마나 맞는지 (1 = 완벽).  0이면 평균값만 맞춘 수준, 음수면 그보다 나쁨. 모든 R²는 처음 보는 실험으로 잰 값 (실험 1개를 빼고 학습, 6번 반복).</a:t>
            </a:r>
            <a:endParaRPr b="0" i="0" sz="883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2" name="Google Shape;2252;p109"/>
          <p:cNvSpPr/>
          <p:nvPr/>
        </p:nvSpPr>
        <p:spPr>
          <a:xfrm>
            <a:off x="457200" y="1711131"/>
            <a:ext cx="5973600" cy="2488200"/>
          </a:xfrm>
          <a:prstGeom prst="roundRect">
            <a:avLst>
              <a:gd fmla="val 3255" name="adj"/>
            </a:avLst>
          </a:prstGeom>
          <a:solidFill>
            <a:srgbClr val="FFFFFF"/>
          </a:solidFill>
          <a:ln cap="flat" cmpd="sng" w="9525">
            <a:solidFill>
              <a:srgbClr val="D5DD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675" lIns="89675" spcFirstLastPara="1" rIns="89675" wrap="square" tIns="89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3" name="Google Shape;2253;p109"/>
          <p:cNvSpPr/>
          <p:nvPr/>
        </p:nvSpPr>
        <p:spPr>
          <a:xfrm>
            <a:off x="544090" y="1762059"/>
            <a:ext cx="5799900" cy="18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38"/>
              <a:buFont typeface="Noto Sans"/>
              <a:buNone/>
            </a:pPr>
            <a:r>
              <a:rPr b="1" i="0" lang="ko-KR" sz="905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압력 프로파일 R² (보지 못한 실험 6개 평균)</a:t>
            </a:r>
            <a:endParaRPr b="0" i="0" sz="113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54" name="Google Shape;2254;p109"/>
          <p:cNvCxnSpPr/>
          <p:nvPr/>
        </p:nvCxnSpPr>
        <p:spPr>
          <a:xfrm>
            <a:off x="942329" y="3886501"/>
            <a:ext cx="5365500" cy="0"/>
          </a:xfrm>
          <a:prstGeom prst="straightConnector1">
            <a:avLst/>
          </a:prstGeom>
          <a:noFill/>
          <a:ln cap="flat" cmpd="sng" w="9525">
            <a:solidFill>
              <a:srgbClr val="E6EBE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55" name="Google Shape;2255;p109"/>
          <p:cNvSpPr/>
          <p:nvPr/>
        </p:nvSpPr>
        <p:spPr>
          <a:xfrm>
            <a:off x="507885" y="3813752"/>
            <a:ext cx="369300" cy="13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902"/>
              <a:buFont typeface="Noto Sans"/>
              <a:buNone/>
            </a:pPr>
            <a:r>
              <a:rPr b="0" i="0" lang="ko-KR" sz="717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0</a:t>
            </a:r>
            <a:endParaRPr b="0" i="0" sz="902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56" name="Google Shape;2256;p109"/>
          <p:cNvCxnSpPr/>
          <p:nvPr/>
        </p:nvCxnSpPr>
        <p:spPr>
          <a:xfrm>
            <a:off x="942329" y="3519815"/>
            <a:ext cx="5365500" cy="0"/>
          </a:xfrm>
          <a:prstGeom prst="straightConnector1">
            <a:avLst/>
          </a:prstGeom>
          <a:noFill/>
          <a:ln cap="flat" cmpd="sng" w="9525">
            <a:solidFill>
              <a:srgbClr val="E6EBE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57" name="Google Shape;2257;p109"/>
          <p:cNvSpPr/>
          <p:nvPr/>
        </p:nvSpPr>
        <p:spPr>
          <a:xfrm>
            <a:off x="507885" y="3447066"/>
            <a:ext cx="369300" cy="13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902"/>
              <a:buFont typeface="Noto Sans"/>
              <a:buNone/>
            </a:pPr>
            <a:r>
              <a:rPr b="0" i="0" lang="ko-KR" sz="717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0.2</a:t>
            </a:r>
            <a:endParaRPr b="0" i="0" sz="902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58" name="Google Shape;2258;p109"/>
          <p:cNvCxnSpPr/>
          <p:nvPr/>
        </p:nvCxnSpPr>
        <p:spPr>
          <a:xfrm>
            <a:off x="942329" y="3153129"/>
            <a:ext cx="5365500" cy="0"/>
          </a:xfrm>
          <a:prstGeom prst="straightConnector1">
            <a:avLst/>
          </a:prstGeom>
          <a:noFill/>
          <a:ln cap="flat" cmpd="sng" w="9525">
            <a:solidFill>
              <a:srgbClr val="E6EBE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59" name="Google Shape;2259;p109"/>
          <p:cNvSpPr/>
          <p:nvPr/>
        </p:nvSpPr>
        <p:spPr>
          <a:xfrm>
            <a:off x="507885" y="3080381"/>
            <a:ext cx="369300" cy="13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902"/>
              <a:buFont typeface="Noto Sans"/>
              <a:buNone/>
            </a:pPr>
            <a:r>
              <a:rPr b="0" i="0" lang="ko-KR" sz="717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0.4</a:t>
            </a:r>
            <a:endParaRPr b="0" i="0" sz="902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60" name="Google Shape;2260;p109"/>
          <p:cNvCxnSpPr/>
          <p:nvPr/>
        </p:nvCxnSpPr>
        <p:spPr>
          <a:xfrm>
            <a:off x="942329" y="2786444"/>
            <a:ext cx="5365500" cy="0"/>
          </a:xfrm>
          <a:prstGeom prst="straightConnector1">
            <a:avLst/>
          </a:prstGeom>
          <a:noFill/>
          <a:ln cap="flat" cmpd="sng" w="9525">
            <a:solidFill>
              <a:srgbClr val="E6EBE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61" name="Google Shape;2261;p109"/>
          <p:cNvSpPr/>
          <p:nvPr/>
        </p:nvSpPr>
        <p:spPr>
          <a:xfrm>
            <a:off x="507885" y="2713694"/>
            <a:ext cx="369300" cy="13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902"/>
              <a:buFont typeface="Noto Sans"/>
              <a:buNone/>
            </a:pPr>
            <a:r>
              <a:rPr b="0" i="0" lang="ko-KR" sz="717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0.6</a:t>
            </a:r>
            <a:endParaRPr b="0" i="0" sz="902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62" name="Google Shape;2262;p109"/>
          <p:cNvCxnSpPr/>
          <p:nvPr/>
        </p:nvCxnSpPr>
        <p:spPr>
          <a:xfrm>
            <a:off x="942329" y="2419757"/>
            <a:ext cx="5365500" cy="0"/>
          </a:xfrm>
          <a:prstGeom prst="straightConnector1">
            <a:avLst/>
          </a:prstGeom>
          <a:noFill/>
          <a:ln cap="flat" cmpd="sng" w="9525">
            <a:solidFill>
              <a:srgbClr val="E6EBE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63" name="Google Shape;2263;p109"/>
          <p:cNvSpPr/>
          <p:nvPr/>
        </p:nvSpPr>
        <p:spPr>
          <a:xfrm>
            <a:off x="507885" y="2347009"/>
            <a:ext cx="369300" cy="13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902"/>
              <a:buFont typeface="Noto Sans"/>
              <a:buNone/>
            </a:pPr>
            <a:r>
              <a:rPr b="0" i="0" lang="ko-KR" sz="717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0.8</a:t>
            </a:r>
            <a:endParaRPr b="0" i="0" sz="902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64" name="Google Shape;2264;p109"/>
          <p:cNvCxnSpPr/>
          <p:nvPr/>
        </p:nvCxnSpPr>
        <p:spPr>
          <a:xfrm>
            <a:off x="942329" y="2053072"/>
            <a:ext cx="5365500" cy="0"/>
          </a:xfrm>
          <a:prstGeom prst="straightConnector1">
            <a:avLst/>
          </a:prstGeom>
          <a:noFill/>
          <a:ln cap="flat" cmpd="sng" w="9525">
            <a:solidFill>
              <a:srgbClr val="E6EBE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65" name="Google Shape;2265;p109"/>
          <p:cNvSpPr/>
          <p:nvPr/>
        </p:nvSpPr>
        <p:spPr>
          <a:xfrm>
            <a:off x="507885" y="1980323"/>
            <a:ext cx="369300" cy="13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902"/>
              <a:buFont typeface="Noto Sans"/>
              <a:buNone/>
            </a:pPr>
            <a:r>
              <a:rPr b="0" i="0" lang="ko-KR" sz="717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1</a:t>
            </a:r>
            <a:endParaRPr b="0" i="0" sz="902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66" name="Google Shape;2266;p109"/>
          <p:cNvCxnSpPr/>
          <p:nvPr/>
        </p:nvCxnSpPr>
        <p:spPr>
          <a:xfrm>
            <a:off x="942329" y="2053072"/>
            <a:ext cx="0" cy="1833600"/>
          </a:xfrm>
          <a:prstGeom prst="straightConnector1">
            <a:avLst/>
          </a:prstGeom>
          <a:noFill/>
          <a:ln cap="flat" cmpd="sng" w="9525">
            <a:solidFill>
              <a:srgbClr val="8996A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67" name="Google Shape;2267;p109"/>
          <p:cNvCxnSpPr/>
          <p:nvPr/>
        </p:nvCxnSpPr>
        <p:spPr>
          <a:xfrm>
            <a:off x="942329" y="3886501"/>
            <a:ext cx="5365500" cy="0"/>
          </a:xfrm>
          <a:prstGeom prst="straightConnector1">
            <a:avLst/>
          </a:prstGeom>
          <a:noFill/>
          <a:ln cap="flat" cmpd="sng" w="9525">
            <a:solidFill>
              <a:srgbClr val="8996A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68" name="Google Shape;2268;p109"/>
          <p:cNvSpPr/>
          <p:nvPr/>
        </p:nvSpPr>
        <p:spPr>
          <a:xfrm>
            <a:off x="1197188" y="3263139"/>
            <a:ext cx="831600" cy="623400"/>
          </a:xfrm>
          <a:prstGeom prst="rect">
            <a:avLst/>
          </a:prstGeom>
          <a:solidFill>
            <a:srgbClr val="AFB7C3"/>
          </a:solidFill>
          <a:ln cap="flat" cmpd="sng" w="12450">
            <a:solidFill>
              <a:srgbClr val="AFB7C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675" lIns="89675" spcFirstLastPara="1" rIns="89675" wrap="square" tIns="89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9" name="Google Shape;2269;p109"/>
          <p:cNvSpPr/>
          <p:nvPr/>
        </p:nvSpPr>
        <p:spPr>
          <a:xfrm>
            <a:off x="1132023" y="3066695"/>
            <a:ext cx="961800" cy="18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393"/>
              <a:buFont typeface="Noto Sans"/>
              <a:buNone/>
            </a:pPr>
            <a:r>
              <a:rPr b="1" i="0" lang="ko-KR" sz="1107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0.34</a:t>
            </a:r>
            <a:endParaRPr b="0" i="0" sz="1393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0" name="Google Shape;2270;p109"/>
          <p:cNvSpPr/>
          <p:nvPr/>
        </p:nvSpPr>
        <p:spPr>
          <a:xfrm>
            <a:off x="942329" y="3930159"/>
            <a:ext cx="13416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70"/>
              <a:buFont typeface="Noto Sans"/>
              <a:buNone/>
            </a:pPr>
            <a:r>
              <a:rPr lang="ko-KR" sz="772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Baseline</a:t>
            </a:r>
            <a:r>
              <a:rPr b="0" i="0" lang="ko-KR" sz="772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 모델</a:t>
            </a:r>
            <a:endParaRPr b="0" i="0" sz="97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70"/>
              <a:buFont typeface="Noto Sans"/>
              <a:buNone/>
            </a:pPr>
            <a:r>
              <a:rPr b="0" i="0" lang="ko-KR" sz="772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CNN 기반 · 512장</a:t>
            </a:r>
            <a:endParaRPr b="0" i="0" sz="97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1" name="Google Shape;2271;p109"/>
          <p:cNvSpPr/>
          <p:nvPr/>
        </p:nvSpPr>
        <p:spPr>
          <a:xfrm>
            <a:off x="2538541" y="3024791"/>
            <a:ext cx="831600" cy="861600"/>
          </a:xfrm>
          <a:prstGeom prst="rect">
            <a:avLst/>
          </a:prstGeom>
          <a:solidFill>
            <a:srgbClr val="90AFE2"/>
          </a:solidFill>
          <a:ln cap="flat" cmpd="sng" w="12450">
            <a:solidFill>
              <a:srgbClr val="90AF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675" lIns="89675" spcFirstLastPara="1" rIns="89675" wrap="square" tIns="89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2" name="Google Shape;2272;p109"/>
          <p:cNvSpPr/>
          <p:nvPr/>
        </p:nvSpPr>
        <p:spPr>
          <a:xfrm>
            <a:off x="2473376" y="2828356"/>
            <a:ext cx="961800" cy="18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393"/>
              <a:buFont typeface="Noto Sans"/>
              <a:buNone/>
            </a:pPr>
            <a:r>
              <a:rPr b="1" i="0" lang="ko-KR" sz="1107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0.47</a:t>
            </a:r>
            <a:endParaRPr b="0" i="0" sz="1393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3" name="Google Shape;2273;p109"/>
          <p:cNvSpPr/>
          <p:nvPr/>
        </p:nvSpPr>
        <p:spPr>
          <a:xfrm>
            <a:off x="2283682" y="3930159"/>
            <a:ext cx="13416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70"/>
              <a:buFont typeface="Noto Sans"/>
              <a:buNone/>
            </a:pPr>
            <a:r>
              <a:rPr b="0" i="0" lang="ko-KR" sz="772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전체 프레임 학습</a:t>
            </a:r>
            <a:endParaRPr b="0" i="0" sz="97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70"/>
              <a:buFont typeface="Noto Sans"/>
              <a:buNone/>
            </a:pPr>
            <a:r>
              <a:rPr b="0" i="0" lang="ko-KR" sz="772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CNN · 3픽셀</a:t>
            </a:r>
            <a:endParaRPr b="0" i="0" sz="97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4" name="Google Shape;2274;p109"/>
          <p:cNvSpPr/>
          <p:nvPr/>
        </p:nvSpPr>
        <p:spPr>
          <a:xfrm>
            <a:off x="3879894" y="2511430"/>
            <a:ext cx="831600" cy="1375200"/>
          </a:xfrm>
          <a:prstGeom prst="rect">
            <a:avLst/>
          </a:prstGeom>
          <a:solidFill>
            <a:srgbClr val="4179D0"/>
          </a:solidFill>
          <a:ln cap="flat" cmpd="sng" w="12450">
            <a:solidFill>
              <a:srgbClr val="4179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675" lIns="89675" spcFirstLastPara="1" rIns="89675" wrap="square" tIns="89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5" name="Google Shape;2275;p109"/>
          <p:cNvSpPr/>
          <p:nvPr/>
        </p:nvSpPr>
        <p:spPr>
          <a:xfrm>
            <a:off x="3814719" y="2314994"/>
            <a:ext cx="961800" cy="18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393"/>
              <a:buFont typeface="Noto Sans"/>
              <a:buNone/>
            </a:pPr>
            <a:r>
              <a:rPr b="1" i="0" lang="ko-KR" sz="1107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0.75</a:t>
            </a:r>
            <a:endParaRPr b="0" i="0" sz="1393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6" name="Google Shape;2276;p109"/>
          <p:cNvSpPr/>
          <p:nvPr/>
        </p:nvSpPr>
        <p:spPr>
          <a:xfrm>
            <a:off x="3625034" y="3930159"/>
            <a:ext cx="13416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70"/>
              <a:buFont typeface="Noto Sans"/>
              <a:buNone/>
            </a:pPr>
            <a:r>
              <a:rPr b="0" i="0" lang="ko-KR" sz="772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단일 픽셀</a:t>
            </a:r>
            <a:endParaRPr b="0" i="0" sz="97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70"/>
              <a:buFont typeface="Noto Sans"/>
              <a:buNone/>
            </a:pPr>
            <a:r>
              <a:rPr b="0" i="0" lang="ko-KR" sz="772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비디오 학습</a:t>
            </a:r>
            <a:endParaRPr b="0" i="0" sz="97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7" name="Google Shape;2277;p109"/>
          <p:cNvSpPr/>
          <p:nvPr/>
        </p:nvSpPr>
        <p:spPr>
          <a:xfrm>
            <a:off x="5221238" y="2419757"/>
            <a:ext cx="831600" cy="1466700"/>
          </a:xfrm>
          <a:prstGeom prst="rect">
            <a:avLst/>
          </a:prstGeom>
          <a:solidFill>
            <a:srgbClr val="C8732A"/>
          </a:solidFill>
          <a:ln cap="flat" cmpd="sng" w="12450">
            <a:solidFill>
              <a:srgbClr val="C8732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675" lIns="89675" spcFirstLastPara="1" rIns="89675" wrap="square" tIns="89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8" name="Google Shape;2278;p109"/>
          <p:cNvSpPr/>
          <p:nvPr/>
        </p:nvSpPr>
        <p:spPr>
          <a:xfrm>
            <a:off x="5156073" y="2223323"/>
            <a:ext cx="961800" cy="18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393"/>
              <a:buFont typeface="Noto Sans"/>
              <a:buNone/>
            </a:pPr>
            <a:r>
              <a:rPr b="1" i="0" lang="ko-KR" sz="1107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0.80</a:t>
            </a:r>
            <a:endParaRPr b="0" i="0" sz="1393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9" name="Google Shape;2279;p109"/>
          <p:cNvSpPr/>
          <p:nvPr/>
        </p:nvSpPr>
        <p:spPr>
          <a:xfrm>
            <a:off x="4966388" y="3930159"/>
            <a:ext cx="13416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70"/>
              <a:buFont typeface="Noto Sans"/>
              <a:buNone/>
            </a:pPr>
            <a:r>
              <a:rPr b="0" i="0" lang="ko-KR" sz="772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타임 시퀀스 모델</a:t>
            </a:r>
            <a:endParaRPr b="0" i="0" sz="97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70"/>
              <a:buFont typeface="Noto Sans"/>
              <a:buNone/>
            </a:pPr>
            <a:r>
              <a:rPr b="0" i="0" lang="ko-KR" sz="772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(현재)</a:t>
            </a:r>
            <a:endParaRPr b="0" i="0" sz="97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0" name="Google Shape;2280;p109"/>
          <p:cNvSpPr/>
          <p:nvPr/>
        </p:nvSpPr>
        <p:spPr>
          <a:xfrm>
            <a:off x="558571" y="1929395"/>
            <a:ext cx="1737900" cy="10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795"/>
              <a:buFont typeface="Noto Sans"/>
              <a:buNone/>
            </a:pPr>
            <a:r>
              <a:rPr b="0" i="0" lang="ko-KR" sz="632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R² (높을수록 좋음)</a:t>
            </a:r>
            <a:endParaRPr b="0" i="0" sz="795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1" name="Google Shape;2281;p109"/>
          <p:cNvSpPr/>
          <p:nvPr/>
        </p:nvSpPr>
        <p:spPr>
          <a:xfrm>
            <a:off x="6582883" y="1711131"/>
            <a:ext cx="3301800" cy="1222200"/>
          </a:xfrm>
          <a:prstGeom prst="roundRect">
            <a:avLst>
              <a:gd fmla="val 6625" name="adj"/>
            </a:avLst>
          </a:prstGeom>
          <a:solidFill>
            <a:srgbClr val="FFFFFF"/>
          </a:solidFill>
          <a:ln cap="flat" cmpd="sng" w="9525">
            <a:solidFill>
              <a:srgbClr val="D5DD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675" lIns="89675" spcFirstLastPara="1" rIns="89675" wrap="square" tIns="89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2" name="Google Shape;2282;p109"/>
          <p:cNvSpPr/>
          <p:nvPr/>
        </p:nvSpPr>
        <p:spPr>
          <a:xfrm>
            <a:off x="6669774" y="1762059"/>
            <a:ext cx="3128100" cy="18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38"/>
              <a:buFont typeface="Noto Sans"/>
              <a:buNone/>
            </a:pPr>
            <a:r>
              <a:rPr b="1" i="0" lang="ko-KR" sz="905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입력: R/G/B 함께 vs 단일 픽셀 (빨강)</a:t>
            </a:r>
            <a:endParaRPr b="0" i="0" sz="113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83" name="Google Shape;2283;p109"/>
          <p:cNvCxnSpPr/>
          <p:nvPr/>
        </p:nvCxnSpPr>
        <p:spPr>
          <a:xfrm>
            <a:off x="7068012" y="2620566"/>
            <a:ext cx="2693700" cy="0"/>
          </a:xfrm>
          <a:prstGeom prst="straightConnector1">
            <a:avLst/>
          </a:prstGeom>
          <a:noFill/>
          <a:ln cap="flat" cmpd="sng" w="9525">
            <a:solidFill>
              <a:srgbClr val="E6EBE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84" name="Google Shape;2284;p109"/>
          <p:cNvSpPr/>
          <p:nvPr/>
        </p:nvSpPr>
        <p:spPr>
          <a:xfrm>
            <a:off x="6633569" y="2547808"/>
            <a:ext cx="369300" cy="13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902"/>
              <a:buFont typeface="Noto Sans"/>
              <a:buNone/>
            </a:pPr>
            <a:r>
              <a:rPr b="0" i="0" lang="ko-KR" sz="717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0</a:t>
            </a:r>
            <a:endParaRPr b="0" i="0" sz="902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85" name="Google Shape;2285;p109"/>
          <p:cNvCxnSpPr/>
          <p:nvPr/>
        </p:nvCxnSpPr>
        <p:spPr>
          <a:xfrm>
            <a:off x="7068012" y="2336823"/>
            <a:ext cx="2693700" cy="0"/>
          </a:xfrm>
          <a:prstGeom prst="straightConnector1">
            <a:avLst/>
          </a:prstGeom>
          <a:noFill/>
          <a:ln cap="flat" cmpd="sng" w="9525">
            <a:solidFill>
              <a:srgbClr val="E6EBE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86" name="Google Shape;2286;p109"/>
          <p:cNvSpPr/>
          <p:nvPr/>
        </p:nvSpPr>
        <p:spPr>
          <a:xfrm>
            <a:off x="6633569" y="2264066"/>
            <a:ext cx="369300" cy="13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902"/>
              <a:buFont typeface="Noto Sans"/>
              <a:buNone/>
            </a:pPr>
            <a:r>
              <a:rPr b="0" i="0" lang="ko-KR" sz="717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0.5</a:t>
            </a:r>
            <a:endParaRPr b="0" i="0" sz="902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87" name="Google Shape;2287;p109"/>
          <p:cNvCxnSpPr/>
          <p:nvPr/>
        </p:nvCxnSpPr>
        <p:spPr>
          <a:xfrm>
            <a:off x="7068012" y="2053072"/>
            <a:ext cx="2693700" cy="0"/>
          </a:xfrm>
          <a:prstGeom prst="straightConnector1">
            <a:avLst/>
          </a:prstGeom>
          <a:noFill/>
          <a:ln cap="flat" cmpd="sng" w="9525">
            <a:solidFill>
              <a:srgbClr val="E6EBE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88" name="Google Shape;2288;p109"/>
          <p:cNvSpPr/>
          <p:nvPr/>
        </p:nvSpPr>
        <p:spPr>
          <a:xfrm>
            <a:off x="6633569" y="1980323"/>
            <a:ext cx="369300" cy="13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902"/>
              <a:buFont typeface="Noto Sans"/>
              <a:buNone/>
            </a:pPr>
            <a:r>
              <a:rPr b="0" i="0" lang="ko-KR" sz="717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1</a:t>
            </a:r>
            <a:endParaRPr b="0" i="0" sz="902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89" name="Google Shape;2289;p109"/>
          <p:cNvCxnSpPr/>
          <p:nvPr/>
        </p:nvCxnSpPr>
        <p:spPr>
          <a:xfrm>
            <a:off x="7068012" y="2053072"/>
            <a:ext cx="0" cy="567300"/>
          </a:xfrm>
          <a:prstGeom prst="straightConnector1">
            <a:avLst/>
          </a:prstGeom>
          <a:noFill/>
          <a:ln cap="flat" cmpd="sng" w="9525">
            <a:solidFill>
              <a:srgbClr val="8996A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90" name="Google Shape;2290;p109"/>
          <p:cNvCxnSpPr/>
          <p:nvPr/>
        </p:nvCxnSpPr>
        <p:spPr>
          <a:xfrm>
            <a:off x="7068012" y="2620566"/>
            <a:ext cx="2693700" cy="0"/>
          </a:xfrm>
          <a:prstGeom prst="straightConnector1">
            <a:avLst/>
          </a:prstGeom>
          <a:noFill/>
          <a:ln cap="flat" cmpd="sng" w="9525">
            <a:solidFill>
              <a:srgbClr val="8996A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91" name="Google Shape;2291;p109"/>
          <p:cNvSpPr/>
          <p:nvPr/>
        </p:nvSpPr>
        <p:spPr>
          <a:xfrm>
            <a:off x="7323901" y="2211976"/>
            <a:ext cx="834900" cy="408600"/>
          </a:xfrm>
          <a:prstGeom prst="rect">
            <a:avLst/>
          </a:prstGeom>
          <a:solidFill>
            <a:srgbClr val="4179D0"/>
          </a:solidFill>
          <a:ln cap="flat" cmpd="sng" w="12450">
            <a:solidFill>
              <a:srgbClr val="4179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675" lIns="89675" spcFirstLastPara="1" rIns="89675" wrap="square" tIns="89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2" name="Google Shape;2292;p109"/>
          <p:cNvSpPr/>
          <p:nvPr/>
        </p:nvSpPr>
        <p:spPr>
          <a:xfrm>
            <a:off x="7258735" y="2015532"/>
            <a:ext cx="965400" cy="18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393"/>
              <a:buFont typeface="Noto Sans"/>
              <a:buNone/>
            </a:pPr>
            <a:r>
              <a:rPr b="1" i="0" lang="ko-KR" sz="1107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0.72</a:t>
            </a:r>
            <a:endParaRPr b="0" i="0" sz="1393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3" name="Google Shape;2293;p109"/>
          <p:cNvSpPr/>
          <p:nvPr/>
        </p:nvSpPr>
        <p:spPr>
          <a:xfrm>
            <a:off x="7068012" y="2664215"/>
            <a:ext cx="1346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70"/>
              <a:buFont typeface="Noto Sans"/>
              <a:buNone/>
            </a:pPr>
            <a:r>
              <a:rPr b="0" i="0" lang="ko-KR" sz="772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R/G/B 함께</a:t>
            </a:r>
            <a:endParaRPr b="0" i="0" sz="97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4" name="Google Shape;2294;p109"/>
          <p:cNvSpPr/>
          <p:nvPr/>
        </p:nvSpPr>
        <p:spPr>
          <a:xfrm>
            <a:off x="8670681" y="2166573"/>
            <a:ext cx="834900" cy="453900"/>
          </a:xfrm>
          <a:prstGeom prst="rect">
            <a:avLst/>
          </a:prstGeom>
          <a:solidFill>
            <a:srgbClr val="CD7527"/>
          </a:solidFill>
          <a:ln cap="flat" cmpd="sng" w="12450">
            <a:solidFill>
              <a:srgbClr val="CD752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675" lIns="89675" spcFirstLastPara="1" rIns="89675" wrap="square" tIns="89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5" name="Google Shape;2295;p109"/>
          <p:cNvSpPr/>
          <p:nvPr/>
        </p:nvSpPr>
        <p:spPr>
          <a:xfrm>
            <a:off x="8605515" y="1970138"/>
            <a:ext cx="965400" cy="18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393"/>
              <a:buFont typeface="Noto Sans"/>
              <a:buNone/>
            </a:pPr>
            <a:r>
              <a:rPr b="1" i="0" lang="ko-KR" sz="1107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0.80</a:t>
            </a:r>
            <a:endParaRPr b="0" i="0" sz="1393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6" name="Google Shape;2296;p109"/>
          <p:cNvSpPr/>
          <p:nvPr/>
        </p:nvSpPr>
        <p:spPr>
          <a:xfrm>
            <a:off x="8414791" y="2664215"/>
            <a:ext cx="1346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70"/>
              <a:buFont typeface="Noto Sans"/>
              <a:buNone/>
            </a:pPr>
            <a:r>
              <a:rPr b="0" i="0" lang="ko-KR" sz="772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단일 픽셀 (빨강)</a:t>
            </a:r>
            <a:endParaRPr b="0" i="0" sz="97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7" name="Google Shape;2297;p109"/>
          <p:cNvSpPr/>
          <p:nvPr/>
        </p:nvSpPr>
        <p:spPr>
          <a:xfrm>
            <a:off x="6582883" y="2984336"/>
            <a:ext cx="3301800" cy="1215000"/>
          </a:xfrm>
          <a:prstGeom prst="roundRect">
            <a:avLst>
              <a:gd fmla="val 6665" name="adj"/>
            </a:avLst>
          </a:prstGeom>
          <a:solidFill>
            <a:srgbClr val="FFFFFF"/>
          </a:solidFill>
          <a:ln cap="flat" cmpd="sng" w="9525">
            <a:solidFill>
              <a:srgbClr val="D5DD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675" lIns="89675" spcFirstLastPara="1" rIns="89675" wrap="square" tIns="89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8" name="Google Shape;2298;p109"/>
          <p:cNvSpPr/>
          <p:nvPr/>
        </p:nvSpPr>
        <p:spPr>
          <a:xfrm>
            <a:off x="6669774" y="3035265"/>
            <a:ext cx="3128100" cy="18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38"/>
              <a:buFont typeface="Noto Sans"/>
              <a:buNone/>
            </a:pPr>
            <a:r>
              <a:rPr b="1" i="0" lang="ko-KR" sz="905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시드: 하나 vs 3개 평균 (R/G/B 함께)</a:t>
            </a:r>
            <a:endParaRPr b="0" i="0" sz="113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99" name="Google Shape;2299;p109"/>
          <p:cNvCxnSpPr/>
          <p:nvPr/>
        </p:nvCxnSpPr>
        <p:spPr>
          <a:xfrm>
            <a:off x="7068012" y="3886501"/>
            <a:ext cx="2693700" cy="0"/>
          </a:xfrm>
          <a:prstGeom prst="straightConnector1">
            <a:avLst/>
          </a:prstGeom>
          <a:noFill/>
          <a:ln cap="flat" cmpd="sng" w="9525">
            <a:solidFill>
              <a:srgbClr val="E6EBE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00" name="Google Shape;2300;p109"/>
          <p:cNvSpPr/>
          <p:nvPr/>
        </p:nvSpPr>
        <p:spPr>
          <a:xfrm>
            <a:off x="6633569" y="3813752"/>
            <a:ext cx="369300" cy="13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902"/>
              <a:buFont typeface="Noto Sans"/>
              <a:buNone/>
            </a:pPr>
            <a:r>
              <a:rPr b="0" i="0" lang="ko-KR" sz="717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0</a:t>
            </a:r>
            <a:endParaRPr b="0" i="0" sz="902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01" name="Google Shape;2301;p109"/>
          <p:cNvCxnSpPr/>
          <p:nvPr/>
        </p:nvCxnSpPr>
        <p:spPr>
          <a:xfrm>
            <a:off x="7068012" y="3606394"/>
            <a:ext cx="2693700" cy="0"/>
          </a:xfrm>
          <a:prstGeom prst="straightConnector1">
            <a:avLst/>
          </a:prstGeom>
          <a:noFill/>
          <a:ln cap="flat" cmpd="sng" w="9525">
            <a:solidFill>
              <a:srgbClr val="E6EBE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02" name="Google Shape;2302;p109"/>
          <p:cNvSpPr/>
          <p:nvPr/>
        </p:nvSpPr>
        <p:spPr>
          <a:xfrm>
            <a:off x="6633569" y="3533645"/>
            <a:ext cx="369300" cy="13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902"/>
              <a:buFont typeface="Noto Sans"/>
              <a:buNone/>
            </a:pPr>
            <a:r>
              <a:rPr b="0" i="0" lang="ko-KR" sz="717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0.5</a:t>
            </a:r>
            <a:endParaRPr b="0" i="0" sz="902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03" name="Google Shape;2303;p109"/>
          <p:cNvCxnSpPr/>
          <p:nvPr/>
        </p:nvCxnSpPr>
        <p:spPr>
          <a:xfrm>
            <a:off x="7068012" y="3326286"/>
            <a:ext cx="2693700" cy="0"/>
          </a:xfrm>
          <a:prstGeom prst="straightConnector1">
            <a:avLst/>
          </a:prstGeom>
          <a:noFill/>
          <a:ln cap="flat" cmpd="sng" w="9525">
            <a:solidFill>
              <a:srgbClr val="E6EBE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04" name="Google Shape;2304;p109"/>
          <p:cNvSpPr/>
          <p:nvPr/>
        </p:nvSpPr>
        <p:spPr>
          <a:xfrm>
            <a:off x="6633569" y="3253538"/>
            <a:ext cx="369300" cy="13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902"/>
              <a:buFont typeface="Noto Sans"/>
              <a:buNone/>
            </a:pPr>
            <a:r>
              <a:rPr b="0" i="0" lang="ko-KR" sz="717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1</a:t>
            </a:r>
            <a:endParaRPr b="0" i="0" sz="902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05" name="Google Shape;2305;p109"/>
          <p:cNvCxnSpPr/>
          <p:nvPr/>
        </p:nvCxnSpPr>
        <p:spPr>
          <a:xfrm>
            <a:off x="7068012" y="3326286"/>
            <a:ext cx="0" cy="560400"/>
          </a:xfrm>
          <a:prstGeom prst="straightConnector1">
            <a:avLst/>
          </a:prstGeom>
          <a:noFill/>
          <a:ln cap="flat" cmpd="sng" w="9525">
            <a:solidFill>
              <a:srgbClr val="8996A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06" name="Google Shape;2306;p109"/>
          <p:cNvCxnSpPr/>
          <p:nvPr/>
        </p:nvCxnSpPr>
        <p:spPr>
          <a:xfrm>
            <a:off x="7068012" y="3886501"/>
            <a:ext cx="2693700" cy="0"/>
          </a:xfrm>
          <a:prstGeom prst="straightConnector1">
            <a:avLst/>
          </a:prstGeom>
          <a:noFill/>
          <a:ln cap="flat" cmpd="sng" w="9525">
            <a:solidFill>
              <a:srgbClr val="8996A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07" name="Google Shape;2307;p109"/>
          <p:cNvSpPr/>
          <p:nvPr/>
        </p:nvSpPr>
        <p:spPr>
          <a:xfrm>
            <a:off x="7323901" y="3499956"/>
            <a:ext cx="834900" cy="386400"/>
          </a:xfrm>
          <a:prstGeom prst="rect">
            <a:avLst/>
          </a:prstGeom>
          <a:solidFill>
            <a:srgbClr val="ADB5C0"/>
          </a:solidFill>
          <a:ln cap="flat" cmpd="sng" w="12450">
            <a:solidFill>
              <a:srgbClr val="ADB5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675" lIns="89675" spcFirstLastPara="1" rIns="89675" wrap="square" tIns="89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8" name="Google Shape;2308;p109"/>
          <p:cNvSpPr/>
          <p:nvPr/>
        </p:nvSpPr>
        <p:spPr>
          <a:xfrm>
            <a:off x="7258735" y="3303513"/>
            <a:ext cx="965400" cy="18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393"/>
              <a:buFont typeface="Noto Sans"/>
              <a:buNone/>
            </a:pPr>
            <a:r>
              <a:rPr b="1" i="0" lang="ko-KR" sz="1107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0.69</a:t>
            </a:r>
            <a:endParaRPr b="0" i="0" sz="1393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9" name="Google Shape;2309;p109"/>
          <p:cNvSpPr/>
          <p:nvPr/>
        </p:nvSpPr>
        <p:spPr>
          <a:xfrm>
            <a:off x="7068012" y="3930159"/>
            <a:ext cx="1346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70"/>
              <a:buFont typeface="Noto Sans"/>
              <a:buNone/>
            </a:pPr>
            <a:r>
              <a:rPr b="0" i="0" lang="ko-KR" sz="772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시드 하나</a:t>
            </a:r>
            <a:endParaRPr b="0" i="0" sz="97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0" name="Google Shape;2310;p109"/>
          <p:cNvSpPr/>
          <p:nvPr/>
        </p:nvSpPr>
        <p:spPr>
          <a:xfrm>
            <a:off x="8670681" y="3483149"/>
            <a:ext cx="834900" cy="403200"/>
          </a:xfrm>
          <a:prstGeom prst="rect">
            <a:avLst/>
          </a:prstGeom>
          <a:solidFill>
            <a:srgbClr val="4179D0"/>
          </a:solidFill>
          <a:ln cap="flat" cmpd="sng" w="12450">
            <a:solidFill>
              <a:srgbClr val="4179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675" lIns="89675" spcFirstLastPara="1" rIns="89675" wrap="square" tIns="89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1" name="Google Shape;2311;p109"/>
          <p:cNvSpPr/>
          <p:nvPr/>
        </p:nvSpPr>
        <p:spPr>
          <a:xfrm>
            <a:off x="8605515" y="3286713"/>
            <a:ext cx="965400" cy="18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393"/>
              <a:buFont typeface="Noto Sans"/>
              <a:buNone/>
            </a:pPr>
            <a:r>
              <a:rPr b="1" i="0" lang="ko-KR" sz="1107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0.72</a:t>
            </a:r>
            <a:endParaRPr b="0" i="0" sz="1393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2" name="Google Shape;2312;p109"/>
          <p:cNvSpPr/>
          <p:nvPr/>
        </p:nvSpPr>
        <p:spPr>
          <a:xfrm>
            <a:off x="8414791" y="3930159"/>
            <a:ext cx="1346700" cy="25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70"/>
              <a:buFont typeface="Noto Sans"/>
              <a:buNone/>
            </a:pPr>
            <a:r>
              <a:rPr b="0" i="0" lang="ko-KR" sz="772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시드 3개 평균</a:t>
            </a:r>
            <a:endParaRPr b="0" i="0" sz="97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3" name="Google Shape;2313;p109"/>
          <p:cNvSpPr/>
          <p:nvPr/>
        </p:nvSpPr>
        <p:spPr>
          <a:xfrm>
            <a:off x="10036723" y="1929395"/>
            <a:ext cx="1153800" cy="283800"/>
          </a:xfrm>
          <a:prstGeom prst="roundRect">
            <a:avLst>
              <a:gd fmla="val 28541" name="adj"/>
            </a:avLst>
          </a:prstGeom>
          <a:solidFill>
            <a:srgbClr val="30343A"/>
          </a:solidFill>
          <a:ln cap="flat" cmpd="sng" w="12450">
            <a:solidFill>
              <a:srgbClr val="3034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675" lIns="89675" spcFirstLastPara="1" rIns="89675" wrap="square" tIns="89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4" name="Google Shape;2314;p109"/>
          <p:cNvSpPr/>
          <p:nvPr/>
        </p:nvSpPr>
        <p:spPr>
          <a:xfrm>
            <a:off x="10087408" y="1965774"/>
            <a:ext cx="1052400" cy="2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89"/>
              <a:buFont typeface="Noto Sans"/>
              <a:buNone/>
            </a:pPr>
            <a:r>
              <a:rPr b="1" i="0" lang="ko-KR" sz="866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단계</a:t>
            </a:r>
            <a:endParaRPr b="0" i="0" sz="108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5" name="Google Shape;2315;p109"/>
          <p:cNvSpPr/>
          <p:nvPr/>
        </p:nvSpPr>
        <p:spPr>
          <a:xfrm>
            <a:off x="11204877" y="1929395"/>
            <a:ext cx="417600" cy="283800"/>
          </a:xfrm>
          <a:prstGeom prst="roundRect">
            <a:avLst>
              <a:gd fmla="val 28541" name="adj"/>
            </a:avLst>
          </a:prstGeom>
          <a:solidFill>
            <a:srgbClr val="30343A"/>
          </a:solidFill>
          <a:ln cap="flat" cmpd="sng" w="12450">
            <a:solidFill>
              <a:srgbClr val="3034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675" lIns="89675" spcFirstLastPara="1" rIns="89675" wrap="square" tIns="89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6" name="Google Shape;2316;p109"/>
          <p:cNvSpPr/>
          <p:nvPr/>
        </p:nvSpPr>
        <p:spPr>
          <a:xfrm>
            <a:off x="11255562" y="1965774"/>
            <a:ext cx="316200" cy="2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89"/>
              <a:buFont typeface="Noto Sans"/>
              <a:buNone/>
            </a:pPr>
            <a:r>
              <a:rPr b="1" i="0" lang="ko-KR" sz="866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R²</a:t>
            </a:r>
            <a:endParaRPr b="0" i="0" sz="108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7" name="Google Shape;2317;p109"/>
          <p:cNvSpPr/>
          <p:nvPr/>
        </p:nvSpPr>
        <p:spPr>
          <a:xfrm>
            <a:off x="10036723" y="2234966"/>
            <a:ext cx="1153800" cy="320100"/>
          </a:xfrm>
          <a:prstGeom prst="roundRect">
            <a:avLst>
              <a:gd fmla="val 25297" name="adj"/>
            </a:avLst>
          </a:prstGeom>
          <a:solidFill>
            <a:srgbClr val="FFFFFF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675" lIns="89675" spcFirstLastPara="1" rIns="89675" wrap="square" tIns="89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8" name="Google Shape;2318;p109"/>
          <p:cNvSpPr/>
          <p:nvPr/>
        </p:nvSpPr>
        <p:spPr>
          <a:xfrm>
            <a:off x="10072928" y="2249516"/>
            <a:ext cx="1081200" cy="29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42"/>
              <a:buFont typeface="Noto Sans"/>
              <a:buNone/>
            </a:pPr>
            <a:r>
              <a:rPr b="1" lang="ko-KR" sz="749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Baseline</a:t>
            </a:r>
            <a:r>
              <a:rPr b="1" i="0" lang="ko-KR" sz="749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 모델 (CNN)</a:t>
            </a:r>
            <a:endParaRPr b="0" i="0" sz="942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9" name="Google Shape;2319;p109"/>
          <p:cNvSpPr/>
          <p:nvPr/>
        </p:nvSpPr>
        <p:spPr>
          <a:xfrm>
            <a:off x="11204877" y="2234966"/>
            <a:ext cx="417600" cy="320100"/>
          </a:xfrm>
          <a:prstGeom prst="roundRect">
            <a:avLst>
              <a:gd fmla="val 25297" name="adj"/>
            </a:avLst>
          </a:prstGeom>
          <a:solidFill>
            <a:srgbClr val="FFFFFF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675" lIns="89675" spcFirstLastPara="1" rIns="89675" wrap="square" tIns="89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0" name="Google Shape;2320;p109"/>
          <p:cNvSpPr/>
          <p:nvPr/>
        </p:nvSpPr>
        <p:spPr>
          <a:xfrm>
            <a:off x="11241082" y="2249516"/>
            <a:ext cx="345300" cy="29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030"/>
              <a:buFont typeface="Noto Sans"/>
              <a:buNone/>
            </a:pPr>
            <a:r>
              <a:rPr b="0" i="0" lang="ko-KR" sz="819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0.34</a:t>
            </a:r>
            <a:endParaRPr b="0" i="0" sz="103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1" name="Google Shape;2321;p109"/>
          <p:cNvSpPr/>
          <p:nvPr/>
        </p:nvSpPr>
        <p:spPr>
          <a:xfrm>
            <a:off x="10036723" y="2576907"/>
            <a:ext cx="1153800" cy="320100"/>
          </a:xfrm>
          <a:prstGeom prst="roundRect">
            <a:avLst>
              <a:gd fmla="val 25297" name="adj"/>
            </a:avLst>
          </a:prstGeom>
          <a:solidFill>
            <a:srgbClr val="F5F7FA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675" lIns="89675" spcFirstLastPara="1" rIns="89675" wrap="square" tIns="89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2" name="Google Shape;2322;p109"/>
          <p:cNvSpPr/>
          <p:nvPr/>
        </p:nvSpPr>
        <p:spPr>
          <a:xfrm>
            <a:off x="10072928" y="2591466"/>
            <a:ext cx="1081200" cy="29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42"/>
              <a:buFont typeface="Noto Sans"/>
              <a:buNone/>
            </a:pPr>
            <a:r>
              <a:rPr b="1" i="0" lang="ko-KR" sz="749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전체 프레임 학습</a:t>
            </a:r>
            <a:endParaRPr b="0" i="0" sz="942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3" name="Google Shape;2323;p109"/>
          <p:cNvSpPr/>
          <p:nvPr/>
        </p:nvSpPr>
        <p:spPr>
          <a:xfrm>
            <a:off x="11204877" y="2576907"/>
            <a:ext cx="417600" cy="320100"/>
          </a:xfrm>
          <a:prstGeom prst="roundRect">
            <a:avLst>
              <a:gd fmla="val 25297" name="adj"/>
            </a:avLst>
          </a:prstGeom>
          <a:solidFill>
            <a:srgbClr val="F5F7FA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675" lIns="89675" spcFirstLastPara="1" rIns="89675" wrap="square" tIns="89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4" name="Google Shape;2324;p109"/>
          <p:cNvSpPr/>
          <p:nvPr/>
        </p:nvSpPr>
        <p:spPr>
          <a:xfrm>
            <a:off x="11241082" y="2591466"/>
            <a:ext cx="345300" cy="29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030"/>
              <a:buFont typeface="Noto Sans"/>
              <a:buNone/>
            </a:pPr>
            <a:r>
              <a:rPr b="0" i="0" lang="ko-KR" sz="819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0.47</a:t>
            </a:r>
            <a:endParaRPr b="0" i="0" sz="103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5" name="Google Shape;2325;p109"/>
          <p:cNvSpPr/>
          <p:nvPr/>
        </p:nvSpPr>
        <p:spPr>
          <a:xfrm>
            <a:off x="10036723" y="2918858"/>
            <a:ext cx="1153800" cy="320100"/>
          </a:xfrm>
          <a:prstGeom prst="roundRect">
            <a:avLst>
              <a:gd fmla="val 25297" name="adj"/>
            </a:avLst>
          </a:prstGeom>
          <a:solidFill>
            <a:srgbClr val="FFFFFF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675" lIns="89675" spcFirstLastPara="1" rIns="89675" wrap="square" tIns="89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6" name="Google Shape;2326;p109"/>
          <p:cNvSpPr/>
          <p:nvPr/>
        </p:nvSpPr>
        <p:spPr>
          <a:xfrm>
            <a:off x="10072928" y="2933408"/>
            <a:ext cx="1081200" cy="29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42"/>
              <a:buFont typeface="Noto Sans"/>
              <a:buNone/>
            </a:pPr>
            <a:r>
              <a:rPr b="1" i="0" lang="ko-KR" sz="749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단일 픽셀 비디오</a:t>
            </a:r>
            <a:endParaRPr b="0" i="0" sz="942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7" name="Google Shape;2327;p109"/>
          <p:cNvSpPr/>
          <p:nvPr/>
        </p:nvSpPr>
        <p:spPr>
          <a:xfrm>
            <a:off x="11204877" y="2918858"/>
            <a:ext cx="417600" cy="320100"/>
          </a:xfrm>
          <a:prstGeom prst="roundRect">
            <a:avLst>
              <a:gd fmla="val 25297" name="adj"/>
            </a:avLst>
          </a:prstGeom>
          <a:solidFill>
            <a:srgbClr val="FFFFFF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675" lIns="89675" spcFirstLastPara="1" rIns="89675" wrap="square" tIns="89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8" name="Google Shape;2328;p109"/>
          <p:cNvSpPr/>
          <p:nvPr/>
        </p:nvSpPr>
        <p:spPr>
          <a:xfrm>
            <a:off x="11241082" y="2933408"/>
            <a:ext cx="345300" cy="29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030"/>
              <a:buFont typeface="Noto Sans"/>
              <a:buNone/>
            </a:pPr>
            <a:r>
              <a:rPr b="0" i="0" lang="ko-KR" sz="819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0.75</a:t>
            </a:r>
            <a:endParaRPr b="0" i="0" sz="103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9" name="Google Shape;2329;p109"/>
          <p:cNvSpPr/>
          <p:nvPr/>
        </p:nvSpPr>
        <p:spPr>
          <a:xfrm>
            <a:off x="10036723" y="3260808"/>
            <a:ext cx="1153800" cy="320100"/>
          </a:xfrm>
          <a:prstGeom prst="roundRect">
            <a:avLst>
              <a:gd fmla="val 25297" name="adj"/>
            </a:avLst>
          </a:prstGeom>
          <a:solidFill>
            <a:srgbClr val="F5F7FA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675" lIns="89675" spcFirstLastPara="1" rIns="89675" wrap="square" tIns="89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0" name="Google Shape;2330;p109"/>
          <p:cNvSpPr/>
          <p:nvPr/>
        </p:nvSpPr>
        <p:spPr>
          <a:xfrm>
            <a:off x="10072928" y="3275358"/>
            <a:ext cx="1081200" cy="29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42"/>
              <a:buFont typeface="Noto Sans"/>
              <a:buNone/>
            </a:pPr>
            <a:r>
              <a:rPr b="1" i="0" lang="ko-KR" sz="749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타임 시퀀스 (현재)</a:t>
            </a:r>
            <a:endParaRPr b="0" i="0" sz="942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1" name="Google Shape;2331;p109"/>
          <p:cNvSpPr/>
          <p:nvPr/>
        </p:nvSpPr>
        <p:spPr>
          <a:xfrm>
            <a:off x="11204877" y="3260808"/>
            <a:ext cx="417600" cy="320100"/>
          </a:xfrm>
          <a:prstGeom prst="roundRect">
            <a:avLst>
              <a:gd fmla="val 25297" name="adj"/>
            </a:avLst>
          </a:prstGeom>
          <a:solidFill>
            <a:srgbClr val="F5F7FA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675" lIns="89675" spcFirstLastPara="1" rIns="89675" wrap="square" tIns="89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2" name="Google Shape;2332;p109"/>
          <p:cNvSpPr/>
          <p:nvPr/>
        </p:nvSpPr>
        <p:spPr>
          <a:xfrm>
            <a:off x="11241082" y="3275358"/>
            <a:ext cx="345300" cy="29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030"/>
              <a:buFont typeface="Noto Sans"/>
              <a:buNone/>
            </a:pPr>
            <a:r>
              <a:rPr b="0" i="0" lang="ko-KR" sz="819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0.80</a:t>
            </a:r>
            <a:endParaRPr b="0" i="0" sz="103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3" name="Google Shape;2333;p109"/>
          <p:cNvSpPr/>
          <p:nvPr/>
        </p:nvSpPr>
        <p:spPr>
          <a:xfrm>
            <a:off x="10036723" y="1725681"/>
            <a:ext cx="1412100" cy="18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383"/>
              <a:buFont typeface="Noto Sans"/>
              <a:buNone/>
            </a:pPr>
            <a:r>
              <a:rPr b="1" i="0" lang="ko-KR" sz="1099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정량지표</a:t>
            </a:r>
            <a:endParaRPr b="0" i="0" sz="1383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4" name="Google Shape;2334;p109"/>
          <p:cNvSpPr txBox="1"/>
          <p:nvPr/>
        </p:nvSpPr>
        <p:spPr>
          <a:xfrm>
            <a:off x="210312" y="118872"/>
            <a:ext cx="106527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ko-KR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08 · 별첨 (Phase 1~4)</a:t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ko-KR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[08] Phase 3.1 : 비디오 → 압력 모델 개선</a:t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8" name="Shape 2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9" name="Google Shape;2339;p110"/>
          <p:cNvSpPr txBox="1"/>
          <p:nvPr/>
        </p:nvSpPr>
        <p:spPr>
          <a:xfrm>
            <a:off x="210312" y="118872"/>
            <a:ext cx="106527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ko-KR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08 · 별첨 (Phase 1~4)</a:t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ko-KR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[08] Phase 3.1 : 비디오 → 압력 · 비디오별 R²</a:t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0" name="Google Shape;2340;p110"/>
          <p:cNvSpPr/>
          <p:nvPr/>
        </p:nvSpPr>
        <p:spPr>
          <a:xfrm>
            <a:off x="457200" y="869907"/>
            <a:ext cx="11265300" cy="649200"/>
          </a:xfrm>
          <a:prstGeom prst="roundRect">
            <a:avLst>
              <a:gd fmla="val 8000" name="adj"/>
            </a:avLst>
          </a:prstGeom>
          <a:solidFill>
            <a:srgbClr val="F5F7FA"/>
          </a:solidFill>
          <a:ln cap="flat" cmpd="sng" w="11425">
            <a:solidFill>
              <a:srgbClr val="CFD7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1" name="Google Shape;2341;p110"/>
          <p:cNvSpPr txBox="1"/>
          <p:nvPr/>
        </p:nvSpPr>
        <p:spPr>
          <a:xfrm>
            <a:off x="594360" y="924771"/>
            <a:ext cx="12528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1030" u="none" cap="none" strike="noStrike">
                <a:solidFill>
                  <a:srgbClr val="3C76CB"/>
                </a:solidFill>
                <a:latin typeface="Arial"/>
                <a:ea typeface="Arial"/>
                <a:cs typeface="Arial"/>
                <a:sym typeface="Arial"/>
              </a:rPr>
              <a:t>목적 (Purpose)</a:t>
            </a:r>
            <a:endParaRPr/>
          </a:p>
        </p:txBody>
      </p:sp>
      <p:sp>
        <p:nvSpPr>
          <p:cNvPr id="2342" name="Google Shape;2342;p110"/>
          <p:cNvSpPr txBox="1"/>
          <p:nvPr/>
        </p:nvSpPr>
        <p:spPr>
          <a:xfrm>
            <a:off x="1856231" y="924771"/>
            <a:ext cx="9692700" cy="15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1025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현재 모델이 어느 비디오에서 강하고 약한지 알아, 생성 비디오 검증에 쓸 때의 한계를 정하기 위함.</a:t>
            </a:r>
            <a:endParaRPr/>
          </a:p>
        </p:txBody>
      </p:sp>
      <p:sp>
        <p:nvSpPr>
          <p:cNvPr id="2343" name="Google Shape;2343;p110"/>
          <p:cNvSpPr txBox="1"/>
          <p:nvPr/>
        </p:nvSpPr>
        <p:spPr>
          <a:xfrm>
            <a:off x="594360" y="1180803"/>
            <a:ext cx="1252800" cy="15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1030" u="none" cap="none" strike="noStrike">
                <a:solidFill>
                  <a:srgbClr val="D2782C"/>
                </a:solidFill>
                <a:latin typeface="Arial"/>
                <a:ea typeface="Arial"/>
                <a:cs typeface="Arial"/>
                <a:sym typeface="Arial"/>
              </a:rPr>
              <a:t>목표 (Objective)</a:t>
            </a:r>
            <a:endParaRPr/>
          </a:p>
        </p:txBody>
      </p:sp>
      <p:sp>
        <p:nvSpPr>
          <p:cNvPr id="2344" name="Google Shape;2344;p110"/>
          <p:cNvSpPr txBox="1"/>
          <p:nvPr/>
        </p:nvSpPr>
        <p:spPr>
          <a:xfrm>
            <a:off x="1856231" y="1171659"/>
            <a:ext cx="9692700" cy="15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985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개선 단계별 압력 프로파일 R²를 비디오 6개 각각으로 나눠, 평균 상승이 일부 비디오가 아니라 전체 </a:t>
            </a:r>
            <a:r>
              <a:rPr lang="ko-KR" sz="985">
                <a:solidFill>
                  <a:srgbClr val="242932"/>
                </a:solidFill>
              </a:rPr>
              <a:t>종합적으로</a:t>
            </a:r>
            <a:r>
              <a:rPr lang="ko-KR" sz="985">
                <a:solidFill>
                  <a:srgbClr val="242932"/>
                </a:solidFill>
              </a:rPr>
              <a:t> </a:t>
            </a:r>
            <a:r>
              <a:rPr b="0" i="0" lang="ko-KR" sz="985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확인한다.</a:t>
            </a:r>
            <a:endParaRPr/>
          </a:p>
        </p:txBody>
      </p:sp>
      <p:sp>
        <p:nvSpPr>
          <p:cNvPr id="2345" name="Google Shape;2345;p110"/>
          <p:cNvSpPr/>
          <p:nvPr/>
        </p:nvSpPr>
        <p:spPr>
          <a:xfrm>
            <a:off x="457200" y="1628858"/>
            <a:ext cx="6090000" cy="26151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1425">
            <a:solidFill>
              <a:srgbClr val="CFD7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6" name="Google Shape;2346;p110"/>
          <p:cNvSpPr txBox="1"/>
          <p:nvPr/>
        </p:nvSpPr>
        <p:spPr>
          <a:xfrm>
            <a:off x="557784" y="1683722"/>
            <a:ext cx="5888700" cy="14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969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단계 × 비디오 압력 프로파일 R² (굵게 = 각 비디오에서 가장 좋은 단계)</a:t>
            </a:r>
            <a:endParaRPr/>
          </a:p>
        </p:txBody>
      </p:sp>
      <p:sp>
        <p:nvSpPr>
          <p:cNvPr id="2347" name="Google Shape;2347;p110"/>
          <p:cNvSpPr/>
          <p:nvPr/>
        </p:nvSpPr>
        <p:spPr>
          <a:xfrm>
            <a:off x="557784" y="1967187"/>
            <a:ext cx="1811400" cy="402300"/>
          </a:xfrm>
          <a:prstGeom prst="roundRect">
            <a:avLst>
              <a:gd fmla="val 8000" name="adj"/>
            </a:avLst>
          </a:prstGeom>
          <a:solidFill>
            <a:srgbClr val="2E343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8" name="Google Shape;2348;p110"/>
          <p:cNvSpPr txBox="1"/>
          <p:nvPr/>
        </p:nvSpPr>
        <p:spPr>
          <a:xfrm>
            <a:off x="594360" y="2031194"/>
            <a:ext cx="1738200" cy="14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94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단계</a:t>
            </a:r>
            <a:endParaRPr/>
          </a:p>
        </p:txBody>
      </p:sp>
      <p:sp>
        <p:nvSpPr>
          <p:cNvPr id="2349" name="Google Shape;2349;p110"/>
          <p:cNvSpPr/>
          <p:nvPr/>
        </p:nvSpPr>
        <p:spPr>
          <a:xfrm>
            <a:off x="2386584" y="1967187"/>
            <a:ext cx="563400" cy="402300"/>
          </a:xfrm>
          <a:prstGeom prst="roundRect">
            <a:avLst>
              <a:gd fmla="val 8000" name="adj"/>
            </a:avLst>
          </a:prstGeom>
          <a:solidFill>
            <a:srgbClr val="2E343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0" name="Google Shape;2350;p110"/>
          <p:cNvSpPr txBox="1"/>
          <p:nvPr/>
        </p:nvSpPr>
        <p:spPr>
          <a:xfrm>
            <a:off x="2423160" y="2031194"/>
            <a:ext cx="490200" cy="14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94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vision1</a:t>
            </a:r>
            <a:endParaRPr/>
          </a:p>
        </p:txBody>
      </p:sp>
      <p:sp>
        <p:nvSpPr>
          <p:cNvPr id="2351" name="Google Shape;2351;p110"/>
          <p:cNvSpPr/>
          <p:nvPr/>
        </p:nvSpPr>
        <p:spPr>
          <a:xfrm>
            <a:off x="2967228" y="1967187"/>
            <a:ext cx="563400" cy="402300"/>
          </a:xfrm>
          <a:prstGeom prst="roundRect">
            <a:avLst>
              <a:gd fmla="val 8000" name="adj"/>
            </a:avLst>
          </a:prstGeom>
          <a:solidFill>
            <a:srgbClr val="2E343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2" name="Google Shape;2352;p110"/>
          <p:cNvSpPr txBox="1"/>
          <p:nvPr/>
        </p:nvSpPr>
        <p:spPr>
          <a:xfrm>
            <a:off x="3003804" y="2031194"/>
            <a:ext cx="490200" cy="14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94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vision2</a:t>
            </a:r>
            <a:endParaRPr/>
          </a:p>
        </p:txBody>
      </p:sp>
      <p:sp>
        <p:nvSpPr>
          <p:cNvPr id="2353" name="Google Shape;2353;p110"/>
          <p:cNvSpPr/>
          <p:nvPr/>
        </p:nvSpPr>
        <p:spPr>
          <a:xfrm>
            <a:off x="3547872" y="1967187"/>
            <a:ext cx="563400" cy="402300"/>
          </a:xfrm>
          <a:prstGeom prst="roundRect">
            <a:avLst>
              <a:gd fmla="val 8000" name="adj"/>
            </a:avLst>
          </a:prstGeom>
          <a:solidFill>
            <a:srgbClr val="2E343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4" name="Google Shape;2354;p110"/>
          <p:cNvSpPr txBox="1"/>
          <p:nvPr/>
        </p:nvSpPr>
        <p:spPr>
          <a:xfrm>
            <a:off x="3584448" y="2031194"/>
            <a:ext cx="490200" cy="14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94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vision3</a:t>
            </a:r>
            <a:endParaRPr/>
          </a:p>
        </p:txBody>
      </p:sp>
      <p:sp>
        <p:nvSpPr>
          <p:cNvPr id="2355" name="Google Shape;2355;p110"/>
          <p:cNvSpPr/>
          <p:nvPr/>
        </p:nvSpPr>
        <p:spPr>
          <a:xfrm>
            <a:off x="4128515" y="1967187"/>
            <a:ext cx="563400" cy="402300"/>
          </a:xfrm>
          <a:prstGeom prst="roundRect">
            <a:avLst>
              <a:gd fmla="val 8000" name="adj"/>
            </a:avLst>
          </a:prstGeom>
          <a:solidFill>
            <a:srgbClr val="2E343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6" name="Google Shape;2356;p110"/>
          <p:cNvSpPr txBox="1"/>
          <p:nvPr/>
        </p:nvSpPr>
        <p:spPr>
          <a:xfrm>
            <a:off x="4165091" y="2031194"/>
            <a:ext cx="490200" cy="14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94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vision4</a:t>
            </a:r>
            <a:endParaRPr/>
          </a:p>
        </p:txBody>
      </p:sp>
      <p:sp>
        <p:nvSpPr>
          <p:cNvPr id="2357" name="Google Shape;2357;p110"/>
          <p:cNvSpPr/>
          <p:nvPr/>
        </p:nvSpPr>
        <p:spPr>
          <a:xfrm>
            <a:off x="4709159" y="1967187"/>
            <a:ext cx="563400" cy="402300"/>
          </a:xfrm>
          <a:prstGeom prst="roundRect">
            <a:avLst>
              <a:gd fmla="val 8000" name="adj"/>
            </a:avLst>
          </a:prstGeom>
          <a:solidFill>
            <a:srgbClr val="2E343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8" name="Google Shape;2358;p110"/>
          <p:cNvSpPr txBox="1"/>
          <p:nvPr/>
        </p:nvSpPr>
        <p:spPr>
          <a:xfrm>
            <a:off x="4745736" y="2031194"/>
            <a:ext cx="490200" cy="14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94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vision5</a:t>
            </a:r>
            <a:endParaRPr/>
          </a:p>
        </p:txBody>
      </p:sp>
      <p:sp>
        <p:nvSpPr>
          <p:cNvPr id="2359" name="Google Shape;2359;p110"/>
          <p:cNvSpPr/>
          <p:nvPr/>
        </p:nvSpPr>
        <p:spPr>
          <a:xfrm>
            <a:off x="5289803" y="1967187"/>
            <a:ext cx="563400" cy="402300"/>
          </a:xfrm>
          <a:prstGeom prst="roundRect">
            <a:avLst>
              <a:gd fmla="val 8000" name="adj"/>
            </a:avLst>
          </a:prstGeom>
          <a:solidFill>
            <a:srgbClr val="2E343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0" name="Google Shape;2360;p110"/>
          <p:cNvSpPr txBox="1"/>
          <p:nvPr/>
        </p:nvSpPr>
        <p:spPr>
          <a:xfrm>
            <a:off x="5326379" y="2031194"/>
            <a:ext cx="490200" cy="14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94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vision6</a:t>
            </a:r>
            <a:endParaRPr/>
          </a:p>
        </p:txBody>
      </p:sp>
      <p:sp>
        <p:nvSpPr>
          <p:cNvPr id="2361" name="Google Shape;2361;p110"/>
          <p:cNvSpPr/>
          <p:nvPr/>
        </p:nvSpPr>
        <p:spPr>
          <a:xfrm>
            <a:off x="5870447" y="1967187"/>
            <a:ext cx="563400" cy="402300"/>
          </a:xfrm>
          <a:prstGeom prst="roundRect">
            <a:avLst>
              <a:gd fmla="val 8000" name="adj"/>
            </a:avLst>
          </a:prstGeom>
          <a:solidFill>
            <a:srgbClr val="2E343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2" name="Google Shape;2362;p110"/>
          <p:cNvSpPr txBox="1"/>
          <p:nvPr/>
        </p:nvSpPr>
        <p:spPr>
          <a:xfrm>
            <a:off x="5907023" y="2031194"/>
            <a:ext cx="490200" cy="14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94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평균</a:t>
            </a:r>
            <a:endParaRPr/>
          </a:p>
        </p:txBody>
      </p:sp>
      <p:sp>
        <p:nvSpPr>
          <p:cNvPr id="2363" name="Google Shape;2363;p110"/>
          <p:cNvSpPr/>
          <p:nvPr/>
        </p:nvSpPr>
        <p:spPr>
          <a:xfrm>
            <a:off x="557784" y="2385982"/>
            <a:ext cx="1811400" cy="3978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9525">
            <a:solidFill>
              <a:srgbClr val="CFD7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4" name="Google Shape;2364;p110"/>
          <p:cNvSpPr txBox="1"/>
          <p:nvPr/>
        </p:nvSpPr>
        <p:spPr>
          <a:xfrm>
            <a:off x="617220" y="2468278"/>
            <a:ext cx="1692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sz="900">
                <a:solidFill>
                  <a:srgbClr val="242932"/>
                </a:solidFill>
              </a:rPr>
              <a:t>Baseline</a:t>
            </a:r>
            <a:r>
              <a:rPr b="0" i="0" lang="ko-KR" sz="900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 모델 (CNN · 512장)</a:t>
            </a:r>
            <a:endParaRPr/>
          </a:p>
        </p:txBody>
      </p:sp>
      <p:sp>
        <p:nvSpPr>
          <p:cNvPr id="2365" name="Google Shape;2365;p110"/>
          <p:cNvSpPr/>
          <p:nvPr/>
        </p:nvSpPr>
        <p:spPr>
          <a:xfrm>
            <a:off x="2386584" y="2385982"/>
            <a:ext cx="563400" cy="3978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9525">
            <a:solidFill>
              <a:srgbClr val="CFD7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6" name="Google Shape;2366;p110"/>
          <p:cNvSpPr txBox="1"/>
          <p:nvPr/>
        </p:nvSpPr>
        <p:spPr>
          <a:xfrm>
            <a:off x="2423160" y="2468278"/>
            <a:ext cx="490200" cy="14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944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0.04</a:t>
            </a:r>
            <a:endParaRPr/>
          </a:p>
        </p:txBody>
      </p:sp>
      <p:sp>
        <p:nvSpPr>
          <p:cNvPr id="2367" name="Google Shape;2367;p110"/>
          <p:cNvSpPr/>
          <p:nvPr/>
        </p:nvSpPr>
        <p:spPr>
          <a:xfrm>
            <a:off x="2967228" y="2385982"/>
            <a:ext cx="563400" cy="3978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9525">
            <a:solidFill>
              <a:srgbClr val="CFD7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8" name="Google Shape;2368;p110"/>
          <p:cNvSpPr txBox="1"/>
          <p:nvPr/>
        </p:nvSpPr>
        <p:spPr>
          <a:xfrm>
            <a:off x="3003804" y="2468278"/>
            <a:ext cx="490200" cy="14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944" u="none" cap="none" strike="noStrike">
                <a:solidFill>
                  <a:srgbClr val="D2782C"/>
                </a:solidFill>
                <a:latin typeface="Arial"/>
                <a:ea typeface="Arial"/>
                <a:cs typeface="Arial"/>
                <a:sym typeface="Arial"/>
              </a:rPr>
              <a:t>−0.57</a:t>
            </a:r>
            <a:endParaRPr/>
          </a:p>
        </p:txBody>
      </p:sp>
      <p:sp>
        <p:nvSpPr>
          <p:cNvPr id="2369" name="Google Shape;2369;p110"/>
          <p:cNvSpPr/>
          <p:nvPr/>
        </p:nvSpPr>
        <p:spPr>
          <a:xfrm>
            <a:off x="3547872" y="2385982"/>
            <a:ext cx="563400" cy="3978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9525">
            <a:solidFill>
              <a:srgbClr val="CFD7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0" name="Google Shape;2370;p110"/>
          <p:cNvSpPr txBox="1"/>
          <p:nvPr/>
        </p:nvSpPr>
        <p:spPr>
          <a:xfrm>
            <a:off x="3584448" y="2468278"/>
            <a:ext cx="490200" cy="14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944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0.67</a:t>
            </a:r>
            <a:endParaRPr/>
          </a:p>
        </p:txBody>
      </p:sp>
      <p:sp>
        <p:nvSpPr>
          <p:cNvPr id="2371" name="Google Shape;2371;p110"/>
          <p:cNvSpPr/>
          <p:nvPr/>
        </p:nvSpPr>
        <p:spPr>
          <a:xfrm>
            <a:off x="4128515" y="2385982"/>
            <a:ext cx="563400" cy="3978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9525">
            <a:solidFill>
              <a:srgbClr val="CFD7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2" name="Google Shape;2372;p110"/>
          <p:cNvSpPr txBox="1"/>
          <p:nvPr/>
        </p:nvSpPr>
        <p:spPr>
          <a:xfrm>
            <a:off x="4165091" y="2468278"/>
            <a:ext cx="490200" cy="14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944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0.58</a:t>
            </a:r>
            <a:endParaRPr/>
          </a:p>
        </p:txBody>
      </p:sp>
      <p:sp>
        <p:nvSpPr>
          <p:cNvPr id="2373" name="Google Shape;2373;p110"/>
          <p:cNvSpPr/>
          <p:nvPr/>
        </p:nvSpPr>
        <p:spPr>
          <a:xfrm>
            <a:off x="4709159" y="2385982"/>
            <a:ext cx="563400" cy="3978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9525">
            <a:solidFill>
              <a:srgbClr val="CFD7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4" name="Google Shape;2374;p110"/>
          <p:cNvSpPr txBox="1"/>
          <p:nvPr/>
        </p:nvSpPr>
        <p:spPr>
          <a:xfrm>
            <a:off x="4745736" y="2468278"/>
            <a:ext cx="490200" cy="14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944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0.73</a:t>
            </a:r>
            <a:endParaRPr/>
          </a:p>
        </p:txBody>
      </p:sp>
      <p:sp>
        <p:nvSpPr>
          <p:cNvPr id="2375" name="Google Shape;2375;p110"/>
          <p:cNvSpPr/>
          <p:nvPr/>
        </p:nvSpPr>
        <p:spPr>
          <a:xfrm>
            <a:off x="5289803" y="2385982"/>
            <a:ext cx="563400" cy="397800"/>
          </a:xfrm>
          <a:prstGeom prst="roundRect">
            <a:avLst>
              <a:gd fmla="val 8000" name="adj"/>
            </a:avLst>
          </a:prstGeom>
          <a:solidFill>
            <a:srgbClr val="FCE9DD"/>
          </a:solidFill>
          <a:ln cap="flat" cmpd="sng" w="9525">
            <a:solidFill>
              <a:srgbClr val="CFD7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6" name="Google Shape;2376;p110"/>
          <p:cNvSpPr txBox="1"/>
          <p:nvPr/>
        </p:nvSpPr>
        <p:spPr>
          <a:xfrm>
            <a:off x="5326379" y="2468278"/>
            <a:ext cx="490200" cy="14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944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0.57</a:t>
            </a:r>
            <a:endParaRPr/>
          </a:p>
        </p:txBody>
      </p:sp>
      <p:sp>
        <p:nvSpPr>
          <p:cNvPr id="2377" name="Google Shape;2377;p110"/>
          <p:cNvSpPr/>
          <p:nvPr/>
        </p:nvSpPr>
        <p:spPr>
          <a:xfrm>
            <a:off x="5870447" y="2385982"/>
            <a:ext cx="563400" cy="3978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9525">
            <a:solidFill>
              <a:srgbClr val="CFD7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8" name="Google Shape;2378;p110"/>
          <p:cNvSpPr txBox="1"/>
          <p:nvPr/>
        </p:nvSpPr>
        <p:spPr>
          <a:xfrm>
            <a:off x="5907023" y="2468278"/>
            <a:ext cx="490200" cy="14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944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0.34</a:t>
            </a:r>
            <a:endParaRPr/>
          </a:p>
        </p:txBody>
      </p:sp>
      <p:sp>
        <p:nvSpPr>
          <p:cNvPr id="2379" name="Google Shape;2379;p110"/>
          <p:cNvSpPr/>
          <p:nvPr/>
        </p:nvSpPr>
        <p:spPr>
          <a:xfrm>
            <a:off x="557784" y="2794718"/>
            <a:ext cx="1811400" cy="397800"/>
          </a:xfrm>
          <a:prstGeom prst="roundRect">
            <a:avLst>
              <a:gd fmla="val 8000" name="adj"/>
            </a:avLst>
          </a:prstGeom>
          <a:solidFill>
            <a:srgbClr val="F5F7FA"/>
          </a:solidFill>
          <a:ln cap="flat" cmpd="sng" w="9525">
            <a:solidFill>
              <a:srgbClr val="CFD7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0" name="Google Shape;2380;p110"/>
          <p:cNvSpPr txBox="1"/>
          <p:nvPr/>
        </p:nvSpPr>
        <p:spPr>
          <a:xfrm>
            <a:off x="617220" y="2877014"/>
            <a:ext cx="1692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900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전체 프레임 학습</a:t>
            </a:r>
            <a:endParaRPr/>
          </a:p>
        </p:txBody>
      </p:sp>
      <p:sp>
        <p:nvSpPr>
          <p:cNvPr id="2381" name="Google Shape;2381;p110"/>
          <p:cNvSpPr/>
          <p:nvPr/>
        </p:nvSpPr>
        <p:spPr>
          <a:xfrm>
            <a:off x="2386584" y="2794718"/>
            <a:ext cx="563400" cy="397800"/>
          </a:xfrm>
          <a:prstGeom prst="roundRect">
            <a:avLst>
              <a:gd fmla="val 8000" name="adj"/>
            </a:avLst>
          </a:prstGeom>
          <a:solidFill>
            <a:srgbClr val="F5F7FA"/>
          </a:solidFill>
          <a:ln cap="flat" cmpd="sng" w="9525">
            <a:solidFill>
              <a:srgbClr val="CFD7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2" name="Google Shape;2382;p110"/>
          <p:cNvSpPr txBox="1"/>
          <p:nvPr/>
        </p:nvSpPr>
        <p:spPr>
          <a:xfrm>
            <a:off x="2423160" y="2877014"/>
            <a:ext cx="490200" cy="14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944" u="none" cap="none" strike="noStrike">
                <a:solidFill>
                  <a:srgbClr val="D2782C"/>
                </a:solidFill>
                <a:latin typeface="Arial"/>
                <a:ea typeface="Arial"/>
                <a:cs typeface="Arial"/>
                <a:sym typeface="Arial"/>
              </a:rPr>
              <a:t>−0.54</a:t>
            </a:r>
            <a:endParaRPr/>
          </a:p>
        </p:txBody>
      </p:sp>
      <p:sp>
        <p:nvSpPr>
          <p:cNvPr id="2383" name="Google Shape;2383;p110"/>
          <p:cNvSpPr/>
          <p:nvPr/>
        </p:nvSpPr>
        <p:spPr>
          <a:xfrm>
            <a:off x="2967228" y="2794718"/>
            <a:ext cx="563400" cy="397800"/>
          </a:xfrm>
          <a:prstGeom prst="roundRect">
            <a:avLst>
              <a:gd fmla="val 8000" name="adj"/>
            </a:avLst>
          </a:prstGeom>
          <a:solidFill>
            <a:srgbClr val="FCE9DD"/>
          </a:solidFill>
          <a:ln cap="flat" cmpd="sng" w="9525">
            <a:solidFill>
              <a:srgbClr val="CFD7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4" name="Google Shape;2384;p110"/>
          <p:cNvSpPr txBox="1"/>
          <p:nvPr/>
        </p:nvSpPr>
        <p:spPr>
          <a:xfrm>
            <a:off x="3003804" y="2877014"/>
            <a:ext cx="490200" cy="14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944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0.85</a:t>
            </a:r>
            <a:endParaRPr/>
          </a:p>
        </p:txBody>
      </p:sp>
      <p:sp>
        <p:nvSpPr>
          <p:cNvPr id="2385" name="Google Shape;2385;p110"/>
          <p:cNvSpPr/>
          <p:nvPr/>
        </p:nvSpPr>
        <p:spPr>
          <a:xfrm>
            <a:off x="3547872" y="2794718"/>
            <a:ext cx="563400" cy="397800"/>
          </a:xfrm>
          <a:prstGeom prst="roundRect">
            <a:avLst>
              <a:gd fmla="val 8000" name="adj"/>
            </a:avLst>
          </a:prstGeom>
          <a:solidFill>
            <a:srgbClr val="F5F7FA"/>
          </a:solidFill>
          <a:ln cap="flat" cmpd="sng" w="9525">
            <a:solidFill>
              <a:srgbClr val="CFD7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6" name="Google Shape;2386;p110"/>
          <p:cNvSpPr txBox="1"/>
          <p:nvPr/>
        </p:nvSpPr>
        <p:spPr>
          <a:xfrm>
            <a:off x="3584448" y="2877014"/>
            <a:ext cx="490200" cy="14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944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0.69</a:t>
            </a:r>
            <a:endParaRPr/>
          </a:p>
        </p:txBody>
      </p:sp>
      <p:sp>
        <p:nvSpPr>
          <p:cNvPr id="2387" name="Google Shape;2387;p110"/>
          <p:cNvSpPr/>
          <p:nvPr/>
        </p:nvSpPr>
        <p:spPr>
          <a:xfrm>
            <a:off x="4128515" y="2794718"/>
            <a:ext cx="563400" cy="397800"/>
          </a:xfrm>
          <a:prstGeom prst="roundRect">
            <a:avLst>
              <a:gd fmla="val 8000" name="adj"/>
            </a:avLst>
          </a:prstGeom>
          <a:solidFill>
            <a:srgbClr val="F5F7FA"/>
          </a:solidFill>
          <a:ln cap="flat" cmpd="sng" w="9525">
            <a:solidFill>
              <a:srgbClr val="CFD7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8" name="Google Shape;2388;p110"/>
          <p:cNvSpPr txBox="1"/>
          <p:nvPr/>
        </p:nvSpPr>
        <p:spPr>
          <a:xfrm>
            <a:off x="4165091" y="2877014"/>
            <a:ext cx="490200" cy="14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944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0.92</a:t>
            </a:r>
            <a:endParaRPr/>
          </a:p>
        </p:txBody>
      </p:sp>
      <p:sp>
        <p:nvSpPr>
          <p:cNvPr id="2389" name="Google Shape;2389;p110"/>
          <p:cNvSpPr/>
          <p:nvPr/>
        </p:nvSpPr>
        <p:spPr>
          <a:xfrm>
            <a:off x="4709159" y="2794718"/>
            <a:ext cx="563400" cy="397800"/>
          </a:xfrm>
          <a:prstGeom prst="roundRect">
            <a:avLst>
              <a:gd fmla="val 8000" name="adj"/>
            </a:avLst>
          </a:prstGeom>
          <a:solidFill>
            <a:srgbClr val="FCE9DD"/>
          </a:solidFill>
          <a:ln cap="flat" cmpd="sng" w="9525">
            <a:solidFill>
              <a:srgbClr val="CFD7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0" name="Google Shape;2390;p110"/>
          <p:cNvSpPr txBox="1"/>
          <p:nvPr/>
        </p:nvSpPr>
        <p:spPr>
          <a:xfrm>
            <a:off x="4745736" y="2877014"/>
            <a:ext cx="490200" cy="14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944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0.98</a:t>
            </a:r>
            <a:endParaRPr/>
          </a:p>
        </p:txBody>
      </p:sp>
      <p:sp>
        <p:nvSpPr>
          <p:cNvPr id="2391" name="Google Shape;2391;p110"/>
          <p:cNvSpPr/>
          <p:nvPr/>
        </p:nvSpPr>
        <p:spPr>
          <a:xfrm>
            <a:off x="5289803" y="2794718"/>
            <a:ext cx="563400" cy="397800"/>
          </a:xfrm>
          <a:prstGeom prst="roundRect">
            <a:avLst>
              <a:gd fmla="val 8000" name="adj"/>
            </a:avLst>
          </a:prstGeom>
          <a:solidFill>
            <a:srgbClr val="F5F7FA"/>
          </a:solidFill>
          <a:ln cap="flat" cmpd="sng" w="9525">
            <a:solidFill>
              <a:srgbClr val="CFD7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2" name="Google Shape;2392;p110"/>
          <p:cNvSpPr txBox="1"/>
          <p:nvPr/>
        </p:nvSpPr>
        <p:spPr>
          <a:xfrm>
            <a:off x="5326379" y="2877014"/>
            <a:ext cx="490200" cy="14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944" u="none" cap="none" strike="noStrike">
                <a:solidFill>
                  <a:srgbClr val="D2782C"/>
                </a:solidFill>
                <a:latin typeface="Arial"/>
                <a:ea typeface="Arial"/>
                <a:cs typeface="Arial"/>
                <a:sym typeface="Arial"/>
              </a:rPr>
              <a:t>−0.10</a:t>
            </a:r>
            <a:endParaRPr/>
          </a:p>
        </p:txBody>
      </p:sp>
      <p:sp>
        <p:nvSpPr>
          <p:cNvPr id="2393" name="Google Shape;2393;p110"/>
          <p:cNvSpPr/>
          <p:nvPr/>
        </p:nvSpPr>
        <p:spPr>
          <a:xfrm>
            <a:off x="5870447" y="2794718"/>
            <a:ext cx="563400" cy="397800"/>
          </a:xfrm>
          <a:prstGeom prst="roundRect">
            <a:avLst>
              <a:gd fmla="val 8000" name="adj"/>
            </a:avLst>
          </a:prstGeom>
          <a:solidFill>
            <a:srgbClr val="F5F7FA"/>
          </a:solidFill>
          <a:ln cap="flat" cmpd="sng" w="9525">
            <a:solidFill>
              <a:srgbClr val="CFD7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4" name="Google Shape;2394;p110"/>
          <p:cNvSpPr txBox="1"/>
          <p:nvPr/>
        </p:nvSpPr>
        <p:spPr>
          <a:xfrm>
            <a:off x="5907023" y="2877014"/>
            <a:ext cx="490200" cy="14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944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0.47</a:t>
            </a:r>
            <a:endParaRPr/>
          </a:p>
        </p:txBody>
      </p:sp>
      <p:sp>
        <p:nvSpPr>
          <p:cNvPr id="2395" name="Google Shape;2395;p110"/>
          <p:cNvSpPr/>
          <p:nvPr/>
        </p:nvSpPr>
        <p:spPr>
          <a:xfrm>
            <a:off x="557784" y="3203455"/>
            <a:ext cx="1811400" cy="3978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9525">
            <a:solidFill>
              <a:srgbClr val="CFD7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6" name="Google Shape;2396;p110"/>
          <p:cNvSpPr txBox="1"/>
          <p:nvPr/>
        </p:nvSpPr>
        <p:spPr>
          <a:xfrm>
            <a:off x="617220" y="3285751"/>
            <a:ext cx="1692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900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단일 픽셀 비디오 학습</a:t>
            </a:r>
            <a:endParaRPr/>
          </a:p>
        </p:txBody>
      </p:sp>
      <p:sp>
        <p:nvSpPr>
          <p:cNvPr id="2397" name="Google Shape;2397;p110"/>
          <p:cNvSpPr/>
          <p:nvPr/>
        </p:nvSpPr>
        <p:spPr>
          <a:xfrm>
            <a:off x="2386584" y="3203455"/>
            <a:ext cx="563400" cy="3978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9525">
            <a:solidFill>
              <a:srgbClr val="CFD7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8" name="Google Shape;2398;p110"/>
          <p:cNvSpPr txBox="1"/>
          <p:nvPr/>
        </p:nvSpPr>
        <p:spPr>
          <a:xfrm>
            <a:off x="2423160" y="3285751"/>
            <a:ext cx="490200" cy="14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944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0.57</a:t>
            </a:r>
            <a:endParaRPr/>
          </a:p>
        </p:txBody>
      </p:sp>
      <p:sp>
        <p:nvSpPr>
          <p:cNvPr id="2399" name="Google Shape;2399;p110"/>
          <p:cNvSpPr/>
          <p:nvPr/>
        </p:nvSpPr>
        <p:spPr>
          <a:xfrm>
            <a:off x="2967228" y="3203455"/>
            <a:ext cx="563400" cy="3978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9525">
            <a:solidFill>
              <a:srgbClr val="CFD7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0" name="Google Shape;2400;p110"/>
          <p:cNvSpPr txBox="1"/>
          <p:nvPr/>
        </p:nvSpPr>
        <p:spPr>
          <a:xfrm>
            <a:off x="3003804" y="3285751"/>
            <a:ext cx="490200" cy="14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944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0.77</a:t>
            </a:r>
            <a:endParaRPr/>
          </a:p>
        </p:txBody>
      </p:sp>
      <p:sp>
        <p:nvSpPr>
          <p:cNvPr id="2401" name="Google Shape;2401;p110"/>
          <p:cNvSpPr/>
          <p:nvPr/>
        </p:nvSpPr>
        <p:spPr>
          <a:xfrm>
            <a:off x="3547872" y="3203455"/>
            <a:ext cx="563400" cy="3978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9525">
            <a:solidFill>
              <a:srgbClr val="CFD7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2" name="Google Shape;2402;p110"/>
          <p:cNvSpPr txBox="1"/>
          <p:nvPr/>
        </p:nvSpPr>
        <p:spPr>
          <a:xfrm>
            <a:off x="3584448" y="3285751"/>
            <a:ext cx="490200" cy="14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944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0.93</a:t>
            </a:r>
            <a:endParaRPr/>
          </a:p>
        </p:txBody>
      </p:sp>
      <p:sp>
        <p:nvSpPr>
          <p:cNvPr id="2403" name="Google Shape;2403;p110"/>
          <p:cNvSpPr/>
          <p:nvPr/>
        </p:nvSpPr>
        <p:spPr>
          <a:xfrm>
            <a:off x="4128515" y="3203455"/>
            <a:ext cx="563400" cy="3978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9525">
            <a:solidFill>
              <a:srgbClr val="CFD7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4" name="Google Shape;2404;p110"/>
          <p:cNvSpPr txBox="1"/>
          <p:nvPr/>
        </p:nvSpPr>
        <p:spPr>
          <a:xfrm>
            <a:off x="4165091" y="3285751"/>
            <a:ext cx="490200" cy="14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944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0.94</a:t>
            </a:r>
            <a:endParaRPr/>
          </a:p>
        </p:txBody>
      </p:sp>
      <p:sp>
        <p:nvSpPr>
          <p:cNvPr id="2405" name="Google Shape;2405;p110"/>
          <p:cNvSpPr/>
          <p:nvPr/>
        </p:nvSpPr>
        <p:spPr>
          <a:xfrm>
            <a:off x="4709159" y="3203455"/>
            <a:ext cx="563400" cy="3978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9525">
            <a:solidFill>
              <a:srgbClr val="CFD7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6" name="Google Shape;2406;p110"/>
          <p:cNvSpPr txBox="1"/>
          <p:nvPr/>
        </p:nvSpPr>
        <p:spPr>
          <a:xfrm>
            <a:off x="4745736" y="3285751"/>
            <a:ext cx="490200" cy="14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944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0.94</a:t>
            </a:r>
            <a:endParaRPr/>
          </a:p>
        </p:txBody>
      </p:sp>
      <p:sp>
        <p:nvSpPr>
          <p:cNvPr id="2407" name="Google Shape;2407;p110"/>
          <p:cNvSpPr/>
          <p:nvPr/>
        </p:nvSpPr>
        <p:spPr>
          <a:xfrm>
            <a:off x="5289803" y="3203455"/>
            <a:ext cx="563400" cy="3978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9525">
            <a:solidFill>
              <a:srgbClr val="CFD7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8" name="Google Shape;2408;p110"/>
          <p:cNvSpPr txBox="1"/>
          <p:nvPr/>
        </p:nvSpPr>
        <p:spPr>
          <a:xfrm>
            <a:off x="5326379" y="3285751"/>
            <a:ext cx="490200" cy="14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944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0.35</a:t>
            </a:r>
            <a:endParaRPr/>
          </a:p>
        </p:txBody>
      </p:sp>
      <p:sp>
        <p:nvSpPr>
          <p:cNvPr id="2409" name="Google Shape;2409;p110"/>
          <p:cNvSpPr/>
          <p:nvPr/>
        </p:nvSpPr>
        <p:spPr>
          <a:xfrm>
            <a:off x="5870447" y="3203455"/>
            <a:ext cx="563400" cy="3978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9525">
            <a:solidFill>
              <a:srgbClr val="CFD7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0" name="Google Shape;2410;p110"/>
          <p:cNvSpPr txBox="1"/>
          <p:nvPr/>
        </p:nvSpPr>
        <p:spPr>
          <a:xfrm>
            <a:off x="5907023" y="3285751"/>
            <a:ext cx="490200" cy="14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944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0.75</a:t>
            </a:r>
            <a:endParaRPr/>
          </a:p>
        </p:txBody>
      </p:sp>
      <p:sp>
        <p:nvSpPr>
          <p:cNvPr id="2411" name="Google Shape;2411;p110"/>
          <p:cNvSpPr/>
          <p:nvPr/>
        </p:nvSpPr>
        <p:spPr>
          <a:xfrm>
            <a:off x="557784" y="3612192"/>
            <a:ext cx="1811400" cy="397800"/>
          </a:xfrm>
          <a:prstGeom prst="roundRect">
            <a:avLst>
              <a:gd fmla="val 8000" name="adj"/>
            </a:avLst>
          </a:prstGeom>
          <a:solidFill>
            <a:srgbClr val="F5F7FA"/>
          </a:solidFill>
          <a:ln cap="flat" cmpd="sng" w="9525">
            <a:solidFill>
              <a:srgbClr val="CFD7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2" name="Google Shape;2412;p110"/>
          <p:cNvSpPr txBox="1"/>
          <p:nvPr/>
        </p:nvSpPr>
        <p:spPr>
          <a:xfrm>
            <a:off x="617220" y="3694488"/>
            <a:ext cx="16926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900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타임 시퀀스 모델 (현재)</a:t>
            </a:r>
            <a:endParaRPr/>
          </a:p>
        </p:txBody>
      </p:sp>
      <p:sp>
        <p:nvSpPr>
          <p:cNvPr id="2413" name="Google Shape;2413;p110"/>
          <p:cNvSpPr/>
          <p:nvPr/>
        </p:nvSpPr>
        <p:spPr>
          <a:xfrm>
            <a:off x="2386584" y="3612192"/>
            <a:ext cx="563400" cy="397800"/>
          </a:xfrm>
          <a:prstGeom prst="roundRect">
            <a:avLst>
              <a:gd fmla="val 8000" name="adj"/>
            </a:avLst>
          </a:prstGeom>
          <a:solidFill>
            <a:srgbClr val="FCE9DD"/>
          </a:solidFill>
          <a:ln cap="flat" cmpd="sng" w="9525">
            <a:solidFill>
              <a:srgbClr val="CFD7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4" name="Google Shape;2414;p110"/>
          <p:cNvSpPr txBox="1"/>
          <p:nvPr/>
        </p:nvSpPr>
        <p:spPr>
          <a:xfrm>
            <a:off x="2423160" y="3694488"/>
            <a:ext cx="490200" cy="14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944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0.69</a:t>
            </a:r>
            <a:endParaRPr/>
          </a:p>
        </p:txBody>
      </p:sp>
      <p:sp>
        <p:nvSpPr>
          <p:cNvPr id="2415" name="Google Shape;2415;p110"/>
          <p:cNvSpPr/>
          <p:nvPr/>
        </p:nvSpPr>
        <p:spPr>
          <a:xfrm>
            <a:off x="2967228" y="3612192"/>
            <a:ext cx="563400" cy="397800"/>
          </a:xfrm>
          <a:prstGeom prst="roundRect">
            <a:avLst>
              <a:gd fmla="val 8000" name="adj"/>
            </a:avLst>
          </a:prstGeom>
          <a:solidFill>
            <a:srgbClr val="F5F7FA"/>
          </a:solidFill>
          <a:ln cap="flat" cmpd="sng" w="9525">
            <a:solidFill>
              <a:srgbClr val="CFD7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6" name="Google Shape;2416;p110"/>
          <p:cNvSpPr txBox="1"/>
          <p:nvPr/>
        </p:nvSpPr>
        <p:spPr>
          <a:xfrm>
            <a:off x="3003804" y="3694488"/>
            <a:ext cx="490200" cy="14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944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0.84</a:t>
            </a:r>
            <a:endParaRPr/>
          </a:p>
        </p:txBody>
      </p:sp>
      <p:sp>
        <p:nvSpPr>
          <p:cNvPr id="2417" name="Google Shape;2417;p110"/>
          <p:cNvSpPr/>
          <p:nvPr/>
        </p:nvSpPr>
        <p:spPr>
          <a:xfrm>
            <a:off x="3547872" y="3612192"/>
            <a:ext cx="563400" cy="397800"/>
          </a:xfrm>
          <a:prstGeom prst="roundRect">
            <a:avLst>
              <a:gd fmla="val 8000" name="adj"/>
            </a:avLst>
          </a:prstGeom>
          <a:solidFill>
            <a:srgbClr val="FCE9DD"/>
          </a:solidFill>
          <a:ln cap="flat" cmpd="sng" w="9525">
            <a:solidFill>
              <a:srgbClr val="CFD7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8" name="Google Shape;2418;p110"/>
          <p:cNvSpPr txBox="1"/>
          <p:nvPr/>
        </p:nvSpPr>
        <p:spPr>
          <a:xfrm>
            <a:off x="3584448" y="3694488"/>
            <a:ext cx="490200" cy="14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944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0.95</a:t>
            </a:r>
            <a:endParaRPr/>
          </a:p>
        </p:txBody>
      </p:sp>
      <p:sp>
        <p:nvSpPr>
          <p:cNvPr id="2419" name="Google Shape;2419;p110"/>
          <p:cNvSpPr/>
          <p:nvPr/>
        </p:nvSpPr>
        <p:spPr>
          <a:xfrm>
            <a:off x="4128515" y="3612192"/>
            <a:ext cx="563400" cy="397800"/>
          </a:xfrm>
          <a:prstGeom prst="roundRect">
            <a:avLst>
              <a:gd fmla="val 8000" name="adj"/>
            </a:avLst>
          </a:prstGeom>
          <a:solidFill>
            <a:srgbClr val="FCE9DD"/>
          </a:solidFill>
          <a:ln cap="flat" cmpd="sng" w="9525">
            <a:solidFill>
              <a:srgbClr val="CFD7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0" name="Google Shape;2420;p110"/>
          <p:cNvSpPr txBox="1"/>
          <p:nvPr/>
        </p:nvSpPr>
        <p:spPr>
          <a:xfrm>
            <a:off x="4165091" y="3694488"/>
            <a:ext cx="490200" cy="14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944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0.96</a:t>
            </a:r>
            <a:endParaRPr/>
          </a:p>
        </p:txBody>
      </p:sp>
      <p:sp>
        <p:nvSpPr>
          <p:cNvPr id="2421" name="Google Shape;2421;p110"/>
          <p:cNvSpPr/>
          <p:nvPr/>
        </p:nvSpPr>
        <p:spPr>
          <a:xfrm>
            <a:off x="4709159" y="3612192"/>
            <a:ext cx="563400" cy="397800"/>
          </a:xfrm>
          <a:prstGeom prst="roundRect">
            <a:avLst>
              <a:gd fmla="val 8000" name="adj"/>
            </a:avLst>
          </a:prstGeom>
          <a:solidFill>
            <a:srgbClr val="F5F7FA"/>
          </a:solidFill>
          <a:ln cap="flat" cmpd="sng" w="9525">
            <a:solidFill>
              <a:srgbClr val="CFD7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2" name="Google Shape;2422;p110"/>
          <p:cNvSpPr txBox="1"/>
          <p:nvPr/>
        </p:nvSpPr>
        <p:spPr>
          <a:xfrm>
            <a:off x="4745736" y="3694488"/>
            <a:ext cx="490200" cy="14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944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0.94</a:t>
            </a:r>
            <a:endParaRPr/>
          </a:p>
        </p:txBody>
      </p:sp>
      <p:sp>
        <p:nvSpPr>
          <p:cNvPr id="2423" name="Google Shape;2423;p110"/>
          <p:cNvSpPr/>
          <p:nvPr/>
        </p:nvSpPr>
        <p:spPr>
          <a:xfrm>
            <a:off x="5289803" y="3612192"/>
            <a:ext cx="563400" cy="397800"/>
          </a:xfrm>
          <a:prstGeom prst="roundRect">
            <a:avLst>
              <a:gd fmla="val 8000" name="adj"/>
            </a:avLst>
          </a:prstGeom>
          <a:solidFill>
            <a:srgbClr val="F5F7FA"/>
          </a:solidFill>
          <a:ln cap="flat" cmpd="sng" w="9525">
            <a:solidFill>
              <a:srgbClr val="CFD7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4" name="Google Shape;2424;p110"/>
          <p:cNvSpPr txBox="1"/>
          <p:nvPr/>
        </p:nvSpPr>
        <p:spPr>
          <a:xfrm>
            <a:off x="5326379" y="3694488"/>
            <a:ext cx="490200" cy="14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944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0.45</a:t>
            </a:r>
            <a:endParaRPr/>
          </a:p>
        </p:txBody>
      </p:sp>
      <p:sp>
        <p:nvSpPr>
          <p:cNvPr id="2425" name="Google Shape;2425;p110"/>
          <p:cNvSpPr/>
          <p:nvPr/>
        </p:nvSpPr>
        <p:spPr>
          <a:xfrm>
            <a:off x="5870447" y="3612192"/>
            <a:ext cx="563400" cy="397800"/>
          </a:xfrm>
          <a:prstGeom prst="roundRect">
            <a:avLst>
              <a:gd fmla="val 8000" name="adj"/>
            </a:avLst>
          </a:prstGeom>
          <a:solidFill>
            <a:srgbClr val="FCE9DD"/>
          </a:solidFill>
          <a:ln cap="flat" cmpd="sng" w="9525">
            <a:solidFill>
              <a:srgbClr val="CFD7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6" name="Google Shape;2426;p110"/>
          <p:cNvSpPr txBox="1"/>
          <p:nvPr/>
        </p:nvSpPr>
        <p:spPr>
          <a:xfrm>
            <a:off x="5907023" y="3694488"/>
            <a:ext cx="490200" cy="14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944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0.80</a:t>
            </a:r>
            <a:endParaRPr/>
          </a:p>
        </p:txBody>
      </p:sp>
      <p:sp>
        <p:nvSpPr>
          <p:cNvPr id="2427" name="Google Shape;2427;p110"/>
          <p:cNvSpPr/>
          <p:nvPr/>
        </p:nvSpPr>
        <p:spPr>
          <a:xfrm>
            <a:off x="6675120" y="1628858"/>
            <a:ext cx="3346800" cy="12711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1425">
            <a:solidFill>
              <a:srgbClr val="CFD7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8" name="Google Shape;2428;p110"/>
          <p:cNvSpPr/>
          <p:nvPr/>
        </p:nvSpPr>
        <p:spPr>
          <a:xfrm>
            <a:off x="6675120" y="2973027"/>
            <a:ext cx="3346800" cy="12711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1425">
            <a:solidFill>
              <a:srgbClr val="CFD7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9" name="Google Shape;2429;p110"/>
          <p:cNvSpPr txBox="1"/>
          <p:nvPr/>
        </p:nvSpPr>
        <p:spPr>
          <a:xfrm>
            <a:off x="6784848" y="1692866"/>
            <a:ext cx="31365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1000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현재 모델: 비디오별 R²</a:t>
            </a:r>
            <a:endParaRPr/>
          </a:p>
        </p:txBody>
      </p:sp>
      <p:sp>
        <p:nvSpPr>
          <p:cNvPr id="2430" name="Google Shape;2430;p110"/>
          <p:cNvSpPr txBox="1"/>
          <p:nvPr/>
        </p:nvSpPr>
        <p:spPr>
          <a:xfrm>
            <a:off x="6784848" y="3037035"/>
            <a:ext cx="3136500" cy="1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960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처음 모델 → 현재: 비디오별 R² 변화</a:t>
            </a:r>
            <a:endParaRPr/>
          </a:p>
        </p:txBody>
      </p:sp>
      <p:cxnSp>
        <p:nvCxnSpPr>
          <p:cNvPr id="2431" name="Google Shape;2431;p110"/>
          <p:cNvCxnSpPr/>
          <p:nvPr/>
        </p:nvCxnSpPr>
        <p:spPr>
          <a:xfrm>
            <a:off x="7059168" y="2652987"/>
            <a:ext cx="2798100" cy="0"/>
          </a:xfrm>
          <a:prstGeom prst="straightConnector1">
            <a:avLst/>
          </a:prstGeom>
          <a:noFill/>
          <a:ln cap="flat" cmpd="sng" w="9525">
            <a:solidFill>
              <a:srgbClr val="DCE2E9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cxnSp>
        <p:nvCxnSpPr>
          <p:cNvPr id="2432" name="Google Shape;2432;p110"/>
          <p:cNvCxnSpPr/>
          <p:nvPr/>
        </p:nvCxnSpPr>
        <p:spPr>
          <a:xfrm>
            <a:off x="7059168" y="2360379"/>
            <a:ext cx="2798100" cy="0"/>
          </a:xfrm>
          <a:prstGeom prst="straightConnector1">
            <a:avLst/>
          </a:prstGeom>
          <a:noFill/>
          <a:ln cap="flat" cmpd="sng" w="9525">
            <a:solidFill>
              <a:srgbClr val="DCE2E9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cxnSp>
        <p:nvCxnSpPr>
          <p:cNvPr id="2433" name="Google Shape;2433;p110"/>
          <p:cNvCxnSpPr/>
          <p:nvPr/>
        </p:nvCxnSpPr>
        <p:spPr>
          <a:xfrm>
            <a:off x="7059168" y="2067771"/>
            <a:ext cx="2798100" cy="0"/>
          </a:xfrm>
          <a:prstGeom prst="straightConnector1">
            <a:avLst/>
          </a:prstGeom>
          <a:noFill/>
          <a:ln cap="flat" cmpd="sng" w="9525">
            <a:solidFill>
              <a:srgbClr val="DCE2E9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cxnSp>
        <p:nvCxnSpPr>
          <p:cNvPr id="2434" name="Google Shape;2434;p110"/>
          <p:cNvCxnSpPr/>
          <p:nvPr/>
        </p:nvCxnSpPr>
        <p:spPr>
          <a:xfrm>
            <a:off x="7059168" y="2652987"/>
            <a:ext cx="2798100" cy="0"/>
          </a:xfrm>
          <a:prstGeom prst="straightConnector1">
            <a:avLst/>
          </a:prstGeom>
          <a:noFill/>
          <a:ln cap="flat" cmpd="sng" w="11425">
            <a:solidFill>
              <a:srgbClr val="AEBAC9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2435" name="Google Shape;2435;p110"/>
          <p:cNvSpPr/>
          <p:nvPr/>
        </p:nvSpPr>
        <p:spPr>
          <a:xfrm>
            <a:off x="7141464" y="2249187"/>
            <a:ext cx="301800" cy="403800"/>
          </a:xfrm>
          <a:prstGeom prst="rect">
            <a:avLst/>
          </a:prstGeom>
          <a:solidFill>
            <a:srgbClr val="3C76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6" name="Google Shape;2436;p110"/>
          <p:cNvSpPr txBox="1"/>
          <p:nvPr/>
        </p:nvSpPr>
        <p:spPr>
          <a:xfrm>
            <a:off x="7036307" y="2075451"/>
            <a:ext cx="512100" cy="12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815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0.69</a:t>
            </a:r>
            <a:endParaRPr/>
          </a:p>
        </p:txBody>
      </p:sp>
      <p:sp>
        <p:nvSpPr>
          <p:cNvPr id="2437" name="Google Shape;2437;p110"/>
          <p:cNvSpPr txBox="1"/>
          <p:nvPr/>
        </p:nvSpPr>
        <p:spPr>
          <a:xfrm>
            <a:off x="7109459" y="2680418"/>
            <a:ext cx="365700" cy="12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819" u="none" cap="none" strike="noStrike">
                <a:solidFill>
                  <a:srgbClr val="687788"/>
                </a:solidFill>
                <a:latin typeface="Arial"/>
                <a:ea typeface="Arial"/>
                <a:cs typeface="Arial"/>
                <a:sym typeface="Arial"/>
              </a:rPr>
              <a:t>V1</a:t>
            </a:r>
            <a:endParaRPr/>
          </a:p>
        </p:txBody>
      </p:sp>
      <p:sp>
        <p:nvSpPr>
          <p:cNvPr id="2438" name="Google Shape;2438;p110"/>
          <p:cNvSpPr/>
          <p:nvPr/>
        </p:nvSpPr>
        <p:spPr>
          <a:xfrm>
            <a:off x="7607808" y="2161405"/>
            <a:ext cx="301800" cy="491700"/>
          </a:xfrm>
          <a:prstGeom prst="rect">
            <a:avLst/>
          </a:prstGeom>
          <a:solidFill>
            <a:srgbClr val="3C76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9" name="Google Shape;2439;p110"/>
          <p:cNvSpPr txBox="1"/>
          <p:nvPr/>
        </p:nvSpPr>
        <p:spPr>
          <a:xfrm>
            <a:off x="7502652" y="1987669"/>
            <a:ext cx="512100" cy="12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815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0.84</a:t>
            </a:r>
            <a:endParaRPr/>
          </a:p>
        </p:txBody>
      </p:sp>
      <p:sp>
        <p:nvSpPr>
          <p:cNvPr id="2440" name="Google Shape;2440;p110"/>
          <p:cNvSpPr txBox="1"/>
          <p:nvPr/>
        </p:nvSpPr>
        <p:spPr>
          <a:xfrm>
            <a:off x="7575804" y="2680418"/>
            <a:ext cx="365700" cy="12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819" u="none" cap="none" strike="noStrike">
                <a:solidFill>
                  <a:srgbClr val="687788"/>
                </a:solidFill>
                <a:latin typeface="Arial"/>
                <a:ea typeface="Arial"/>
                <a:cs typeface="Arial"/>
                <a:sym typeface="Arial"/>
              </a:rPr>
              <a:t>V2</a:t>
            </a:r>
            <a:endParaRPr/>
          </a:p>
        </p:txBody>
      </p:sp>
      <p:sp>
        <p:nvSpPr>
          <p:cNvPr id="2441" name="Google Shape;2441;p110"/>
          <p:cNvSpPr/>
          <p:nvPr/>
        </p:nvSpPr>
        <p:spPr>
          <a:xfrm>
            <a:off x="8074152" y="2097031"/>
            <a:ext cx="301800" cy="555900"/>
          </a:xfrm>
          <a:prstGeom prst="rect">
            <a:avLst/>
          </a:prstGeom>
          <a:solidFill>
            <a:srgbClr val="3C76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2" name="Google Shape;2442;p110"/>
          <p:cNvSpPr txBox="1"/>
          <p:nvPr/>
        </p:nvSpPr>
        <p:spPr>
          <a:xfrm>
            <a:off x="7968996" y="1923295"/>
            <a:ext cx="512100" cy="12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815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0.95</a:t>
            </a:r>
            <a:endParaRPr/>
          </a:p>
        </p:txBody>
      </p:sp>
      <p:sp>
        <p:nvSpPr>
          <p:cNvPr id="2443" name="Google Shape;2443;p110"/>
          <p:cNvSpPr txBox="1"/>
          <p:nvPr/>
        </p:nvSpPr>
        <p:spPr>
          <a:xfrm>
            <a:off x="8042148" y="2680418"/>
            <a:ext cx="365700" cy="12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819" u="none" cap="none" strike="noStrike">
                <a:solidFill>
                  <a:srgbClr val="687788"/>
                </a:solidFill>
                <a:latin typeface="Arial"/>
                <a:ea typeface="Arial"/>
                <a:cs typeface="Arial"/>
                <a:sym typeface="Arial"/>
              </a:rPr>
              <a:t>V3</a:t>
            </a:r>
            <a:endParaRPr/>
          </a:p>
        </p:txBody>
      </p:sp>
      <p:sp>
        <p:nvSpPr>
          <p:cNvPr id="2444" name="Google Shape;2444;p110"/>
          <p:cNvSpPr/>
          <p:nvPr/>
        </p:nvSpPr>
        <p:spPr>
          <a:xfrm>
            <a:off x="8540496" y="2091179"/>
            <a:ext cx="301800" cy="561900"/>
          </a:xfrm>
          <a:prstGeom prst="rect">
            <a:avLst/>
          </a:prstGeom>
          <a:solidFill>
            <a:srgbClr val="3C76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5" name="Google Shape;2445;p110"/>
          <p:cNvSpPr txBox="1"/>
          <p:nvPr/>
        </p:nvSpPr>
        <p:spPr>
          <a:xfrm>
            <a:off x="8435340" y="1917443"/>
            <a:ext cx="512100" cy="12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815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0.96</a:t>
            </a:r>
            <a:endParaRPr/>
          </a:p>
        </p:txBody>
      </p:sp>
      <p:sp>
        <p:nvSpPr>
          <p:cNvPr id="2446" name="Google Shape;2446;p110"/>
          <p:cNvSpPr txBox="1"/>
          <p:nvPr/>
        </p:nvSpPr>
        <p:spPr>
          <a:xfrm>
            <a:off x="8508492" y="2680418"/>
            <a:ext cx="365700" cy="12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819" u="none" cap="none" strike="noStrike">
                <a:solidFill>
                  <a:srgbClr val="687788"/>
                </a:solidFill>
                <a:latin typeface="Arial"/>
                <a:ea typeface="Arial"/>
                <a:cs typeface="Arial"/>
                <a:sym typeface="Arial"/>
              </a:rPr>
              <a:t>V4</a:t>
            </a:r>
            <a:endParaRPr/>
          </a:p>
        </p:txBody>
      </p:sp>
      <p:sp>
        <p:nvSpPr>
          <p:cNvPr id="2447" name="Google Shape;2447;p110"/>
          <p:cNvSpPr/>
          <p:nvPr/>
        </p:nvSpPr>
        <p:spPr>
          <a:xfrm>
            <a:off x="9006840" y="2102883"/>
            <a:ext cx="301800" cy="550200"/>
          </a:xfrm>
          <a:prstGeom prst="rect">
            <a:avLst/>
          </a:prstGeom>
          <a:solidFill>
            <a:srgbClr val="3C76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8" name="Google Shape;2448;p110"/>
          <p:cNvSpPr txBox="1"/>
          <p:nvPr/>
        </p:nvSpPr>
        <p:spPr>
          <a:xfrm>
            <a:off x="8901684" y="1929147"/>
            <a:ext cx="512100" cy="12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815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0.94</a:t>
            </a:r>
            <a:endParaRPr/>
          </a:p>
        </p:txBody>
      </p:sp>
      <p:sp>
        <p:nvSpPr>
          <p:cNvPr id="2449" name="Google Shape;2449;p110"/>
          <p:cNvSpPr txBox="1"/>
          <p:nvPr/>
        </p:nvSpPr>
        <p:spPr>
          <a:xfrm>
            <a:off x="8974836" y="2680418"/>
            <a:ext cx="365700" cy="12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819" u="none" cap="none" strike="noStrike">
                <a:solidFill>
                  <a:srgbClr val="687788"/>
                </a:solidFill>
                <a:latin typeface="Arial"/>
                <a:ea typeface="Arial"/>
                <a:cs typeface="Arial"/>
                <a:sym typeface="Arial"/>
              </a:rPr>
              <a:t>V5</a:t>
            </a:r>
            <a:endParaRPr/>
          </a:p>
        </p:txBody>
      </p:sp>
      <p:sp>
        <p:nvSpPr>
          <p:cNvPr id="2450" name="Google Shape;2450;p110"/>
          <p:cNvSpPr/>
          <p:nvPr/>
        </p:nvSpPr>
        <p:spPr>
          <a:xfrm>
            <a:off x="9473184" y="2389639"/>
            <a:ext cx="301800" cy="263400"/>
          </a:xfrm>
          <a:prstGeom prst="rect">
            <a:avLst/>
          </a:prstGeom>
          <a:solidFill>
            <a:srgbClr val="D2782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1" name="Google Shape;2451;p110"/>
          <p:cNvSpPr txBox="1"/>
          <p:nvPr/>
        </p:nvSpPr>
        <p:spPr>
          <a:xfrm>
            <a:off x="9368028" y="2215903"/>
            <a:ext cx="512100" cy="12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815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0.45</a:t>
            </a:r>
            <a:endParaRPr/>
          </a:p>
        </p:txBody>
      </p:sp>
      <p:sp>
        <p:nvSpPr>
          <p:cNvPr id="2452" name="Google Shape;2452;p110"/>
          <p:cNvSpPr txBox="1"/>
          <p:nvPr/>
        </p:nvSpPr>
        <p:spPr>
          <a:xfrm>
            <a:off x="9441180" y="2680418"/>
            <a:ext cx="365700" cy="12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819" u="none" cap="none" strike="noStrike">
                <a:solidFill>
                  <a:srgbClr val="687788"/>
                </a:solidFill>
                <a:latin typeface="Arial"/>
                <a:ea typeface="Arial"/>
                <a:cs typeface="Arial"/>
                <a:sym typeface="Arial"/>
              </a:rPr>
              <a:t>V6</a:t>
            </a:r>
            <a:endParaRPr/>
          </a:p>
        </p:txBody>
      </p:sp>
      <p:cxnSp>
        <p:nvCxnSpPr>
          <p:cNvPr id="2453" name="Google Shape;2453;p110"/>
          <p:cNvCxnSpPr/>
          <p:nvPr/>
        </p:nvCxnSpPr>
        <p:spPr>
          <a:xfrm>
            <a:off x="7059168" y="3997155"/>
            <a:ext cx="2798100" cy="0"/>
          </a:xfrm>
          <a:prstGeom prst="straightConnector1">
            <a:avLst/>
          </a:prstGeom>
          <a:noFill/>
          <a:ln cap="flat" cmpd="sng" w="9525">
            <a:solidFill>
              <a:srgbClr val="DCE2E9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cxnSp>
        <p:nvCxnSpPr>
          <p:cNvPr id="2454" name="Google Shape;2454;p110"/>
          <p:cNvCxnSpPr/>
          <p:nvPr/>
        </p:nvCxnSpPr>
        <p:spPr>
          <a:xfrm>
            <a:off x="7059168" y="3619596"/>
            <a:ext cx="2798100" cy="0"/>
          </a:xfrm>
          <a:prstGeom prst="straightConnector1">
            <a:avLst/>
          </a:prstGeom>
          <a:noFill/>
          <a:ln cap="flat" cmpd="sng" w="9525">
            <a:solidFill>
              <a:srgbClr val="DCE2E9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cxnSp>
        <p:nvCxnSpPr>
          <p:cNvPr id="2455" name="Google Shape;2455;p110"/>
          <p:cNvCxnSpPr/>
          <p:nvPr/>
        </p:nvCxnSpPr>
        <p:spPr>
          <a:xfrm>
            <a:off x="7059168" y="3997155"/>
            <a:ext cx="2798100" cy="0"/>
          </a:xfrm>
          <a:prstGeom prst="straightConnector1">
            <a:avLst/>
          </a:prstGeom>
          <a:noFill/>
          <a:ln cap="flat" cmpd="sng" w="11425">
            <a:solidFill>
              <a:srgbClr val="AEBAC9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8039"/>
              </a:srgbClr>
            </a:outerShdw>
          </a:effectLst>
        </p:spPr>
      </p:cxnSp>
      <p:sp>
        <p:nvSpPr>
          <p:cNvPr id="2456" name="Google Shape;2456;p110"/>
          <p:cNvSpPr/>
          <p:nvPr/>
        </p:nvSpPr>
        <p:spPr>
          <a:xfrm>
            <a:off x="7141464" y="3751741"/>
            <a:ext cx="301800" cy="245400"/>
          </a:xfrm>
          <a:prstGeom prst="rect">
            <a:avLst/>
          </a:prstGeom>
          <a:solidFill>
            <a:srgbClr val="3C76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7" name="Google Shape;2457;p110"/>
          <p:cNvSpPr txBox="1"/>
          <p:nvPr/>
        </p:nvSpPr>
        <p:spPr>
          <a:xfrm>
            <a:off x="7036307" y="3578005"/>
            <a:ext cx="512100" cy="12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815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+0.65</a:t>
            </a:r>
            <a:endParaRPr/>
          </a:p>
        </p:txBody>
      </p:sp>
      <p:sp>
        <p:nvSpPr>
          <p:cNvPr id="2458" name="Google Shape;2458;p110"/>
          <p:cNvSpPr txBox="1"/>
          <p:nvPr/>
        </p:nvSpPr>
        <p:spPr>
          <a:xfrm>
            <a:off x="7109459" y="4024587"/>
            <a:ext cx="365700" cy="12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819" u="none" cap="none" strike="noStrike">
                <a:solidFill>
                  <a:srgbClr val="687788"/>
                </a:solidFill>
                <a:latin typeface="Arial"/>
                <a:ea typeface="Arial"/>
                <a:cs typeface="Arial"/>
                <a:sym typeface="Arial"/>
              </a:rPr>
              <a:t>V1</a:t>
            </a:r>
            <a:endParaRPr/>
          </a:p>
        </p:txBody>
      </p:sp>
      <p:sp>
        <p:nvSpPr>
          <p:cNvPr id="2459" name="Google Shape;2459;p110"/>
          <p:cNvSpPr/>
          <p:nvPr/>
        </p:nvSpPr>
        <p:spPr>
          <a:xfrm>
            <a:off x="7607808" y="3464797"/>
            <a:ext cx="301800" cy="532500"/>
          </a:xfrm>
          <a:prstGeom prst="rect">
            <a:avLst/>
          </a:prstGeom>
          <a:solidFill>
            <a:srgbClr val="3C76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0" name="Google Shape;2460;p110"/>
          <p:cNvSpPr txBox="1"/>
          <p:nvPr/>
        </p:nvSpPr>
        <p:spPr>
          <a:xfrm>
            <a:off x="7502652" y="3291061"/>
            <a:ext cx="512100" cy="12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815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+1.41</a:t>
            </a:r>
            <a:endParaRPr/>
          </a:p>
        </p:txBody>
      </p:sp>
      <p:sp>
        <p:nvSpPr>
          <p:cNvPr id="2461" name="Google Shape;2461;p110"/>
          <p:cNvSpPr txBox="1"/>
          <p:nvPr/>
        </p:nvSpPr>
        <p:spPr>
          <a:xfrm>
            <a:off x="7575804" y="4024587"/>
            <a:ext cx="365700" cy="12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819" u="none" cap="none" strike="noStrike">
                <a:solidFill>
                  <a:srgbClr val="687788"/>
                </a:solidFill>
                <a:latin typeface="Arial"/>
                <a:ea typeface="Arial"/>
                <a:cs typeface="Arial"/>
                <a:sym typeface="Arial"/>
              </a:rPr>
              <a:t>V2</a:t>
            </a:r>
            <a:endParaRPr/>
          </a:p>
        </p:txBody>
      </p:sp>
      <p:sp>
        <p:nvSpPr>
          <p:cNvPr id="2462" name="Google Shape;2462;p110"/>
          <p:cNvSpPr/>
          <p:nvPr/>
        </p:nvSpPr>
        <p:spPr>
          <a:xfrm>
            <a:off x="8074152" y="3891438"/>
            <a:ext cx="301800" cy="105600"/>
          </a:xfrm>
          <a:prstGeom prst="rect">
            <a:avLst/>
          </a:prstGeom>
          <a:solidFill>
            <a:srgbClr val="3C76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3" name="Google Shape;2463;p110"/>
          <p:cNvSpPr txBox="1"/>
          <p:nvPr/>
        </p:nvSpPr>
        <p:spPr>
          <a:xfrm>
            <a:off x="7968996" y="3717702"/>
            <a:ext cx="512100" cy="12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815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+0.28</a:t>
            </a:r>
            <a:endParaRPr/>
          </a:p>
        </p:txBody>
      </p:sp>
      <p:sp>
        <p:nvSpPr>
          <p:cNvPr id="2464" name="Google Shape;2464;p110"/>
          <p:cNvSpPr txBox="1"/>
          <p:nvPr/>
        </p:nvSpPr>
        <p:spPr>
          <a:xfrm>
            <a:off x="8042148" y="4024587"/>
            <a:ext cx="365700" cy="12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819" u="none" cap="none" strike="noStrike">
                <a:solidFill>
                  <a:srgbClr val="687788"/>
                </a:solidFill>
                <a:latin typeface="Arial"/>
                <a:ea typeface="Arial"/>
                <a:cs typeface="Arial"/>
                <a:sym typeface="Arial"/>
              </a:rPr>
              <a:t>V3</a:t>
            </a:r>
            <a:endParaRPr/>
          </a:p>
        </p:txBody>
      </p:sp>
      <p:sp>
        <p:nvSpPr>
          <p:cNvPr id="2465" name="Google Shape;2465;p110"/>
          <p:cNvSpPr/>
          <p:nvPr/>
        </p:nvSpPr>
        <p:spPr>
          <a:xfrm>
            <a:off x="8540496" y="3857458"/>
            <a:ext cx="301800" cy="139800"/>
          </a:xfrm>
          <a:prstGeom prst="rect">
            <a:avLst/>
          </a:prstGeom>
          <a:solidFill>
            <a:srgbClr val="3C76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6" name="Google Shape;2466;p110"/>
          <p:cNvSpPr txBox="1"/>
          <p:nvPr/>
        </p:nvSpPr>
        <p:spPr>
          <a:xfrm>
            <a:off x="8435340" y="3683722"/>
            <a:ext cx="512100" cy="12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815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+0.37</a:t>
            </a:r>
            <a:endParaRPr/>
          </a:p>
        </p:txBody>
      </p:sp>
      <p:sp>
        <p:nvSpPr>
          <p:cNvPr id="2467" name="Google Shape;2467;p110"/>
          <p:cNvSpPr txBox="1"/>
          <p:nvPr/>
        </p:nvSpPr>
        <p:spPr>
          <a:xfrm>
            <a:off x="8508492" y="4024587"/>
            <a:ext cx="365700" cy="12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819" u="none" cap="none" strike="noStrike">
                <a:solidFill>
                  <a:srgbClr val="687788"/>
                </a:solidFill>
                <a:latin typeface="Arial"/>
                <a:ea typeface="Arial"/>
                <a:cs typeface="Arial"/>
                <a:sym typeface="Arial"/>
              </a:rPr>
              <a:t>V4</a:t>
            </a:r>
            <a:endParaRPr/>
          </a:p>
        </p:txBody>
      </p:sp>
      <p:sp>
        <p:nvSpPr>
          <p:cNvPr id="2468" name="Google Shape;2468;p110"/>
          <p:cNvSpPr/>
          <p:nvPr/>
        </p:nvSpPr>
        <p:spPr>
          <a:xfrm>
            <a:off x="9006840" y="3921643"/>
            <a:ext cx="301800" cy="75600"/>
          </a:xfrm>
          <a:prstGeom prst="rect">
            <a:avLst/>
          </a:prstGeom>
          <a:solidFill>
            <a:srgbClr val="3C76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9" name="Google Shape;2469;p110"/>
          <p:cNvSpPr txBox="1"/>
          <p:nvPr/>
        </p:nvSpPr>
        <p:spPr>
          <a:xfrm>
            <a:off x="8901684" y="3747907"/>
            <a:ext cx="512100" cy="12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815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+0.20</a:t>
            </a:r>
            <a:endParaRPr/>
          </a:p>
        </p:txBody>
      </p:sp>
      <p:sp>
        <p:nvSpPr>
          <p:cNvPr id="2470" name="Google Shape;2470;p110"/>
          <p:cNvSpPr txBox="1"/>
          <p:nvPr/>
        </p:nvSpPr>
        <p:spPr>
          <a:xfrm>
            <a:off x="8974836" y="4024587"/>
            <a:ext cx="365700" cy="12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819" u="none" cap="none" strike="noStrike">
                <a:solidFill>
                  <a:srgbClr val="687788"/>
                </a:solidFill>
                <a:latin typeface="Arial"/>
                <a:ea typeface="Arial"/>
                <a:cs typeface="Arial"/>
                <a:sym typeface="Arial"/>
              </a:rPr>
              <a:t>V5</a:t>
            </a:r>
            <a:endParaRPr/>
          </a:p>
        </p:txBody>
      </p:sp>
      <p:sp>
        <p:nvSpPr>
          <p:cNvPr id="2471" name="Google Shape;2471;p110"/>
          <p:cNvSpPr/>
          <p:nvPr/>
        </p:nvSpPr>
        <p:spPr>
          <a:xfrm>
            <a:off x="9473184" y="3997155"/>
            <a:ext cx="301800" cy="32100"/>
          </a:xfrm>
          <a:prstGeom prst="rect">
            <a:avLst/>
          </a:prstGeom>
          <a:solidFill>
            <a:srgbClr val="D2782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2" name="Google Shape;2472;p110"/>
          <p:cNvSpPr txBox="1"/>
          <p:nvPr/>
        </p:nvSpPr>
        <p:spPr>
          <a:xfrm>
            <a:off x="9368028" y="3850850"/>
            <a:ext cx="512100" cy="12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815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−0.12</a:t>
            </a:r>
            <a:endParaRPr/>
          </a:p>
        </p:txBody>
      </p:sp>
      <p:sp>
        <p:nvSpPr>
          <p:cNvPr id="2473" name="Google Shape;2473;p110"/>
          <p:cNvSpPr txBox="1"/>
          <p:nvPr/>
        </p:nvSpPr>
        <p:spPr>
          <a:xfrm>
            <a:off x="9441180" y="4024587"/>
            <a:ext cx="365700" cy="12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819" u="none" cap="none" strike="noStrike">
                <a:solidFill>
                  <a:srgbClr val="687788"/>
                </a:solidFill>
                <a:latin typeface="Arial"/>
                <a:ea typeface="Arial"/>
                <a:cs typeface="Arial"/>
                <a:sym typeface="Arial"/>
              </a:rPr>
              <a:t>V6</a:t>
            </a:r>
            <a:endParaRPr/>
          </a:p>
        </p:txBody>
      </p:sp>
      <p:sp>
        <p:nvSpPr>
          <p:cNvPr id="2474" name="Google Shape;2474;p110"/>
          <p:cNvSpPr txBox="1"/>
          <p:nvPr/>
        </p:nvSpPr>
        <p:spPr>
          <a:xfrm>
            <a:off x="10149840" y="1656291"/>
            <a:ext cx="1572900" cy="16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1040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정량지표</a:t>
            </a:r>
            <a:endParaRPr/>
          </a:p>
        </p:txBody>
      </p:sp>
      <p:sp>
        <p:nvSpPr>
          <p:cNvPr id="2475" name="Google Shape;2475;p110"/>
          <p:cNvSpPr/>
          <p:nvPr/>
        </p:nvSpPr>
        <p:spPr>
          <a:xfrm>
            <a:off x="10149840" y="1894035"/>
            <a:ext cx="1088100" cy="329100"/>
          </a:xfrm>
          <a:prstGeom prst="roundRect">
            <a:avLst>
              <a:gd fmla="val 8000" name="adj"/>
            </a:avLst>
          </a:prstGeom>
          <a:solidFill>
            <a:srgbClr val="2E343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6" name="Google Shape;2476;p110"/>
          <p:cNvSpPr/>
          <p:nvPr/>
        </p:nvSpPr>
        <p:spPr>
          <a:xfrm>
            <a:off x="11256263" y="1894035"/>
            <a:ext cx="466200" cy="329100"/>
          </a:xfrm>
          <a:prstGeom prst="roundRect">
            <a:avLst>
              <a:gd fmla="val 8000" name="adj"/>
            </a:avLst>
          </a:prstGeom>
          <a:solidFill>
            <a:srgbClr val="2E343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7" name="Google Shape;2477;p110"/>
          <p:cNvSpPr txBox="1"/>
          <p:nvPr/>
        </p:nvSpPr>
        <p:spPr>
          <a:xfrm>
            <a:off x="10186415" y="1944327"/>
            <a:ext cx="996600" cy="13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88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현재 모델</a:t>
            </a:r>
            <a:endParaRPr/>
          </a:p>
        </p:txBody>
      </p:sp>
      <p:sp>
        <p:nvSpPr>
          <p:cNvPr id="2478" name="Google Shape;2478;p110"/>
          <p:cNvSpPr txBox="1"/>
          <p:nvPr/>
        </p:nvSpPr>
        <p:spPr>
          <a:xfrm>
            <a:off x="11274552" y="1944327"/>
            <a:ext cx="411600" cy="14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91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R²</a:t>
            </a:r>
            <a:endParaRPr/>
          </a:p>
        </p:txBody>
      </p:sp>
      <p:sp>
        <p:nvSpPr>
          <p:cNvPr id="2479" name="Google Shape;2479;p110"/>
          <p:cNvSpPr/>
          <p:nvPr/>
        </p:nvSpPr>
        <p:spPr>
          <a:xfrm>
            <a:off x="10149840" y="2250651"/>
            <a:ext cx="1088100" cy="2742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9525">
            <a:solidFill>
              <a:srgbClr val="CFD7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0" name="Google Shape;2480;p110"/>
          <p:cNvSpPr/>
          <p:nvPr/>
        </p:nvSpPr>
        <p:spPr>
          <a:xfrm>
            <a:off x="11256263" y="2250651"/>
            <a:ext cx="466200" cy="2742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9525">
            <a:solidFill>
              <a:srgbClr val="CFD7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1" name="Google Shape;2481;p110"/>
          <p:cNvSpPr txBox="1"/>
          <p:nvPr/>
        </p:nvSpPr>
        <p:spPr>
          <a:xfrm>
            <a:off x="10195560" y="2291799"/>
            <a:ext cx="1014900" cy="12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840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vision1</a:t>
            </a:r>
            <a:endParaRPr/>
          </a:p>
        </p:txBody>
      </p:sp>
      <p:sp>
        <p:nvSpPr>
          <p:cNvPr id="2482" name="Google Shape;2482;p110"/>
          <p:cNvSpPr txBox="1"/>
          <p:nvPr/>
        </p:nvSpPr>
        <p:spPr>
          <a:xfrm>
            <a:off x="11274552" y="2291799"/>
            <a:ext cx="411600" cy="13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890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0.69</a:t>
            </a:r>
            <a:endParaRPr/>
          </a:p>
        </p:txBody>
      </p:sp>
      <p:sp>
        <p:nvSpPr>
          <p:cNvPr id="2483" name="Google Shape;2483;p110"/>
          <p:cNvSpPr/>
          <p:nvPr/>
        </p:nvSpPr>
        <p:spPr>
          <a:xfrm>
            <a:off x="10149840" y="2535943"/>
            <a:ext cx="1088100" cy="274200"/>
          </a:xfrm>
          <a:prstGeom prst="roundRect">
            <a:avLst>
              <a:gd fmla="val 8000" name="adj"/>
            </a:avLst>
          </a:prstGeom>
          <a:solidFill>
            <a:srgbClr val="F5F7FA"/>
          </a:solidFill>
          <a:ln cap="flat" cmpd="sng" w="9525">
            <a:solidFill>
              <a:srgbClr val="CFD7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4" name="Google Shape;2484;p110"/>
          <p:cNvSpPr/>
          <p:nvPr/>
        </p:nvSpPr>
        <p:spPr>
          <a:xfrm>
            <a:off x="11256263" y="2535943"/>
            <a:ext cx="466200" cy="274200"/>
          </a:xfrm>
          <a:prstGeom prst="roundRect">
            <a:avLst>
              <a:gd fmla="val 8000" name="adj"/>
            </a:avLst>
          </a:prstGeom>
          <a:solidFill>
            <a:srgbClr val="F5F7FA"/>
          </a:solidFill>
          <a:ln cap="flat" cmpd="sng" w="9525">
            <a:solidFill>
              <a:srgbClr val="CFD7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5" name="Google Shape;2485;p110"/>
          <p:cNvSpPr txBox="1"/>
          <p:nvPr/>
        </p:nvSpPr>
        <p:spPr>
          <a:xfrm>
            <a:off x="10195560" y="2577091"/>
            <a:ext cx="1014900" cy="12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840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vision2</a:t>
            </a:r>
            <a:endParaRPr/>
          </a:p>
        </p:txBody>
      </p:sp>
      <p:sp>
        <p:nvSpPr>
          <p:cNvPr id="2486" name="Google Shape;2486;p110"/>
          <p:cNvSpPr txBox="1"/>
          <p:nvPr/>
        </p:nvSpPr>
        <p:spPr>
          <a:xfrm>
            <a:off x="11274552" y="2577091"/>
            <a:ext cx="411600" cy="13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890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0.84</a:t>
            </a:r>
            <a:endParaRPr/>
          </a:p>
        </p:txBody>
      </p:sp>
      <p:sp>
        <p:nvSpPr>
          <p:cNvPr id="2487" name="Google Shape;2487;p110"/>
          <p:cNvSpPr/>
          <p:nvPr/>
        </p:nvSpPr>
        <p:spPr>
          <a:xfrm>
            <a:off x="10149840" y="2821236"/>
            <a:ext cx="1088100" cy="2742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9525">
            <a:solidFill>
              <a:srgbClr val="CFD7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8" name="Google Shape;2488;p110"/>
          <p:cNvSpPr/>
          <p:nvPr/>
        </p:nvSpPr>
        <p:spPr>
          <a:xfrm>
            <a:off x="11256263" y="2821236"/>
            <a:ext cx="466200" cy="2742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9525">
            <a:solidFill>
              <a:srgbClr val="CFD7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9" name="Google Shape;2489;p110"/>
          <p:cNvSpPr txBox="1"/>
          <p:nvPr/>
        </p:nvSpPr>
        <p:spPr>
          <a:xfrm>
            <a:off x="10195560" y="2862384"/>
            <a:ext cx="1014900" cy="12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840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vision3</a:t>
            </a:r>
            <a:endParaRPr/>
          </a:p>
        </p:txBody>
      </p:sp>
      <p:sp>
        <p:nvSpPr>
          <p:cNvPr id="2490" name="Google Shape;2490;p110"/>
          <p:cNvSpPr txBox="1"/>
          <p:nvPr/>
        </p:nvSpPr>
        <p:spPr>
          <a:xfrm>
            <a:off x="11274552" y="2862384"/>
            <a:ext cx="411600" cy="13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890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0.95</a:t>
            </a:r>
            <a:endParaRPr/>
          </a:p>
        </p:txBody>
      </p:sp>
      <p:sp>
        <p:nvSpPr>
          <p:cNvPr id="2491" name="Google Shape;2491;p110"/>
          <p:cNvSpPr/>
          <p:nvPr/>
        </p:nvSpPr>
        <p:spPr>
          <a:xfrm>
            <a:off x="10149840" y="3106529"/>
            <a:ext cx="1088100" cy="274200"/>
          </a:xfrm>
          <a:prstGeom prst="roundRect">
            <a:avLst>
              <a:gd fmla="val 8000" name="adj"/>
            </a:avLst>
          </a:prstGeom>
          <a:solidFill>
            <a:srgbClr val="F5F7FA"/>
          </a:solidFill>
          <a:ln cap="flat" cmpd="sng" w="9525">
            <a:solidFill>
              <a:srgbClr val="CFD7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2" name="Google Shape;2492;p110"/>
          <p:cNvSpPr/>
          <p:nvPr/>
        </p:nvSpPr>
        <p:spPr>
          <a:xfrm>
            <a:off x="11256263" y="3106529"/>
            <a:ext cx="466200" cy="274200"/>
          </a:xfrm>
          <a:prstGeom prst="roundRect">
            <a:avLst>
              <a:gd fmla="val 8000" name="adj"/>
            </a:avLst>
          </a:prstGeom>
          <a:solidFill>
            <a:srgbClr val="F5F7FA"/>
          </a:solidFill>
          <a:ln cap="flat" cmpd="sng" w="9525">
            <a:solidFill>
              <a:srgbClr val="CFD7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3" name="Google Shape;2493;p110"/>
          <p:cNvSpPr txBox="1"/>
          <p:nvPr/>
        </p:nvSpPr>
        <p:spPr>
          <a:xfrm>
            <a:off x="10195560" y="3147677"/>
            <a:ext cx="1014900" cy="12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840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vision4 (최고)</a:t>
            </a:r>
            <a:endParaRPr/>
          </a:p>
        </p:txBody>
      </p:sp>
      <p:sp>
        <p:nvSpPr>
          <p:cNvPr id="2494" name="Google Shape;2494;p110"/>
          <p:cNvSpPr txBox="1"/>
          <p:nvPr/>
        </p:nvSpPr>
        <p:spPr>
          <a:xfrm>
            <a:off x="11274552" y="3147677"/>
            <a:ext cx="411600" cy="13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890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0.96</a:t>
            </a:r>
            <a:endParaRPr/>
          </a:p>
        </p:txBody>
      </p:sp>
      <p:sp>
        <p:nvSpPr>
          <p:cNvPr id="2495" name="Google Shape;2495;p110"/>
          <p:cNvSpPr/>
          <p:nvPr/>
        </p:nvSpPr>
        <p:spPr>
          <a:xfrm>
            <a:off x="10149840" y="3391822"/>
            <a:ext cx="1088100" cy="2742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9525">
            <a:solidFill>
              <a:srgbClr val="CFD7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6" name="Google Shape;2496;p110"/>
          <p:cNvSpPr/>
          <p:nvPr/>
        </p:nvSpPr>
        <p:spPr>
          <a:xfrm>
            <a:off x="11256263" y="3391822"/>
            <a:ext cx="466200" cy="2742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9525">
            <a:solidFill>
              <a:srgbClr val="CFD7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7" name="Google Shape;2497;p110"/>
          <p:cNvSpPr txBox="1"/>
          <p:nvPr/>
        </p:nvSpPr>
        <p:spPr>
          <a:xfrm>
            <a:off x="10195560" y="3432970"/>
            <a:ext cx="1014900" cy="12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840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vision5</a:t>
            </a:r>
            <a:endParaRPr/>
          </a:p>
        </p:txBody>
      </p:sp>
      <p:sp>
        <p:nvSpPr>
          <p:cNvPr id="2498" name="Google Shape;2498;p110"/>
          <p:cNvSpPr txBox="1"/>
          <p:nvPr/>
        </p:nvSpPr>
        <p:spPr>
          <a:xfrm>
            <a:off x="11274552" y="3432970"/>
            <a:ext cx="411600" cy="13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890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0.94</a:t>
            </a:r>
            <a:endParaRPr/>
          </a:p>
        </p:txBody>
      </p:sp>
      <p:sp>
        <p:nvSpPr>
          <p:cNvPr id="2499" name="Google Shape;2499;p110"/>
          <p:cNvSpPr/>
          <p:nvPr/>
        </p:nvSpPr>
        <p:spPr>
          <a:xfrm>
            <a:off x="10149840" y="3677115"/>
            <a:ext cx="1088100" cy="274200"/>
          </a:xfrm>
          <a:prstGeom prst="roundRect">
            <a:avLst>
              <a:gd fmla="val 8000" name="adj"/>
            </a:avLst>
          </a:prstGeom>
          <a:solidFill>
            <a:srgbClr val="F5F7FA"/>
          </a:solidFill>
          <a:ln cap="flat" cmpd="sng" w="9525">
            <a:solidFill>
              <a:srgbClr val="CFD7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0" name="Google Shape;2500;p110"/>
          <p:cNvSpPr/>
          <p:nvPr/>
        </p:nvSpPr>
        <p:spPr>
          <a:xfrm>
            <a:off x="11256263" y="3677115"/>
            <a:ext cx="466200" cy="274200"/>
          </a:xfrm>
          <a:prstGeom prst="roundRect">
            <a:avLst>
              <a:gd fmla="val 8000" name="adj"/>
            </a:avLst>
          </a:prstGeom>
          <a:solidFill>
            <a:srgbClr val="F5F7FA"/>
          </a:solidFill>
          <a:ln cap="flat" cmpd="sng" w="9525">
            <a:solidFill>
              <a:srgbClr val="CFD7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1" name="Google Shape;2501;p110"/>
          <p:cNvSpPr txBox="1"/>
          <p:nvPr/>
        </p:nvSpPr>
        <p:spPr>
          <a:xfrm>
            <a:off x="10195560" y="3718263"/>
            <a:ext cx="1014900" cy="12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840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vision6 (최저)</a:t>
            </a:r>
            <a:endParaRPr/>
          </a:p>
        </p:txBody>
      </p:sp>
      <p:sp>
        <p:nvSpPr>
          <p:cNvPr id="2502" name="Google Shape;2502;p110"/>
          <p:cNvSpPr txBox="1"/>
          <p:nvPr/>
        </p:nvSpPr>
        <p:spPr>
          <a:xfrm>
            <a:off x="11274552" y="3718263"/>
            <a:ext cx="411600" cy="13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890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0.45</a:t>
            </a:r>
            <a:endParaRPr/>
          </a:p>
        </p:txBody>
      </p:sp>
      <p:sp>
        <p:nvSpPr>
          <p:cNvPr id="2503" name="Google Shape;2503;p110"/>
          <p:cNvSpPr/>
          <p:nvPr/>
        </p:nvSpPr>
        <p:spPr>
          <a:xfrm>
            <a:off x="10149840" y="3962407"/>
            <a:ext cx="1088100" cy="274200"/>
          </a:xfrm>
          <a:prstGeom prst="roundRect">
            <a:avLst>
              <a:gd fmla="val 8000" name="adj"/>
            </a:avLst>
          </a:prstGeom>
          <a:solidFill>
            <a:srgbClr val="FCE9DD"/>
          </a:solidFill>
          <a:ln cap="flat" cmpd="sng" w="9525">
            <a:solidFill>
              <a:srgbClr val="CFD7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4" name="Google Shape;2504;p110"/>
          <p:cNvSpPr/>
          <p:nvPr/>
        </p:nvSpPr>
        <p:spPr>
          <a:xfrm>
            <a:off x="11256263" y="3962407"/>
            <a:ext cx="466200" cy="274200"/>
          </a:xfrm>
          <a:prstGeom prst="roundRect">
            <a:avLst>
              <a:gd fmla="val 8000" name="adj"/>
            </a:avLst>
          </a:prstGeom>
          <a:solidFill>
            <a:srgbClr val="FCE9DD"/>
          </a:solidFill>
          <a:ln cap="flat" cmpd="sng" w="9525">
            <a:solidFill>
              <a:srgbClr val="CFD7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5" name="Google Shape;2505;p110"/>
          <p:cNvSpPr txBox="1"/>
          <p:nvPr/>
        </p:nvSpPr>
        <p:spPr>
          <a:xfrm>
            <a:off x="10195560" y="4003555"/>
            <a:ext cx="1014900" cy="12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840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평균 (6개)</a:t>
            </a:r>
            <a:endParaRPr/>
          </a:p>
        </p:txBody>
      </p:sp>
      <p:sp>
        <p:nvSpPr>
          <p:cNvPr id="2506" name="Google Shape;2506;p110"/>
          <p:cNvSpPr txBox="1"/>
          <p:nvPr/>
        </p:nvSpPr>
        <p:spPr>
          <a:xfrm>
            <a:off x="11274552" y="4003555"/>
            <a:ext cx="411600" cy="13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890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0.80</a:t>
            </a:r>
            <a:endParaRPr/>
          </a:p>
        </p:txBody>
      </p:sp>
      <p:sp>
        <p:nvSpPr>
          <p:cNvPr id="2507" name="Google Shape;2507;p110"/>
          <p:cNvSpPr/>
          <p:nvPr/>
        </p:nvSpPr>
        <p:spPr>
          <a:xfrm>
            <a:off x="457200" y="4362915"/>
            <a:ext cx="11265300" cy="1271100"/>
          </a:xfrm>
          <a:prstGeom prst="roundRect">
            <a:avLst>
              <a:gd fmla="val 8000" name="adj"/>
            </a:avLst>
          </a:prstGeom>
          <a:solidFill>
            <a:srgbClr val="F5F7FA"/>
          </a:solidFill>
          <a:ln cap="flat" cmpd="sng" w="11425">
            <a:solidFill>
              <a:srgbClr val="CFD7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8" name="Google Shape;2508;p110"/>
          <p:cNvSpPr txBox="1"/>
          <p:nvPr/>
        </p:nvSpPr>
        <p:spPr>
          <a:xfrm>
            <a:off x="612648" y="4436067"/>
            <a:ext cx="914400" cy="18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ko-KR" sz="1180" u="none" cap="none" strike="noStrike">
                <a:solidFill>
                  <a:srgbClr val="D2782C"/>
                </a:solidFill>
                <a:latin typeface="Arial"/>
                <a:ea typeface="Arial"/>
                <a:cs typeface="Arial"/>
                <a:sym typeface="Arial"/>
              </a:rPr>
              <a:t>설명</a:t>
            </a:r>
            <a:endParaRPr/>
          </a:p>
        </p:txBody>
      </p:sp>
      <p:sp>
        <p:nvSpPr>
          <p:cNvPr id="2509" name="Google Shape;2509;p110"/>
          <p:cNvSpPr txBox="1"/>
          <p:nvPr/>
        </p:nvSpPr>
        <p:spPr>
          <a:xfrm>
            <a:off x="621792" y="4746963"/>
            <a:ext cx="5541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900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• 현재 모델은 비디오 4개(vision2–5)에서 R² 0.84 이상이며, 최고는 vision4(0.96).</a:t>
            </a:r>
            <a:endParaRPr/>
          </a:p>
        </p:txBody>
      </p:sp>
      <p:sp>
        <p:nvSpPr>
          <p:cNvPr id="2510" name="Google Shape;2510;p110"/>
          <p:cNvSpPr txBox="1"/>
          <p:nvPr/>
        </p:nvSpPr>
        <p:spPr>
          <a:xfrm>
            <a:off x="621792" y="4998423"/>
            <a:ext cx="5541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900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• 가장 약한 vision6(0.45): 증발이 끝난 뒤 챔버 리셋 감압 구간이 길어</a:t>
            </a:r>
            <a:endParaRPr/>
          </a:p>
        </p:txBody>
      </p:sp>
      <p:sp>
        <p:nvSpPr>
          <p:cNvPr id="2511" name="Google Shape;2511;p110"/>
          <p:cNvSpPr txBox="1"/>
          <p:nvPr/>
        </p:nvSpPr>
        <p:spPr>
          <a:xfrm>
            <a:off x="621792" y="5249883"/>
            <a:ext cx="55413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900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   비디오로 읽을 정보가 없음(다음 페이지 참조). vision1(0.69)도 평균보다 낮음.</a:t>
            </a:r>
            <a:endParaRPr/>
          </a:p>
        </p:txBody>
      </p:sp>
      <p:sp>
        <p:nvSpPr>
          <p:cNvPr id="2512" name="Google Shape;2512;p110"/>
          <p:cNvSpPr txBox="1"/>
          <p:nvPr/>
        </p:nvSpPr>
        <p:spPr>
          <a:xfrm>
            <a:off x="6309360" y="4746963"/>
            <a:ext cx="52395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900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• </a:t>
            </a:r>
            <a:r>
              <a:rPr lang="ko-KR" sz="900">
                <a:solidFill>
                  <a:srgbClr val="242932"/>
                </a:solidFill>
              </a:rPr>
              <a:t>Baseline</a:t>
            </a:r>
            <a:r>
              <a:rPr b="0" i="0" lang="ko-KR" sz="900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 모델은 vision2가 −0.57처럼 음수도 있었고, 단계마다 비디오별 순위가 달라짐.</a:t>
            </a:r>
            <a:endParaRPr/>
          </a:p>
        </p:txBody>
      </p:sp>
      <p:sp>
        <p:nvSpPr>
          <p:cNvPr id="2513" name="Google Shape;2513;p110"/>
          <p:cNvSpPr txBox="1"/>
          <p:nvPr/>
        </p:nvSpPr>
        <p:spPr>
          <a:xfrm>
            <a:off x="6309360" y="4998423"/>
            <a:ext cx="52395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900" u="none" cap="none" strike="noStrike">
                <a:solidFill>
                  <a:srgbClr val="242932"/>
                </a:solidFill>
                <a:latin typeface="Arial"/>
                <a:ea typeface="Arial"/>
                <a:cs typeface="Arial"/>
                <a:sym typeface="Arial"/>
              </a:rPr>
              <a:t>• 현재 모델은 6개 중 5개에서 처음보다 높고, 평균은 단계 중 가장 높음.</a:t>
            </a:r>
            <a:endParaRPr/>
          </a:p>
        </p:txBody>
      </p:sp>
      <p:sp>
        <p:nvSpPr>
          <p:cNvPr id="2514" name="Google Shape;2514;p110"/>
          <p:cNvSpPr txBox="1"/>
          <p:nvPr/>
        </p:nvSpPr>
        <p:spPr>
          <a:xfrm>
            <a:off x="466344" y="5697939"/>
            <a:ext cx="11137500" cy="11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25" spcFirstLastPara="1" rIns="9125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770" u="none" cap="none" strike="noStrike">
                <a:solidFill>
                  <a:srgbClr val="687788"/>
                </a:solidFill>
                <a:latin typeface="Arial"/>
                <a:ea typeface="Arial"/>
                <a:cs typeface="Arial"/>
                <a:sym typeface="Arial"/>
              </a:rPr>
              <a:t>R²: 예측이 실측과 얼마나 맞는지 (1 = 완벽). 0이면 평균값만 맞춘 수준, 음수면 그보다 나쁨. 모든 R²는 보지 못한 실험에서 측정 (실험 1개를 빼고 학습, 6번 반복).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9" name="Shape 2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0" name="Google Shape;2520;p111"/>
          <p:cNvSpPr/>
          <p:nvPr/>
        </p:nvSpPr>
        <p:spPr>
          <a:xfrm>
            <a:off x="495300" y="891574"/>
            <a:ext cx="11201400" cy="669900"/>
          </a:xfrm>
          <a:prstGeom prst="roundRect">
            <a:avLst>
              <a:gd fmla="val 11969" name="adj"/>
            </a:avLst>
          </a:prstGeom>
          <a:solidFill>
            <a:srgbClr val="F5F7F9"/>
          </a:solidFill>
          <a:ln cap="flat" cmpd="sng" w="11175">
            <a:solidFill>
              <a:srgbClr val="C8D0D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375" lIns="89375" spcFirstLastPara="1" rIns="89375" wrap="square" tIns="89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1" name="Google Shape;2521;p111"/>
          <p:cNvSpPr/>
          <p:nvPr/>
        </p:nvSpPr>
        <p:spPr>
          <a:xfrm>
            <a:off x="640121" y="999609"/>
            <a:ext cx="1122300" cy="20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4179D0"/>
              </a:buClr>
              <a:buSzPts val="1369"/>
              <a:buFont typeface="Noto Sans"/>
              <a:buNone/>
            </a:pPr>
            <a:r>
              <a:rPr b="1" i="0" lang="ko-KR" sz="1088" u="none" cap="none" strike="noStrike">
                <a:solidFill>
                  <a:srgbClr val="4179D0"/>
                </a:solidFill>
                <a:latin typeface="Noto Sans"/>
                <a:ea typeface="Noto Sans"/>
                <a:cs typeface="Noto Sans"/>
                <a:sym typeface="Noto Sans"/>
              </a:rPr>
              <a:t>목적 (Purpose)</a:t>
            </a:r>
            <a:endParaRPr b="0" i="0" sz="136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2" name="Google Shape;2522;p111"/>
          <p:cNvSpPr/>
          <p:nvPr/>
        </p:nvSpPr>
        <p:spPr>
          <a:xfrm>
            <a:off x="1776914" y="978001"/>
            <a:ext cx="97458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320"/>
              <a:buFont typeface="Noto Sans"/>
              <a:buNone/>
            </a:pPr>
            <a:r>
              <a:rPr b="1" i="0" lang="ko-KR" sz="1049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비디오에서 압력 프로파일이 복원되는지 확인해, 생성 비디오의 신뢰성 검증 도구로 쓰기 위함.</a:t>
            </a:r>
            <a:endParaRPr b="0" i="0" sz="132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3" name="Google Shape;2523;p111"/>
          <p:cNvSpPr/>
          <p:nvPr/>
        </p:nvSpPr>
        <p:spPr>
          <a:xfrm>
            <a:off x="640121" y="1258881"/>
            <a:ext cx="1122300" cy="20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CF7524"/>
              </a:buClr>
              <a:buSzPts val="1369"/>
              <a:buFont typeface="Noto Sans"/>
              <a:buNone/>
            </a:pPr>
            <a:r>
              <a:rPr b="1" i="0" lang="ko-KR" sz="1088" u="none" cap="none" strike="noStrike">
                <a:solidFill>
                  <a:srgbClr val="CF7524"/>
                </a:solidFill>
                <a:latin typeface="Noto Sans"/>
                <a:ea typeface="Noto Sans"/>
                <a:cs typeface="Noto Sans"/>
                <a:sym typeface="Noto Sans"/>
              </a:rPr>
              <a:t>목표 (Objective)</a:t>
            </a:r>
            <a:endParaRPr b="0" i="0" sz="136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4" name="Google Shape;2524;p111"/>
          <p:cNvSpPr/>
          <p:nvPr/>
        </p:nvSpPr>
        <p:spPr>
          <a:xfrm>
            <a:off x="1776914" y="1251683"/>
            <a:ext cx="97749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290"/>
              <a:buFont typeface="Noto Sans"/>
              <a:buNone/>
            </a:pPr>
            <a:r>
              <a:rPr b="0" i="0" lang="ko-KR" sz="1026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비디오 기반 압력 예측 모델로 비디오 6개의 압력 프로파일을 복원하고, 안 좋은 예의 원인을 분석한다.</a:t>
            </a:r>
            <a:endParaRPr b="0" i="0" sz="129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5" name="Google Shape;2525;p111"/>
          <p:cNvSpPr/>
          <p:nvPr/>
        </p:nvSpPr>
        <p:spPr>
          <a:xfrm>
            <a:off x="495300" y="4240560"/>
            <a:ext cx="11201400" cy="1281900"/>
          </a:xfrm>
          <a:prstGeom prst="roundRect">
            <a:avLst>
              <a:gd fmla="val 6253" name="adj"/>
            </a:avLst>
          </a:prstGeom>
          <a:solidFill>
            <a:srgbClr val="F5F7F9"/>
          </a:solidFill>
          <a:ln cap="flat" cmpd="sng" w="9925">
            <a:solidFill>
              <a:srgbClr val="C8D0D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375" lIns="89375" spcFirstLastPara="1" rIns="89375" wrap="square" tIns="89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6" name="Google Shape;2526;p111"/>
          <p:cNvSpPr/>
          <p:nvPr/>
        </p:nvSpPr>
        <p:spPr>
          <a:xfrm>
            <a:off x="640121" y="4334184"/>
            <a:ext cx="651600" cy="20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CF7524"/>
              </a:buClr>
              <a:buSzPts val="1466"/>
              <a:buFont typeface="Noto Sans"/>
              <a:buNone/>
            </a:pPr>
            <a:r>
              <a:rPr b="1" i="0" lang="ko-KR" sz="1165" u="none" cap="none" strike="noStrike">
                <a:solidFill>
                  <a:srgbClr val="CF7524"/>
                </a:solidFill>
                <a:latin typeface="Noto Sans"/>
                <a:ea typeface="Noto Sans"/>
                <a:cs typeface="Noto Sans"/>
                <a:sym typeface="Noto Sans"/>
              </a:rPr>
              <a:t>설명</a:t>
            </a:r>
            <a:endParaRPr b="0" i="0" sz="146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7" name="Google Shape;2527;p111"/>
          <p:cNvSpPr/>
          <p:nvPr/>
        </p:nvSpPr>
        <p:spPr>
          <a:xfrm>
            <a:off x="654601" y="4557452"/>
            <a:ext cx="5293200" cy="81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88"/>
              <a:buFont typeface="Noto Sans"/>
              <a:buNone/>
            </a:pPr>
            <a:r>
              <a:rPr b="0" i="0" lang="ko-KR" sz="944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· 좋은 예는 솔벤트 증발 구간 전체에서 비디오 변화를 따라 압력 프로파일을 복원한다.</a:t>
            </a:r>
            <a:endParaRPr b="0" i="0" sz="118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88"/>
              <a:buFont typeface="Noto Sans"/>
              <a:buNone/>
            </a:pPr>
            <a:r>
              <a:rPr b="0" i="0" lang="ko-KR" sz="944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· 안 좋은 예 (vision6): 솔벤트가 다 증발한 뒤 비디오 변화량이 거의 0</a:t>
            </a:r>
            <a:endParaRPr b="0" i="0" sz="118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88"/>
              <a:buFont typeface="Noto Sans"/>
              <a:buNone/>
            </a:pPr>
            <a:r>
              <a:rPr b="0" i="0" lang="ko-KR" sz="944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  → 모델이 변화 없이 (평평하게) 예측.</a:t>
            </a:r>
            <a:endParaRPr b="0" i="0" sz="118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8" name="Google Shape;2528;p111"/>
          <p:cNvSpPr/>
          <p:nvPr/>
        </p:nvSpPr>
        <p:spPr>
          <a:xfrm>
            <a:off x="6222745" y="4557452"/>
            <a:ext cx="5300100" cy="81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88"/>
              <a:buFont typeface="Noto Sans"/>
              <a:buNone/>
            </a:pPr>
            <a:r>
              <a:rPr b="0" i="0" lang="ko-KR" sz="944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· 증발이 끝나면 </a:t>
            </a:r>
            <a:r>
              <a:rPr lang="ko-KR" sz="944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압력</a:t>
            </a:r>
            <a:r>
              <a:rPr b="0" i="0" lang="ko-KR" sz="944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 챔버 리셋을 위해 압력을 계속 떨어뜨린다 (공정과 무관한 감압).</a:t>
            </a:r>
            <a:endParaRPr b="0" i="0" sz="118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88"/>
              <a:buFont typeface="Noto Sans"/>
              <a:buNone/>
            </a:pPr>
            <a:r>
              <a:rPr b="0" i="0" lang="ko-KR" sz="944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· 이 구간은 비디오에</a:t>
            </a:r>
            <a:r>
              <a:rPr lang="ko-KR" sz="944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서 변화량이</a:t>
            </a:r>
            <a:r>
              <a:rPr b="0" i="0" lang="ko-KR" sz="944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 없어 비교 대상으로 쓰기에 적절하지 않다</a:t>
            </a:r>
            <a:endParaRPr b="0" i="0" sz="118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88"/>
              <a:buFont typeface="Noto Sans"/>
              <a:buNone/>
            </a:pPr>
            <a:r>
              <a:rPr b="0" i="0" lang="ko-KR" sz="944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  (R²를 낮추는 주요 원인).</a:t>
            </a:r>
            <a:endParaRPr b="0" i="0" sz="118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9" name="Google Shape;2529;p111"/>
          <p:cNvSpPr/>
          <p:nvPr/>
        </p:nvSpPr>
        <p:spPr>
          <a:xfrm>
            <a:off x="495300" y="5551345"/>
            <a:ext cx="108756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880"/>
              <a:buFont typeface="Noto Sans"/>
              <a:buNone/>
            </a:pPr>
            <a:r>
              <a:rPr b="0" i="0" lang="ko-KR" sz="700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R² : 예측이 실측과 얼마나 맞는지 (1 = 완벽). 0이면 평균값만 맞춘 수준, 음수면 그보다 나쁨. 모든 R²는 처음 보는 실험으로 잰 값 (실험 1개 빼고 학습, 6번 반복).</a:t>
            </a:r>
            <a:endParaRPr b="0" i="0" sz="88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880"/>
              <a:buFont typeface="Noto Sans"/>
              <a:buNone/>
            </a:pPr>
            <a:r>
              <a:rPr b="0" i="0" lang="ko-KR" sz="700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DN : 이미지 밝기 값. 0 (검정) ~ 255 (흰색).</a:t>
            </a:r>
            <a:endParaRPr b="0" i="0" sz="88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0" name="Google Shape;2530;p111"/>
          <p:cNvSpPr/>
          <p:nvPr/>
        </p:nvSpPr>
        <p:spPr>
          <a:xfrm>
            <a:off x="495300" y="1676628"/>
            <a:ext cx="5973600" cy="2463300"/>
          </a:xfrm>
          <a:prstGeom prst="roundRect">
            <a:avLst>
              <a:gd fmla="val 6746" name="adj"/>
            </a:avLst>
          </a:prstGeom>
          <a:solidFill>
            <a:srgbClr val="FFFFFF"/>
          </a:solidFill>
          <a:ln cap="flat" cmpd="sng" w="9525">
            <a:solidFill>
              <a:srgbClr val="D5DD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375" lIns="89375" spcFirstLastPara="1" rIns="89375" wrap="square" tIns="89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1" name="Google Shape;2531;p111"/>
          <p:cNvSpPr/>
          <p:nvPr/>
        </p:nvSpPr>
        <p:spPr>
          <a:xfrm>
            <a:off x="582190" y="1727026"/>
            <a:ext cx="57999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34"/>
              <a:buFont typeface="Noto Sans"/>
              <a:buNone/>
            </a:pPr>
            <a:r>
              <a:rPr b="1" i="0" lang="ko-KR" sz="902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안 좋은 예 분석 (vision6): 비디오 변화량 vs 압력 프로파일</a:t>
            </a:r>
            <a:endParaRPr b="0" i="0" sz="113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2" name="Google Shape;2532;p111"/>
          <p:cNvSpPr/>
          <p:nvPr/>
        </p:nvSpPr>
        <p:spPr>
          <a:xfrm>
            <a:off x="6620983" y="1676611"/>
            <a:ext cx="3301800" cy="1209900"/>
          </a:xfrm>
          <a:prstGeom prst="roundRect">
            <a:avLst>
              <a:gd fmla="val 6625" name="adj"/>
            </a:avLst>
          </a:prstGeom>
          <a:solidFill>
            <a:srgbClr val="FFFFFF"/>
          </a:solidFill>
          <a:ln cap="flat" cmpd="sng" w="9525">
            <a:solidFill>
              <a:srgbClr val="D5DD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375" lIns="89375" spcFirstLastPara="1" rIns="89375" wrap="square" tIns="89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3" name="Google Shape;2533;p111"/>
          <p:cNvSpPr/>
          <p:nvPr/>
        </p:nvSpPr>
        <p:spPr>
          <a:xfrm>
            <a:off x="6707874" y="1727026"/>
            <a:ext cx="31281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34"/>
              <a:buFont typeface="Noto Sans"/>
              <a:buNone/>
            </a:pPr>
            <a:r>
              <a:rPr b="1" i="0" lang="ko-KR" sz="902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좋은 예: vision4 (R² 0.96)</a:t>
            </a:r>
            <a:endParaRPr b="0" i="0" sz="113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4" name="Google Shape;2534;p111"/>
          <p:cNvSpPr/>
          <p:nvPr/>
        </p:nvSpPr>
        <p:spPr>
          <a:xfrm>
            <a:off x="6620983" y="2936973"/>
            <a:ext cx="3301800" cy="1202700"/>
          </a:xfrm>
          <a:prstGeom prst="roundRect">
            <a:avLst>
              <a:gd fmla="val 6665" name="adj"/>
            </a:avLst>
          </a:prstGeom>
          <a:solidFill>
            <a:srgbClr val="FFFFFF"/>
          </a:solidFill>
          <a:ln cap="flat" cmpd="sng" w="9525">
            <a:solidFill>
              <a:srgbClr val="D5DD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375" lIns="89375" spcFirstLastPara="1" rIns="89375" wrap="square" tIns="89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5" name="Google Shape;2535;p111"/>
          <p:cNvSpPr/>
          <p:nvPr/>
        </p:nvSpPr>
        <p:spPr>
          <a:xfrm>
            <a:off x="6707874" y="2987387"/>
            <a:ext cx="31281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34"/>
              <a:buFont typeface="Noto Sans"/>
              <a:buNone/>
            </a:pPr>
            <a:r>
              <a:rPr b="1" i="0" lang="ko-KR" sz="902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안 좋은 예: vision6 (R² 0.45)</a:t>
            </a:r>
            <a:endParaRPr b="0" i="0" sz="113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6" name="Google Shape;2536;p111"/>
          <p:cNvSpPr/>
          <p:nvPr/>
        </p:nvSpPr>
        <p:spPr>
          <a:xfrm>
            <a:off x="10074823" y="1899870"/>
            <a:ext cx="1105500" cy="280800"/>
          </a:xfrm>
          <a:prstGeom prst="roundRect">
            <a:avLst>
              <a:gd fmla="val 28541" name="adj"/>
            </a:avLst>
          </a:prstGeom>
          <a:solidFill>
            <a:srgbClr val="30343A"/>
          </a:solidFill>
          <a:ln cap="flat" cmpd="sng" w="12425">
            <a:solidFill>
              <a:srgbClr val="3034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375" lIns="89375" spcFirstLastPara="1" rIns="89375" wrap="square" tIns="89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7" name="Google Shape;2537;p111"/>
          <p:cNvSpPr/>
          <p:nvPr/>
        </p:nvSpPr>
        <p:spPr>
          <a:xfrm>
            <a:off x="10125508" y="1935882"/>
            <a:ext cx="10041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85"/>
              <a:buFont typeface="Noto Sans"/>
              <a:buNone/>
            </a:pPr>
            <a:r>
              <a:rPr b="1" i="0" lang="ko-KR" sz="863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비디오</a:t>
            </a:r>
            <a:endParaRPr b="0" i="0" sz="1085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8" name="Google Shape;2538;p111"/>
          <p:cNvSpPr/>
          <p:nvPr/>
        </p:nvSpPr>
        <p:spPr>
          <a:xfrm>
            <a:off x="11194969" y="1899870"/>
            <a:ext cx="465600" cy="280800"/>
          </a:xfrm>
          <a:prstGeom prst="roundRect">
            <a:avLst>
              <a:gd fmla="val 28541" name="adj"/>
            </a:avLst>
          </a:prstGeom>
          <a:solidFill>
            <a:srgbClr val="30343A"/>
          </a:solidFill>
          <a:ln cap="flat" cmpd="sng" w="12425">
            <a:solidFill>
              <a:srgbClr val="3034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375" lIns="89375" spcFirstLastPara="1" rIns="89375" wrap="square" tIns="89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9" name="Google Shape;2539;p111"/>
          <p:cNvSpPr/>
          <p:nvPr/>
        </p:nvSpPr>
        <p:spPr>
          <a:xfrm>
            <a:off x="11245654" y="1935882"/>
            <a:ext cx="3642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85"/>
              <a:buFont typeface="Noto Sans"/>
              <a:buNone/>
            </a:pPr>
            <a:r>
              <a:rPr b="1" i="0" lang="ko-KR" sz="863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R²</a:t>
            </a:r>
            <a:endParaRPr b="0" i="0" sz="1085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0" name="Google Shape;2540;p111"/>
          <p:cNvSpPr/>
          <p:nvPr/>
        </p:nvSpPr>
        <p:spPr>
          <a:xfrm>
            <a:off x="10074823" y="2202359"/>
            <a:ext cx="1105500" cy="252300"/>
          </a:xfrm>
          <a:prstGeom prst="roundRect">
            <a:avLst>
              <a:gd fmla="val 31802" name="adj"/>
            </a:avLst>
          </a:prstGeom>
          <a:solidFill>
            <a:srgbClr val="FFFFFF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375" lIns="89375" spcFirstLastPara="1" rIns="89375" wrap="square" tIns="89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1" name="Google Shape;2541;p111"/>
          <p:cNvSpPr/>
          <p:nvPr/>
        </p:nvSpPr>
        <p:spPr>
          <a:xfrm>
            <a:off x="10111028" y="2216762"/>
            <a:ext cx="10332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78"/>
              <a:buFont typeface="Noto Sans"/>
              <a:buNone/>
            </a:pPr>
            <a:r>
              <a:rPr b="1" i="0" lang="ko-KR" sz="778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vision1</a:t>
            </a:r>
            <a:endParaRPr b="0" i="0" sz="97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2" name="Google Shape;2542;p111"/>
          <p:cNvSpPr/>
          <p:nvPr/>
        </p:nvSpPr>
        <p:spPr>
          <a:xfrm>
            <a:off x="11194969" y="2202359"/>
            <a:ext cx="465600" cy="252300"/>
          </a:xfrm>
          <a:prstGeom prst="roundRect">
            <a:avLst>
              <a:gd fmla="val 31802" name="adj"/>
            </a:avLst>
          </a:prstGeom>
          <a:solidFill>
            <a:srgbClr val="FFFFFF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375" lIns="89375" spcFirstLastPara="1" rIns="89375" wrap="square" tIns="89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3" name="Google Shape;2543;p111"/>
          <p:cNvSpPr/>
          <p:nvPr/>
        </p:nvSpPr>
        <p:spPr>
          <a:xfrm>
            <a:off x="11231174" y="2216762"/>
            <a:ext cx="3930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026"/>
              <a:buFont typeface="Noto Sans"/>
              <a:buNone/>
            </a:pPr>
            <a:r>
              <a:rPr b="0" i="0" lang="ko-KR" sz="816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0.69</a:t>
            </a:r>
            <a:endParaRPr b="0" i="0" sz="10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4" name="Google Shape;2544;p111"/>
          <p:cNvSpPr/>
          <p:nvPr/>
        </p:nvSpPr>
        <p:spPr>
          <a:xfrm>
            <a:off x="10074823" y="2476042"/>
            <a:ext cx="1105500" cy="252300"/>
          </a:xfrm>
          <a:prstGeom prst="roundRect">
            <a:avLst>
              <a:gd fmla="val 31802" name="adj"/>
            </a:avLst>
          </a:prstGeom>
          <a:solidFill>
            <a:srgbClr val="F5F7FA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375" lIns="89375" spcFirstLastPara="1" rIns="89375" wrap="square" tIns="89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5" name="Google Shape;2545;p111"/>
          <p:cNvSpPr/>
          <p:nvPr/>
        </p:nvSpPr>
        <p:spPr>
          <a:xfrm>
            <a:off x="10111028" y="2490445"/>
            <a:ext cx="10332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78"/>
              <a:buFont typeface="Noto Sans"/>
              <a:buNone/>
            </a:pPr>
            <a:r>
              <a:rPr b="1" i="0" lang="ko-KR" sz="778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vision2</a:t>
            </a:r>
            <a:endParaRPr b="0" i="0" sz="97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6" name="Google Shape;2546;p111"/>
          <p:cNvSpPr/>
          <p:nvPr/>
        </p:nvSpPr>
        <p:spPr>
          <a:xfrm>
            <a:off x="11194969" y="2476042"/>
            <a:ext cx="465600" cy="252300"/>
          </a:xfrm>
          <a:prstGeom prst="roundRect">
            <a:avLst>
              <a:gd fmla="val 31802" name="adj"/>
            </a:avLst>
          </a:prstGeom>
          <a:solidFill>
            <a:srgbClr val="F5F7FA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375" lIns="89375" spcFirstLastPara="1" rIns="89375" wrap="square" tIns="89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7" name="Google Shape;2547;p111"/>
          <p:cNvSpPr/>
          <p:nvPr/>
        </p:nvSpPr>
        <p:spPr>
          <a:xfrm>
            <a:off x="11231174" y="2490445"/>
            <a:ext cx="3930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026"/>
              <a:buFont typeface="Noto Sans"/>
              <a:buNone/>
            </a:pPr>
            <a:r>
              <a:rPr b="0" i="0" lang="ko-KR" sz="816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0.84</a:t>
            </a:r>
            <a:endParaRPr b="0" i="0" sz="10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8" name="Google Shape;2548;p111"/>
          <p:cNvSpPr/>
          <p:nvPr/>
        </p:nvSpPr>
        <p:spPr>
          <a:xfrm>
            <a:off x="10074823" y="2749725"/>
            <a:ext cx="1105500" cy="252300"/>
          </a:xfrm>
          <a:prstGeom prst="roundRect">
            <a:avLst>
              <a:gd fmla="val 31802" name="adj"/>
            </a:avLst>
          </a:prstGeom>
          <a:solidFill>
            <a:srgbClr val="FFFFFF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375" lIns="89375" spcFirstLastPara="1" rIns="89375" wrap="square" tIns="89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9" name="Google Shape;2549;p111"/>
          <p:cNvSpPr/>
          <p:nvPr/>
        </p:nvSpPr>
        <p:spPr>
          <a:xfrm>
            <a:off x="10111028" y="2764128"/>
            <a:ext cx="10332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78"/>
              <a:buFont typeface="Noto Sans"/>
              <a:buNone/>
            </a:pPr>
            <a:r>
              <a:rPr b="1" i="0" lang="ko-KR" sz="778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vision3</a:t>
            </a:r>
            <a:endParaRPr b="0" i="0" sz="97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0" name="Google Shape;2550;p111"/>
          <p:cNvSpPr/>
          <p:nvPr/>
        </p:nvSpPr>
        <p:spPr>
          <a:xfrm>
            <a:off x="11194969" y="2749725"/>
            <a:ext cx="465600" cy="252300"/>
          </a:xfrm>
          <a:prstGeom prst="roundRect">
            <a:avLst>
              <a:gd fmla="val 31802" name="adj"/>
            </a:avLst>
          </a:prstGeom>
          <a:solidFill>
            <a:srgbClr val="FFFFFF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375" lIns="89375" spcFirstLastPara="1" rIns="89375" wrap="square" tIns="89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1" name="Google Shape;2551;p111"/>
          <p:cNvSpPr/>
          <p:nvPr/>
        </p:nvSpPr>
        <p:spPr>
          <a:xfrm>
            <a:off x="11231174" y="2764128"/>
            <a:ext cx="3930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026"/>
              <a:buFont typeface="Noto Sans"/>
              <a:buNone/>
            </a:pPr>
            <a:r>
              <a:rPr b="0" i="0" lang="ko-KR" sz="816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0.95</a:t>
            </a:r>
            <a:endParaRPr b="0" i="0" sz="10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2" name="Google Shape;2552;p111"/>
          <p:cNvSpPr/>
          <p:nvPr/>
        </p:nvSpPr>
        <p:spPr>
          <a:xfrm>
            <a:off x="10074823" y="3023399"/>
            <a:ext cx="1105500" cy="252300"/>
          </a:xfrm>
          <a:prstGeom prst="roundRect">
            <a:avLst>
              <a:gd fmla="val 31802" name="adj"/>
            </a:avLst>
          </a:prstGeom>
          <a:solidFill>
            <a:srgbClr val="F5F7FA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375" lIns="89375" spcFirstLastPara="1" rIns="89375" wrap="square" tIns="89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3" name="Google Shape;2553;p111"/>
          <p:cNvSpPr/>
          <p:nvPr/>
        </p:nvSpPr>
        <p:spPr>
          <a:xfrm>
            <a:off x="10111028" y="3037802"/>
            <a:ext cx="10332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78"/>
              <a:buFont typeface="Noto Sans"/>
              <a:buNone/>
            </a:pPr>
            <a:r>
              <a:rPr b="1" i="0" lang="ko-KR" sz="778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vision4 (좋은 예)</a:t>
            </a:r>
            <a:endParaRPr b="0" i="0" sz="97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4" name="Google Shape;2554;p111"/>
          <p:cNvSpPr/>
          <p:nvPr/>
        </p:nvSpPr>
        <p:spPr>
          <a:xfrm>
            <a:off x="11194969" y="3023399"/>
            <a:ext cx="465600" cy="252300"/>
          </a:xfrm>
          <a:prstGeom prst="roundRect">
            <a:avLst>
              <a:gd fmla="val 31802" name="adj"/>
            </a:avLst>
          </a:prstGeom>
          <a:solidFill>
            <a:srgbClr val="F5F7FA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375" lIns="89375" spcFirstLastPara="1" rIns="89375" wrap="square" tIns="89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5" name="Google Shape;2555;p111"/>
          <p:cNvSpPr/>
          <p:nvPr/>
        </p:nvSpPr>
        <p:spPr>
          <a:xfrm>
            <a:off x="11231174" y="3037802"/>
            <a:ext cx="3930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026"/>
              <a:buFont typeface="Noto Sans"/>
              <a:buNone/>
            </a:pPr>
            <a:r>
              <a:rPr b="0" i="0" lang="ko-KR" sz="816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0.96</a:t>
            </a:r>
            <a:endParaRPr b="0" i="0" sz="10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6" name="Google Shape;2556;p111"/>
          <p:cNvSpPr/>
          <p:nvPr/>
        </p:nvSpPr>
        <p:spPr>
          <a:xfrm>
            <a:off x="10074823" y="3297082"/>
            <a:ext cx="1105500" cy="252300"/>
          </a:xfrm>
          <a:prstGeom prst="roundRect">
            <a:avLst>
              <a:gd fmla="val 31802" name="adj"/>
            </a:avLst>
          </a:prstGeom>
          <a:solidFill>
            <a:srgbClr val="FFFFFF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375" lIns="89375" spcFirstLastPara="1" rIns="89375" wrap="square" tIns="89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7" name="Google Shape;2557;p111"/>
          <p:cNvSpPr/>
          <p:nvPr/>
        </p:nvSpPr>
        <p:spPr>
          <a:xfrm>
            <a:off x="10111028" y="3311485"/>
            <a:ext cx="10332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78"/>
              <a:buFont typeface="Noto Sans"/>
              <a:buNone/>
            </a:pPr>
            <a:r>
              <a:rPr b="1" i="0" lang="ko-KR" sz="778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vision5</a:t>
            </a:r>
            <a:endParaRPr b="0" i="0" sz="97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8" name="Google Shape;2558;p111"/>
          <p:cNvSpPr/>
          <p:nvPr/>
        </p:nvSpPr>
        <p:spPr>
          <a:xfrm>
            <a:off x="11194969" y="3297082"/>
            <a:ext cx="465600" cy="252300"/>
          </a:xfrm>
          <a:prstGeom prst="roundRect">
            <a:avLst>
              <a:gd fmla="val 31802" name="adj"/>
            </a:avLst>
          </a:prstGeom>
          <a:solidFill>
            <a:srgbClr val="FFFFFF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375" lIns="89375" spcFirstLastPara="1" rIns="89375" wrap="square" tIns="89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9" name="Google Shape;2559;p111"/>
          <p:cNvSpPr/>
          <p:nvPr/>
        </p:nvSpPr>
        <p:spPr>
          <a:xfrm>
            <a:off x="11231174" y="3311485"/>
            <a:ext cx="3930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026"/>
              <a:buFont typeface="Noto Sans"/>
              <a:buNone/>
            </a:pPr>
            <a:r>
              <a:rPr b="0" i="0" lang="ko-KR" sz="816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0.94</a:t>
            </a:r>
            <a:endParaRPr b="0" i="0" sz="10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0" name="Google Shape;2560;p111"/>
          <p:cNvSpPr/>
          <p:nvPr/>
        </p:nvSpPr>
        <p:spPr>
          <a:xfrm>
            <a:off x="10074823" y="3570765"/>
            <a:ext cx="1105500" cy="252300"/>
          </a:xfrm>
          <a:prstGeom prst="roundRect">
            <a:avLst>
              <a:gd fmla="val 31802" name="adj"/>
            </a:avLst>
          </a:prstGeom>
          <a:solidFill>
            <a:srgbClr val="F5F7FA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375" lIns="89375" spcFirstLastPara="1" rIns="89375" wrap="square" tIns="89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1" name="Google Shape;2561;p111"/>
          <p:cNvSpPr/>
          <p:nvPr/>
        </p:nvSpPr>
        <p:spPr>
          <a:xfrm>
            <a:off x="10111028" y="3585168"/>
            <a:ext cx="10332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78"/>
              <a:buFont typeface="Noto Sans"/>
              <a:buNone/>
            </a:pPr>
            <a:r>
              <a:rPr b="1" i="0" lang="ko-KR" sz="778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vision6 (안 좋은 예)</a:t>
            </a:r>
            <a:endParaRPr b="0" i="0" sz="97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2" name="Google Shape;2562;p111"/>
          <p:cNvSpPr/>
          <p:nvPr/>
        </p:nvSpPr>
        <p:spPr>
          <a:xfrm>
            <a:off x="11194969" y="3570765"/>
            <a:ext cx="465600" cy="252300"/>
          </a:xfrm>
          <a:prstGeom prst="roundRect">
            <a:avLst>
              <a:gd fmla="val 31802" name="adj"/>
            </a:avLst>
          </a:prstGeom>
          <a:solidFill>
            <a:srgbClr val="F5F7FA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375" lIns="89375" spcFirstLastPara="1" rIns="89375" wrap="square" tIns="89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3" name="Google Shape;2563;p111"/>
          <p:cNvSpPr/>
          <p:nvPr/>
        </p:nvSpPr>
        <p:spPr>
          <a:xfrm>
            <a:off x="11231174" y="3585168"/>
            <a:ext cx="3930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026"/>
              <a:buFont typeface="Noto Sans"/>
              <a:buNone/>
            </a:pPr>
            <a:r>
              <a:rPr b="0" i="0" lang="ko-KR" sz="816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0.45</a:t>
            </a:r>
            <a:endParaRPr b="0" i="0" sz="10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4" name="Google Shape;2564;p111"/>
          <p:cNvSpPr/>
          <p:nvPr/>
        </p:nvSpPr>
        <p:spPr>
          <a:xfrm>
            <a:off x="10074823" y="3844439"/>
            <a:ext cx="1105500" cy="252300"/>
          </a:xfrm>
          <a:prstGeom prst="roundRect">
            <a:avLst>
              <a:gd fmla="val 31802" name="adj"/>
            </a:avLst>
          </a:prstGeom>
          <a:solidFill>
            <a:srgbClr val="FBE9DD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375" lIns="89375" spcFirstLastPara="1" rIns="89375" wrap="square" tIns="89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5" name="Google Shape;2565;p111"/>
          <p:cNvSpPr/>
          <p:nvPr/>
        </p:nvSpPr>
        <p:spPr>
          <a:xfrm>
            <a:off x="10111028" y="3858851"/>
            <a:ext cx="10332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78"/>
              <a:buFont typeface="Noto Sans"/>
              <a:buNone/>
            </a:pPr>
            <a:r>
              <a:rPr b="1" i="0" lang="ko-KR" sz="778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평균 (6 비디오)</a:t>
            </a:r>
            <a:endParaRPr b="0" i="0" sz="97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6" name="Google Shape;2566;p111"/>
          <p:cNvSpPr/>
          <p:nvPr/>
        </p:nvSpPr>
        <p:spPr>
          <a:xfrm>
            <a:off x="11194969" y="3844439"/>
            <a:ext cx="465600" cy="252300"/>
          </a:xfrm>
          <a:prstGeom prst="roundRect">
            <a:avLst>
              <a:gd fmla="val 31802" name="adj"/>
            </a:avLst>
          </a:prstGeom>
          <a:solidFill>
            <a:srgbClr val="FBE9DD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375" lIns="89375" spcFirstLastPara="1" rIns="89375" wrap="square" tIns="893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7" name="Google Shape;2567;p111"/>
          <p:cNvSpPr/>
          <p:nvPr/>
        </p:nvSpPr>
        <p:spPr>
          <a:xfrm>
            <a:off x="11231174" y="3858851"/>
            <a:ext cx="3930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026"/>
              <a:buFont typeface="Noto Sans"/>
              <a:buNone/>
            </a:pPr>
            <a:r>
              <a:rPr b="1" i="0" lang="ko-KR" sz="816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0.80</a:t>
            </a:r>
            <a:endParaRPr b="0" i="0" sz="102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8" name="Google Shape;2568;p111"/>
          <p:cNvSpPr/>
          <p:nvPr/>
        </p:nvSpPr>
        <p:spPr>
          <a:xfrm>
            <a:off x="10074823" y="1691014"/>
            <a:ext cx="14121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378"/>
              <a:buFont typeface="Noto Sans"/>
              <a:buNone/>
            </a:pPr>
            <a:r>
              <a:rPr b="1" i="0" lang="ko-KR" sz="1096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정량지표</a:t>
            </a:r>
            <a:endParaRPr b="0" i="0" sz="137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9" name="Google Shape;2569;p111"/>
          <p:cNvSpPr txBox="1"/>
          <p:nvPr/>
        </p:nvSpPr>
        <p:spPr>
          <a:xfrm>
            <a:off x="210312" y="118872"/>
            <a:ext cx="106527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ko-KR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08 · 별첨 (Phase 1~4)</a:t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ko-KR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[08] Phase 3.1 : 비디오 → 압력 결과</a:t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70" name="Google Shape;2570;p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07413" y="1913276"/>
            <a:ext cx="2779583" cy="81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1" name="Google Shape;2571;p1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76999" y="3181845"/>
            <a:ext cx="2810001" cy="813900"/>
          </a:xfrm>
          <a:prstGeom prst="rect">
            <a:avLst/>
          </a:prstGeom>
          <a:noFill/>
          <a:ln>
            <a:noFill/>
          </a:ln>
        </p:spPr>
      </p:pic>
      <p:sp>
        <p:nvSpPr>
          <p:cNvPr id="2572" name="Google Shape;2572;p111"/>
          <p:cNvSpPr txBox="1"/>
          <p:nvPr/>
        </p:nvSpPr>
        <p:spPr>
          <a:xfrm>
            <a:off x="8007975" y="2658657"/>
            <a:ext cx="30000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778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시간 (s)</a:t>
            </a:r>
            <a:endParaRPr/>
          </a:p>
        </p:txBody>
      </p:sp>
      <p:sp>
        <p:nvSpPr>
          <p:cNvPr id="2573" name="Google Shape;2573;p111"/>
          <p:cNvSpPr txBox="1"/>
          <p:nvPr/>
        </p:nvSpPr>
        <p:spPr>
          <a:xfrm>
            <a:off x="8048289" y="3924401"/>
            <a:ext cx="30000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778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시간 (s)</a:t>
            </a:r>
            <a:endParaRPr/>
          </a:p>
        </p:txBody>
      </p:sp>
      <p:pic>
        <p:nvPicPr>
          <p:cNvPr id="2574" name="Google Shape;2574;p1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0100" y="1990339"/>
            <a:ext cx="5219700" cy="1914966"/>
          </a:xfrm>
          <a:prstGeom prst="rect">
            <a:avLst/>
          </a:prstGeom>
          <a:noFill/>
          <a:ln>
            <a:noFill/>
          </a:ln>
        </p:spPr>
      </p:pic>
      <p:sp>
        <p:nvSpPr>
          <p:cNvPr id="2575" name="Google Shape;2575;p111"/>
          <p:cNvSpPr txBox="1"/>
          <p:nvPr/>
        </p:nvSpPr>
        <p:spPr>
          <a:xfrm>
            <a:off x="2947789" y="3818351"/>
            <a:ext cx="30000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778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시간 (s)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0" name="Shape 2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1" name="Google Shape;2581;p112"/>
          <p:cNvSpPr/>
          <p:nvPr/>
        </p:nvSpPr>
        <p:spPr>
          <a:xfrm>
            <a:off x="520744" y="503564"/>
            <a:ext cx="11082900" cy="34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2531"/>
              <a:buFont typeface="Noto Sans"/>
              <a:buNone/>
            </a:pPr>
            <a:r>
              <a:t/>
            </a:r>
            <a:endParaRPr b="0" i="0" sz="253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2" name="Google Shape;2582;p112"/>
          <p:cNvSpPr/>
          <p:nvPr/>
        </p:nvSpPr>
        <p:spPr>
          <a:xfrm>
            <a:off x="513543" y="905031"/>
            <a:ext cx="11133000" cy="669900"/>
          </a:xfrm>
          <a:prstGeom prst="roundRect">
            <a:avLst>
              <a:gd fmla="val 11969" name="adj"/>
            </a:avLst>
          </a:prstGeom>
          <a:solidFill>
            <a:srgbClr val="F5F7F9"/>
          </a:solidFill>
          <a:ln cap="flat" cmpd="sng" w="11125">
            <a:solidFill>
              <a:srgbClr val="C8D0D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000" lIns="89000" spcFirstLastPara="1" rIns="89000" wrap="square" tIns="89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3" name="Google Shape;2583;p112"/>
          <p:cNvSpPr/>
          <p:nvPr/>
        </p:nvSpPr>
        <p:spPr>
          <a:xfrm>
            <a:off x="657479" y="1013066"/>
            <a:ext cx="1115400" cy="20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4179D0"/>
              </a:buClr>
              <a:buSzPts val="1363"/>
              <a:buFont typeface="Noto Sans"/>
              <a:buNone/>
            </a:pPr>
            <a:r>
              <a:rPr b="1" i="0" lang="ko-KR" sz="1084" u="none" cap="none" strike="noStrike">
                <a:solidFill>
                  <a:srgbClr val="4179D0"/>
                </a:solidFill>
                <a:latin typeface="Noto Sans"/>
                <a:ea typeface="Noto Sans"/>
                <a:cs typeface="Noto Sans"/>
                <a:sym typeface="Noto Sans"/>
              </a:rPr>
              <a:t>목적 (Purpose)</a:t>
            </a:r>
            <a:endParaRPr b="0" i="0" sz="1363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4" name="Google Shape;2584;p112"/>
          <p:cNvSpPr/>
          <p:nvPr/>
        </p:nvSpPr>
        <p:spPr>
          <a:xfrm>
            <a:off x="1787331" y="991458"/>
            <a:ext cx="96864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314"/>
              <a:buFont typeface="Noto Sans"/>
              <a:buNone/>
            </a:pPr>
            <a:r>
              <a:rPr b="1" i="0" lang="ko-KR" sz="1045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비디오 데이터가 없는 실증 환경에서도 역추론 결과를 시뮬레이션할 수 있는 생성 비디오를 확보하기 위함.</a:t>
            </a:r>
            <a:endParaRPr b="0" i="0" sz="131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5" name="Google Shape;2585;p112"/>
          <p:cNvSpPr/>
          <p:nvPr/>
        </p:nvSpPr>
        <p:spPr>
          <a:xfrm>
            <a:off x="657479" y="1272338"/>
            <a:ext cx="1115400" cy="20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CF7524"/>
              </a:buClr>
              <a:buSzPts val="1363"/>
              <a:buFont typeface="Noto Sans"/>
              <a:buNone/>
            </a:pPr>
            <a:r>
              <a:rPr b="1" i="0" lang="ko-KR" sz="1084" u="none" cap="none" strike="noStrike">
                <a:solidFill>
                  <a:srgbClr val="CF7524"/>
                </a:solidFill>
                <a:latin typeface="Noto Sans"/>
                <a:ea typeface="Noto Sans"/>
                <a:cs typeface="Noto Sans"/>
                <a:sym typeface="Noto Sans"/>
              </a:rPr>
              <a:t>목표 (Objective)</a:t>
            </a:r>
            <a:endParaRPr b="0" i="0" sz="1363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6" name="Google Shape;2586;p112"/>
          <p:cNvSpPr/>
          <p:nvPr/>
        </p:nvSpPr>
        <p:spPr>
          <a:xfrm>
            <a:off x="1787331" y="1265140"/>
            <a:ext cx="97152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285"/>
              <a:buFont typeface="Noto Sans"/>
              <a:buNone/>
            </a:pPr>
            <a:r>
              <a:rPr b="0" i="0" lang="ko-KR" sz="1022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압력 프로파일만으로 공정 비디오를 생성하고, 실측 비디오와의 밝기 변화 유사도 (SSIM)로 신뢰성을 검증한다.</a:t>
            </a:r>
            <a:endParaRPr b="0" i="0" sz="1285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7" name="Google Shape;2587;p112"/>
          <p:cNvSpPr/>
          <p:nvPr/>
        </p:nvSpPr>
        <p:spPr>
          <a:xfrm>
            <a:off x="513543" y="4254017"/>
            <a:ext cx="11133000" cy="1281900"/>
          </a:xfrm>
          <a:prstGeom prst="roundRect">
            <a:avLst>
              <a:gd fmla="val 6253" name="adj"/>
            </a:avLst>
          </a:prstGeom>
          <a:solidFill>
            <a:srgbClr val="F5F7F9"/>
          </a:solidFill>
          <a:ln cap="flat" cmpd="sng" w="9875">
            <a:solidFill>
              <a:srgbClr val="C8D0D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000" lIns="89000" spcFirstLastPara="1" rIns="89000" wrap="square" tIns="89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8" name="Google Shape;2588;p112"/>
          <p:cNvSpPr/>
          <p:nvPr/>
        </p:nvSpPr>
        <p:spPr>
          <a:xfrm>
            <a:off x="657479" y="4347641"/>
            <a:ext cx="647700" cy="20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CF7524"/>
              </a:buClr>
              <a:buSzPts val="1460"/>
              <a:buFont typeface="Noto Sans"/>
              <a:buNone/>
            </a:pPr>
            <a:r>
              <a:rPr b="1" i="0" lang="ko-KR" sz="1161" u="none" cap="none" strike="noStrike">
                <a:solidFill>
                  <a:srgbClr val="CF7524"/>
                </a:solidFill>
                <a:latin typeface="Noto Sans"/>
                <a:ea typeface="Noto Sans"/>
                <a:cs typeface="Noto Sans"/>
                <a:sym typeface="Noto Sans"/>
              </a:rPr>
              <a:t>설명</a:t>
            </a:r>
            <a:endParaRPr b="0" i="0" sz="146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9" name="Google Shape;2589;p112"/>
          <p:cNvSpPr/>
          <p:nvPr/>
        </p:nvSpPr>
        <p:spPr>
          <a:xfrm>
            <a:off x="671871" y="4570909"/>
            <a:ext cx="5260800" cy="81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83"/>
              <a:buFont typeface="Noto Sans"/>
              <a:buNone/>
            </a:pPr>
            <a:r>
              <a:rPr b="0" i="0" lang="ko-KR" sz="940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· 공정 초반과 후반은 잘 맞고, 솔벤트 변화가 큰 중반이 가장 어렵다.</a:t>
            </a:r>
            <a:endParaRPr b="0" i="0" sz="1183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83"/>
              <a:buFont typeface="Noto Sans"/>
              <a:buNone/>
            </a:pPr>
            <a:r>
              <a:rPr b="0" i="0" lang="ko-KR" sz="940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· 좋은 예는 공정 후반 SSIM 0.8 근처까지 실측과 닮는다.</a:t>
            </a:r>
            <a:endParaRPr b="0" i="0" sz="1183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0" name="Google Shape;2590;p112"/>
          <p:cNvSpPr/>
          <p:nvPr/>
        </p:nvSpPr>
        <p:spPr>
          <a:xfrm>
            <a:off x="6206014" y="4570909"/>
            <a:ext cx="5267700" cy="81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83"/>
              <a:buFont typeface="Noto Sans"/>
              <a:buNone/>
            </a:pPr>
            <a:r>
              <a:rPr b="0" i="0" lang="ko-KR" sz="940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· 안 좋은 예는 간섭 무늬가 많아 생성 비디오가 따라가지 못한다.</a:t>
            </a:r>
            <a:endParaRPr b="0" i="0" sz="1183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1" name="Google Shape;2591;p112"/>
          <p:cNvSpPr/>
          <p:nvPr/>
        </p:nvSpPr>
        <p:spPr>
          <a:xfrm>
            <a:off x="513543" y="5564802"/>
            <a:ext cx="10809300" cy="4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876"/>
              <a:buFont typeface="Noto Sans"/>
              <a:buNone/>
            </a:pPr>
            <a:r>
              <a:rPr b="0" i="0" lang="ko-KR" sz="696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SSIM : 두 이미지가 얼마나 닮았는지 (1 = 똑같음). 밝기·대비·모양을 함께 비교하며, 0이면 서로 관계 없음.</a:t>
            </a:r>
            <a:endParaRPr b="0" i="0" sz="87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876"/>
              <a:buFont typeface="Noto Sans"/>
              <a:buNone/>
            </a:pPr>
            <a:r>
              <a:rPr b="0" i="0" lang="ko-KR" sz="696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DN : 이미지 밝기 값. 0 (검정) ~ 255 (흰색).</a:t>
            </a:r>
            <a:endParaRPr b="0" i="0" sz="87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2" name="Google Shape;2592;p112"/>
          <p:cNvSpPr/>
          <p:nvPr/>
        </p:nvSpPr>
        <p:spPr>
          <a:xfrm>
            <a:off x="513543" y="1690068"/>
            <a:ext cx="5937000" cy="2463300"/>
          </a:xfrm>
          <a:prstGeom prst="roundRect">
            <a:avLst>
              <a:gd fmla="val 3255" name="adj"/>
            </a:avLst>
          </a:prstGeom>
          <a:solidFill>
            <a:srgbClr val="FFFFFF"/>
          </a:solidFill>
          <a:ln cap="flat" cmpd="sng" w="9525">
            <a:solidFill>
              <a:srgbClr val="D5DD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000" lIns="89000" spcFirstLastPara="1" rIns="89000" wrap="square" tIns="89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3" name="Google Shape;2593;p112"/>
          <p:cNvSpPr/>
          <p:nvPr/>
        </p:nvSpPr>
        <p:spPr>
          <a:xfrm>
            <a:off x="599903" y="1740483"/>
            <a:ext cx="57645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29"/>
              <a:buFont typeface="Noto Sans"/>
              <a:buNone/>
            </a:pPr>
            <a:r>
              <a:rPr b="1" i="0" lang="ko-KR" sz="898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공정 진행 구간별 SSIM (18 픽셀 평균)</a:t>
            </a:r>
            <a:endParaRPr b="0" i="0" sz="112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94" name="Google Shape;2594;p112"/>
          <p:cNvCxnSpPr/>
          <p:nvPr/>
        </p:nvCxnSpPr>
        <p:spPr>
          <a:xfrm>
            <a:off x="995709" y="3843494"/>
            <a:ext cx="5332500" cy="0"/>
          </a:xfrm>
          <a:prstGeom prst="straightConnector1">
            <a:avLst/>
          </a:prstGeom>
          <a:noFill/>
          <a:ln cap="flat" cmpd="sng" w="9525">
            <a:solidFill>
              <a:srgbClr val="E6EBE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95" name="Google Shape;2595;p112"/>
          <p:cNvSpPr/>
          <p:nvPr/>
        </p:nvSpPr>
        <p:spPr>
          <a:xfrm>
            <a:off x="563919" y="3771478"/>
            <a:ext cx="367200" cy="12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896"/>
              <a:buFont typeface="Noto Sans"/>
              <a:buNone/>
            </a:pPr>
            <a:r>
              <a:rPr b="0" i="0" lang="ko-KR" sz="712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0</a:t>
            </a:r>
            <a:endParaRPr b="0" i="0" sz="89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96" name="Google Shape;2596;p112"/>
          <p:cNvCxnSpPr/>
          <p:nvPr/>
        </p:nvCxnSpPr>
        <p:spPr>
          <a:xfrm>
            <a:off x="995709" y="3480506"/>
            <a:ext cx="5332500" cy="0"/>
          </a:xfrm>
          <a:prstGeom prst="straightConnector1">
            <a:avLst/>
          </a:prstGeom>
          <a:noFill/>
          <a:ln cap="flat" cmpd="sng" w="9525">
            <a:solidFill>
              <a:srgbClr val="E6EBE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97" name="Google Shape;2597;p112"/>
          <p:cNvSpPr/>
          <p:nvPr/>
        </p:nvSpPr>
        <p:spPr>
          <a:xfrm>
            <a:off x="563919" y="3408492"/>
            <a:ext cx="367200" cy="12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896"/>
              <a:buFont typeface="Noto Sans"/>
              <a:buNone/>
            </a:pPr>
            <a:r>
              <a:rPr b="0" i="0" lang="ko-KR" sz="712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0.2</a:t>
            </a:r>
            <a:endParaRPr b="0" i="0" sz="89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98" name="Google Shape;2598;p112"/>
          <p:cNvCxnSpPr/>
          <p:nvPr/>
        </p:nvCxnSpPr>
        <p:spPr>
          <a:xfrm>
            <a:off x="995709" y="3117520"/>
            <a:ext cx="5332500" cy="0"/>
          </a:xfrm>
          <a:prstGeom prst="straightConnector1">
            <a:avLst/>
          </a:prstGeom>
          <a:noFill/>
          <a:ln cap="flat" cmpd="sng" w="9525">
            <a:solidFill>
              <a:srgbClr val="E6EBE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99" name="Google Shape;2599;p112"/>
          <p:cNvSpPr/>
          <p:nvPr/>
        </p:nvSpPr>
        <p:spPr>
          <a:xfrm>
            <a:off x="563919" y="3045505"/>
            <a:ext cx="367200" cy="12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896"/>
              <a:buFont typeface="Noto Sans"/>
              <a:buNone/>
            </a:pPr>
            <a:r>
              <a:rPr b="0" i="0" lang="ko-KR" sz="712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0.4</a:t>
            </a:r>
            <a:endParaRPr b="0" i="0" sz="89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600" name="Google Shape;2600;p112"/>
          <p:cNvCxnSpPr/>
          <p:nvPr/>
        </p:nvCxnSpPr>
        <p:spPr>
          <a:xfrm>
            <a:off x="995709" y="2754533"/>
            <a:ext cx="5332500" cy="0"/>
          </a:xfrm>
          <a:prstGeom prst="straightConnector1">
            <a:avLst/>
          </a:prstGeom>
          <a:noFill/>
          <a:ln cap="flat" cmpd="sng" w="9525">
            <a:solidFill>
              <a:srgbClr val="E6EBE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601" name="Google Shape;2601;p112"/>
          <p:cNvSpPr/>
          <p:nvPr/>
        </p:nvSpPr>
        <p:spPr>
          <a:xfrm>
            <a:off x="563919" y="2682518"/>
            <a:ext cx="367200" cy="12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896"/>
              <a:buFont typeface="Noto Sans"/>
              <a:buNone/>
            </a:pPr>
            <a:r>
              <a:rPr b="0" i="0" lang="ko-KR" sz="712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0.6</a:t>
            </a:r>
            <a:endParaRPr b="0" i="0" sz="89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602" name="Google Shape;2602;p112"/>
          <p:cNvCxnSpPr/>
          <p:nvPr/>
        </p:nvCxnSpPr>
        <p:spPr>
          <a:xfrm>
            <a:off x="995709" y="2391546"/>
            <a:ext cx="5332500" cy="0"/>
          </a:xfrm>
          <a:prstGeom prst="straightConnector1">
            <a:avLst/>
          </a:prstGeom>
          <a:noFill/>
          <a:ln cap="flat" cmpd="sng" w="9525">
            <a:solidFill>
              <a:srgbClr val="E6EBE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603" name="Google Shape;2603;p112"/>
          <p:cNvSpPr/>
          <p:nvPr/>
        </p:nvSpPr>
        <p:spPr>
          <a:xfrm>
            <a:off x="563919" y="2319531"/>
            <a:ext cx="367200" cy="12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896"/>
              <a:buFont typeface="Noto Sans"/>
              <a:buNone/>
            </a:pPr>
            <a:r>
              <a:rPr b="0" i="0" lang="ko-KR" sz="712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0.8</a:t>
            </a:r>
            <a:endParaRPr b="0" i="0" sz="89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604" name="Google Shape;2604;p112"/>
          <p:cNvCxnSpPr/>
          <p:nvPr/>
        </p:nvCxnSpPr>
        <p:spPr>
          <a:xfrm>
            <a:off x="995709" y="2028560"/>
            <a:ext cx="5332500" cy="0"/>
          </a:xfrm>
          <a:prstGeom prst="straightConnector1">
            <a:avLst/>
          </a:prstGeom>
          <a:noFill/>
          <a:ln cap="flat" cmpd="sng" w="9525">
            <a:solidFill>
              <a:srgbClr val="E6EBE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605" name="Google Shape;2605;p112"/>
          <p:cNvSpPr/>
          <p:nvPr/>
        </p:nvSpPr>
        <p:spPr>
          <a:xfrm>
            <a:off x="563919" y="1956545"/>
            <a:ext cx="367200" cy="12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896"/>
              <a:buFont typeface="Noto Sans"/>
              <a:buNone/>
            </a:pPr>
            <a:r>
              <a:rPr b="0" i="0" lang="ko-KR" sz="712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1</a:t>
            </a:r>
            <a:endParaRPr b="0" i="0" sz="89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606" name="Google Shape;2606;p112"/>
          <p:cNvCxnSpPr/>
          <p:nvPr/>
        </p:nvCxnSpPr>
        <p:spPr>
          <a:xfrm>
            <a:off x="995709" y="2028560"/>
            <a:ext cx="0" cy="1815000"/>
          </a:xfrm>
          <a:prstGeom prst="straightConnector1">
            <a:avLst/>
          </a:prstGeom>
          <a:noFill/>
          <a:ln cap="flat" cmpd="sng" w="9525">
            <a:solidFill>
              <a:srgbClr val="8996A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607" name="Google Shape;2607;p112"/>
          <p:cNvCxnSpPr/>
          <p:nvPr/>
        </p:nvCxnSpPr>
        <p:spPr>
          <a:xfrm>
            <a:off x="995709" y="3843494"/>
            <a:ext cx="5332500" cy="0"/>
          </a:xfrm>
          <a:prstGeom prst="straightConnector1">
            <a:avLst/>
          </a:prstGeom>
          <a:noFill/>
          <a:ln cap="flat" cmpd="sng" w="9525">
            <a:solidFill>
              <a:srgbClr val="8996A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608" name="Google Shape;2608;p112"/>
          <p:cNvSpPr/>
          <p:nvPr/>
        </p:nvSpPr>
        <p:spPr>
          <a:xfrm>
            <a:off x="1333451" y="2681939"/>
            <a:ext cx="1101900" cy="1161600"/>
          </a:xfrm>
          <a:prstGeom prst="rect">
            <a:avLst/>
          </a:prstGeom>
          <a:solidFill>
            <a:srgbClr val="4179D0"/>
          </a:solidFill>
          <a:ln cap="flat" cmpd="sng" w="12375">
            <a:solidFill>
              <a:srgbClr val="4179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000" lIns="89000" spcFirstLastPara="1" rIns="89000" wrap="square" tIns="89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9" name="Google Shape;2609;p112"/>
          <p:cNvSpPr/>
          <p:nvPr/>
        </p:nvSpPr>
        <p:spPr>
          <a:xfrm>
            <a:off x="1268674" y="2487486"/>
            <a:ext cx="1231800" cy="1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383"/>
              <a:buFont typeface="Noto Sans"/>
              <a:buNone/>
            </a:pPr>
            <a:r>
              <a:rPr b="1" i="0" lang="ko-KR" sz="1099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0.64</a:t>
            </a:r>
            <a:endParaRPr b="0" i="0" sz="1383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0" name="Google Shape;2610;p112"/>
          <p:cNvSpPr/>
          <p:nvPr/>
        </p:nvSpPr>
        <p:spPr>
          <a:xfrm>
            <a:off x="995709" y="3886711"/>
            <a:ext cx="17775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63"/>
              <a:buFont typeface="Noto Sans"/>
              <a:buNone/>
            </a:pPr>
            <a:r>
              <a:rPr b="0" i="0" lang="ko-KR" sz="766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초반</a:t>
            </a:r>
            <a:endParaRPr b="0" i="0" sz="96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1" name="Google Shape;2611;p112"/>
          <p:cNvSpPr/>
          <p:nvPr/>
        </p:nvSpPr>
        <p:spPr>
          <a:xfrm>
            <a:off x="3110997" y="2845280"/>
            <a:ext cx="1101900" cy="998400"/>
          </a:xfrm>
          <a:prstGeom prst="rect">
            <a:avLst/>
          </a:prstGeom>
          <a:solidFill>
            <a:srgbClr val="AEB7C2"/>
          </a:solidFill>
          <a:ln cap="flat" cmpd="sng" w="12375">
            <a:solidFill>
              <a:srgbClr val="AEB7C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000" lIns="89000" spcFirstLastPara="1" rIns="89000" wrap="square" tIns="89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2" name="Google Shape;2612;p112"/>
          <p:cNvSpPr/>
          <p:nvPr/>
        </p:nvSpPr>
        <p:spPr>
          <a:xfrm>
            <a:off x="3046220" y="2650826"/>
            <a:ext cx="1231800" cy="1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383"/>
              <a:buFont typeface="Noto Sans"/>
              <a:buNone/>
            </a:pPr>
            <a:r>
              <a:rPr b="1" i="0" lang="ko-KR" sz="1099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0.55</a:t>
            </a:r>
            <a:endParaRPr b="0" i="0" sz="1383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3" name="Google Shape;2613;p112"/>
          <p:cNvSpPr/>
          <p:nvPr/>
        </p:nvSpPr>
        <p:spPr>
          <a:xfrm>
            <a:off x="2773255" y="3886711"/>
            <a:ext cx="17775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63"/>
              <a:buFont typeface="Noto Sans"/>
              <a:buNone/>
            </a:pPr>
            <a:r>
              <a:rPr b="0" i="0" lang="ko-KR" sz="766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중반</a:t>
            </a:r>
            <a:endParaRPr b="0" i="0" sz="96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4" name="Google Shape;2614;p112"/>
          <p:cNvSpPr/>
          <p:nvPr/>
        </p:nvSpPr>
        <p:spPr>
          <a:xfrm>
            <a:off x="4888543" y="2736389"/>
            <a:ext cx="1101900" cy="1107000"/>
          </a:xfrm>
          <a:prstGeom prst="rect">
            <a:avLst/>
          </a:prstGeom>
          <a:solidFill>
            <a:srgbClr val="CD7629"/>
          </a:solidFill>
          <a:ln cap="flat" cmpd="sng" w="12375">
            <a:solidFill>
              <a:srgbClr val="CD762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000" lIns="89000" spcFirstLastPara="1" rIns="89000" wrap="square" tIns="89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5" name="Google Shape;2615;p112"/>
          <p:cNvSpPr/>
          <p:nvPr/>
        </p:nvSpPr>
        <p:spPr>
          <a:xfrm>
            <a:off x="4823766" y="2541927"/>
            <a:ext cx="1231800" cy="1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383"/>
              <a:buFont typeface="Noto Sans"/>
              <a:buNone/>
            </a:pPr>
            <a:r>
              <a:rPr b="1" i="0" lang="ko-KR" sz="1099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0.61</a:t>
            </a:r>
            <a:endParaRPr b="0" i="0" sz="1383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6" name="Google Shape;2616;p112"/>
          <p:cNvSpPr/>
          <p:nvPr/>
        </p:nvSpPr>
        <p:spPr>
          <a:xfrm>
            <a:off x="4550803" y="3886711"/>
            <a:ext cx="17775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63"/>
              <a:buFont typeface="Noto Sans"/>
              <a:buNone/>
            </a:pPr>
            <a:r>
              <a:rPr b="0" i="0" lang="ko-KR" sz="766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후반</a:t>
            </a:r>
            <a:endParaRPr b="0" i="0" sz="96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7" name="Google Shape;2617;p112"/>
          <p:cNvSpPr/>
          <p:nvPr/>
        </p:nvSpPr>
        <p:spPr>
          <a:xfrm>
            <a:off x="614295" y="1906130"/>
            <a:ext cx="1727100" cy="10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789"/>
              <a:buFont typeface="Noto Sans"/>
              <a:buNone/>
            </a:pPr>
            <a:r>
              <a:rPr b="0" i="0" lang="ko-KR" sz="627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SSIM (높을수록 좋음)</a:t>
            </a:r>
            <a:endParaRPr b="0" i="0" sz="78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8" name="Google Shape;2618;p112"/>
          <p:cNvSpPr/>
          <p:nvPr/>
        </p:nvSpPr>
        <p:spPr>
          <a:xfrm>
            <a:off x="6601820" y="1690068"/>
            <a:ext cx="3281700" cy="1202700"/>
          </a:xfrm>
          <a:prstGeom prst="roundRect">
            <a:avLst>
              <a:gd fmla="val 6665" name="adj"/>
            </a:avLst>
          </a:prstGeom>
          <a:solidFill>
            <a:srgbClr val="FFFFFF"/>
          </a:solidFill>
          <a:ln cap="flat" cmpd="sng" w="9525">
            <a:solidFill>
              <a:srgbClr val="D5DD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000" lIns="89000" spcFirstLastPara="1" rIns="89000" wrap="square" tIns="89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9" name="Google Shape;2619;p112"/>
          <p:cNvSpPr/>
          <p:nvPr/>
        </p:nvSpPr>
        <p:spPr>
          <a:xfrm>
            <a:off x="6688180" y="1740483"/>
            <a:ext cx="31089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29"/>
              <a:buFont typeface="Noto Sans"/>
              <a:buNone/>
            </a:pPr>
            <a:r>
              <a:rPr b="1" i="0" lang="ko-KR" sz="898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좋은 예: vision1 빨강 (SSIM 0.76)</a:t>
            </a:r>
            <a:endParaRPr b="0" i="0" sz="112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0" name="Google Shape;2620;p112"/>
          <p:cNvSpPr/>
          <p:nvPr/>
        </p:nvSpPr>
        <p:spPr>
          <a:xfrm>
            <a:off x="6601820" y="2950430"/>
            <a:ext cx="3281700" cy="1202700"/>
          </a:xfrm>
          <a:prstGeom prst="roundRect">
            <a:avLst>
              <a:gd fmla="val 6665" name="adj"/>
            </a:avLst>
          </a:prstGeom>
          <a:solidFill>
            <a:srgbClr val="FFFFFF"/>
          </a:solidFill>
          <a:ln cap="flat" cmpd="sng" w="9525">
            <a:solidFill>
              <a:srgbClr val="D5DDE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000" lIns="89000" spcFirstLastPara="1" rIns="89000" wrap="square" tIns="89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1" name="Google Shape;2621;p112"/>
          <p:cNvSpPr/>
          <p:nvPr/>
        </p:nvSpPr>
        <p:spPr>
          <a:xfrm>
            <a:off x="6688180" y="3000844"/>
            <a:ext cx="31089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29"/>
              <a:buFont typeface="Noto Sans"/>
              <a:buNone/>
            </a:pPr>
            <a:r>
              <a:rPr b="1" i="0" lang="ko-KR" sz="898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안 좋은 예: vision1 초록 (SSIM 0.37)</a:t>
            </a:r>
            <a:endParaRPr b="0" i="0" sz="112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2" name="Google Shape;2622;p112"/>
          <p:cNvSpPr/>
          <p:nvPr/>
        </p:nvSpPr>
        <p:spPr>
          <a:xfrm>
            <a:off x="10034570" y="1913327"/>
            <a:ext cx="1003500" cy="280800"/>
          </a:xfrm>
          <a:prstGeom prst="roundRect">
            <a:avLst>
              <a:gd fmla="val 28541" name="adj"/>
            </a:avLst>
          </a:prstGeom>
          <a:solidFill>
            <a:srgbClr val="30343A"/>
          </a:solidFill>
          <a:ln cap="flat" cmpd="sng" w="12375">
            <a:solidFill>
              <a:srgbClr val="3034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000" lIns="89000" spcFirstLastPara="1" rIns="89000" wrap="square" tIns="89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3" name="Google Shape;2623;p112"/>
          <p:cNvSpPr/>
          <p:nvPr/>
        </p:nvSpPr>
        <p:spPr>
          <a:xfrm>
            <a:off x="10084946" y="1949339"/>
            <a:ext cx="9027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81"/>
              <a:buFont typeface="Noto Sans"/>
              <a:buNone/>
            </a:pPr>
            <a:r>
              <a:rPr b="1" i="0" lang="ko-KR" sz="859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지표</a:t>
            </a:r>
            <a:endParaRPr b="0" i="0" sz="108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4" name="Google Shape;2624;p112"/>
          <p:cNvSpPr/>
          <p:nvPr/>
        </p:nvSpPr>
        <p:spPr>
          <a:xfrm>
            <a:off x="11052455" y="1913327"/>
            <a:ext cx="558000" cy="280800"/>
          </a:xfrm>
          <a:prstGeom prst="roundRect">
            <a:avLst>
              <a:gd fmla="val 28541" name="adj"/>
            </a:avLst>
          </a:prstGeom>
          <a:solidFill>
            <a:srgbClr val="30343A"/>
          </a:solidFill>
          <a:ln cap="flat" cmpd="sng" w="12375">
            <a:solidFill>
              <a:srgbClr val="3034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000" lIns="89000" spcFirstLastPara="1" rIns="89000" wrap="square" tIns="89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5" name="Google Shape;2625;p112"/>
          <p:cNvSpPr/>
          <p:nvPr/>
        </p:nvSpPr>
        <p:spPr>
          <a:xfrm>
            <a:off x="11102831" y="1949339"/>
            <a:ext cx="4572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81"/>
              <a:buFont typeface="Noto Sans"/>
              <a:buNone/>
            </a:pPr>
            <a:r>
              <a:rPr b="1" i="0" lang="ko-KR" sz="859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값</a:t>
            </a:r>
            <a:endParaRPr b="0" i="0" sz="108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6" name="Google Shape;2626;p112"/>
          <p:cNvSpPr/>
          <p:nvPr/>
        </p:nvSpPr>
        <p:spPr>
          <a:xfrm>
            <a:off x="10034570" y="2215816"/>
            <a:ext cx="1003500" cy="252300"/>
          </a:xfrm>
          <a:prstGeom prst="roundRect">
            <a:avLst>
              <a:gd fmla="val 31802" name="adj"/>
            </a:avLst>
          </a:prstGeom>
          <a:solidFill>
            <a:srgbClr val="FFFFFF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000" lIns="89000" spcFirstLastPara="1" rIns="89000" wrap="square" tIns="89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7" name="Google Shape;2627;p112"/>
          <p:cNvSpPr/>
          <p:nvPr/>
        </p:nvSpPr>
        <p:spPr>
          <a:xfrm>
            <a:off x="10070554" y="2230219"/>
            <a:ext cx="9315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63"/>
              <a:buFont typeface="Noto Sans"/>
              <a:buNone/>
            </a:pPr>
            <a:r>
              <a:rPr b="1" i="0" lang="ko-KR" sz="766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좋은 예 SSIM</a:t>
            </a:r>
            <a:endParaRPr b="0" i="0" sz="96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8" name="Google Shape;2628;p112"/>
          <p:cNvSpPr/>
          <p:nvPr/>
        </p:nvSpPr>
        <p:spPr>
          <a:xfrm>
            <a:off x="11052455" y="2215816"/>
            <a:ext cx="558000" cy="252300"/>
          </a:xfrm>
          <a:prstGeom prst="roundRect">
            <a:avLst>
              <a:gd fmla="val 31802" name="adj"/>
            </a:avLst>
          </a:prstGeom>
          <a:solidFill>
            <a:srgbClr val="FFFFFF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000" lIns="89000" spcFirstLastPara="1" rIns="89000" wrap="square" tIns="89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9" name="Google Shape;2629;p112"/>
          <p:cNvSpPr/>
          <p:nvPr/>
        </p:nvSpPr>
        <p:spPr>
          <a:xfrm>
            <a:off x="11088430" y="2230219"/>
            <a:ext cx="4863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93"/>
              <a:buFont typeface="Noto Sans"/>
              <a:buNone/>
            </a:pPr>
            <a:r>
              <a:rPr b="0" i="0" lang="ko-KR" sz="789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0.76</a:t>
            </a:r>
            <a:endParaRPr b="0" i="0" sz="993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0" name="Google Shape;2630;p112"/>
          <p:cNvSpPr/>
          <p:nvPr/>
        </p:nvSpPr>
        <p:spPr>
          <a:xfrm>
            <a:off x="10034570" y="2489499"/>
            <a:ext cx="1003500" cy="252300"/>
          </a:xfrm>
          <a:prstGeom prst="roundRect">
            <a:avLst>
              <a:gd fmla="val 31802" name="adj"/>
            </a:avLst>
          </a:prstGeom>
          <a:solidFill>
            <a:srgbClr val="F5F7FA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000" lIns="89000" spcFirstLastPara="1" rIns="89000" wrap="square" tIns="89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1" name="Google Shape;2631;p112"/>
          <p:cNvSpPr/>
          <p:nvPr/>
        </p:nvSpPr>
        <p:spPr>
          <a:xfrm>
            <a:off x="10070554" y="2503902"/>
            <a:ext cx="9315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63"/>
              <a:buFont typeface="Noto Sans"/>
              <a:buNone/>
            </a:pPr>
            <a:r>
              <a:rPr b="1" i="0" lang="ko-KR" sz="766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좋은 예 밝기 차</a:t>
            </a:r>
            <a:endParaRPr b="0" i="0" sz="96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2" name="Google Shape;2632;p112"/>
          <p:cNvSpPr/>
          <p:nvPr/>
        </p:nvSpPr>
        <p:spPr>
          <a:xfrm>
            <a:off x="11052455" y="2489499"/>
            <a:ext cx="558000" cy="252300"/>
          </a:xfrm>
          <a:prstGeom prst="roundRect">
            <a:avLst>
              <a:gd fmla="val 31802" name="adj"/>
            </a:avLst>
          </a:prstGeom>
          <a:solidFill>
            <a:srgbClr val="F5F7FA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000" lIns="89000" spcFirstLastPara="1" rIns="89000" wrap="square" tIns="89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3" name="Google Shape;2633;p112"/>
          <p:cNvSpPr/>
          <p:nvPr/>
        </p:nvSpPr>
        <p:spPr>
          <a:xfrm>
            <a:off x="11088430" y="2503902"/>
            <a:ext cx="4863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93"/>
              <a:buFont typeface="Noto Sans"/>
              <a:buNone/>
            </a:pPr>
            <a:r>
              <a:rPr b="0" i="0" lang="ko-KR" sz="789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9.3 DN</a:t>
            </a:r>
            <a:endParaRPr b="0" i="0" sz="993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4" name="Google Shape;2634;p112"/>
          <p:cNvSpPr/>
          <p:nvPr/>
        </p:nvSpPr>
        <p:spPr>
          <a:xfrm>
            <a:off x="10034570" y="2763182"/>
            <a:ext cx="1003500" cy="252300"/>
          </a:xfrm>
          <a:prstGeom prst="roundRect">
            <a:avLst>
              <a:gd fmla="val 31802" name="adj"/>
            </a:avLst>
          </a:prstGeom>
          <a:solidFill>
            <a:srgbClr val="FFFFFF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000" lIns="89000" spcFirstLastPara="1" rIns="89000" wrap="square" tIns="89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5" name="Google Shape;2635;p112"/>
          <p:cNvSpPr/>
          <p:nvPr/>
        </p:nvSpPr>
        <p:spPr>
          <a:xfrm>
            <a:off x="10070554" y="2777585"/>
            <a:ext cx="9315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63"/>
              <a:buFont typeface="Noto Sans"/>
              <a:buNone/>
            </a:pPr>
            <a:r>
              <a:rPr b="1" i="0" lang="ko-KR" sz="766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안 좋은 예 SSIM</a:t>
            </a:r>
            <a:endParaRPr b="0" i="0" sz="96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6" name="Google Shape;2636;p112"/>
          <p:cNvSpPr/>
          <p:nvPr/>
        </p:nvSpPr>
        <p:spPr>
          <a:xfrm>
            <a:off x="11052455" y="2763182"/>
            <a:ext cx="558000" cy="252300"/>
          </a:xfrm>
          <a:prstGeom prst="roundRect">
            <a:avLst>
              <a:gd fmla="val 31802" name="adj"/>
            </a:avLst>
          </a:prstGeom>
          <a:solidFill>
            <a:srgbClr val="FFFFFF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000" lIns="89000" spcFirstLastPara="1" rIns="89000" wrap="square" tIns="89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7" name="Google Shape;2637;p112"/>
          <p:cNvSpPr/>
          <p:nvPr/>
        </p:nvSpPr>
        <p:spPr>
          <a:xfrm>
            <a:off x="11088430" y="2777585"/>
            <a:ext cx="4863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93"/>
              <a:buFont typeface="Noto Sans"/>
              <a:buNone/>
            </a:pPr>
            <a:r>
              <a:rPr b="0" i="0" lang="ko-KR" sz="789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0.37</a:t>
            </a:r>
            <a:endParaRPr b="0" i="0" sz="993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8" name="Google Shape;2638;p112"/>
          <p:cNvSpPr/>
          <p:nvPr/>
        </p:nvSpPr>
        <p:spPr>
          <a:xfrm>
            <a:off x="10034570" y="3036856"/>
            <a:ext cx="1003500" cy="252300"/>
          </a:xfrm>
          <a:prstGeom prst="roundRect">
            <a:avLst>
              <a:gd fmla="val 31802" name="adj"/>
            </a:avLst>
          </a:prstGeom>
          <a:solidFill>
            <a:srgbClr val="F5F7FA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000" lIns="89000" spcFirstLastPara="1" rIns="89000" wrap="square" tIns="89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9" name="Google Shape;2639;p112"/>
          <p:cNvSpPr/>
          <p:nvPr/>
        </p:nvSpPr>
        <p:spPr>
          <a:xfrm>
            <a:off x="10070554" y="3051259"/>
            <a:ext cx="9315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63"/>
              <a:buFont typeface="Noto Sans"/>
              <a:buNone/>
            </a:pPr>
            <a:r>
              <a:rPr b="1" i="0" lang="ko-KR" sz="766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안 좋은 예 밝기 차</a:t>
            </a:r>
            <a:endParaRPr b="0" i="0" sz="96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0" name="Google Shape;2640;p112"/>
          <p:cNvSpPr/>
          <p:nvPr/>
        </p:nvSpPr>
        <p:spPr>
          <a:xfrm>
            <a:off x="11052455" y="3036856"/>
            <a:ext cx="558000" cy="252300"/>
          </a:xfrm>
          <a:prstGeom prst="roundRect">
            <a:avLst>
              <a:gd fmla="val 31802" name="adj"/>
            </a:avLst>
          </a:prstGeom>
          <a:solidFill>
            <a:srgbClr val="F5F7FA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000" lIns="89000" spcFirstLastPara="1" rIns="89000" wrap="square" tIns="89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1" name="Google Shape;2641;p112"/>
          <p:cNvSpPr/>
          <p:nvPr/>
        </p:nvSpPr>
        <p:spPr>
          <a:xfrm>
            <a:off x="11088430" y="3051259"/>
            <a:ext cx="4863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93"/>
              <a:buFont typeface="Noto Sans"/>
              <a:buNone/>
            </a:pPr>
            <a:r>
              <a:rPr b="0" i="0" lang="ko-KR" sz="789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19.7 DN</a:t>
            </a:r>
            <a:endParaRPr b="0" i="0" sz="993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2" name="Google Shape;2642;p112"/>
          <p:cNvSpPr/>
          <p:nvPr/>
        </p:nvSpPr>
        <p:spPr>
          <a:xfrm>
            <a:off x="10034570" y="3310539"/>
            <a:ext cx="1003500" cy="252300"/>
          </a:xfrm>
          <a:prstGeom prst="roundRect">
            <a:avLst>
              <a:gd fmla="val 31802" name="adj"/>
            </a:avLst>
          </a:prstGeom>
          <a:solidFill>
            <a:srgbClr val="FBE9DD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000" lIns="89000" spcFirstLastPara="1" rIns="89000" wrap="square" tIns="89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3" name="Google Shape;2643;p112"/>
          <p:cNvSpPr/>
          <p:nvPr/>
        </p:nvSpPr>
        <p:spPr>
          <a:xfrm>
            <a:off x="10070554" y="3324942"/>
            <a:ext cx="9315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63"/>
              <a:buFont typeface="Noto Sans"/>
              <a:buNone/>
            </a:pPr>
            <a:r>
              <a:rPr b="1" i="0" lang="ko-KR" sz="766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평균 SSIM</a:t>
            </a:r>
            <a:endParaRPr b="0" i="0" sz="96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4" name="Google Shape;2644;p112"/>
          <p:cNvSpPr/>
          <p:nvPr/>
        </p:nvSpPr>
        <p:spPr>
          <a:xfrm>
            <a:off x="11052455" y="3310539"/>
            <a:ext cx="558000" cy="252300"/>
          </a:xfrm>
          <a:prstGeom prst="roundRect">
            <a:avLst>
              <a:gd fmla="val 31802" name="adj"/>
            </a:avLst>
          </a:prstGeom>
          <a:solidFill>
            <a:srgbClr val="FBE9DD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000" lIns="89000" spcFirstLastPara="1" rIns="89000" wrap="square" tIns="89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5" name="Google Shape;2645;p112"/>
          <p:cNvSpPr/>
          <p:nvPr/>
        </p:nvSpPr>
        <p:spPr>
          <a:xfrm>
            <a:off x="11088430" y="3324942"/>
            <a:ext cx="4863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93"/>
              <a:buFont typeface="Noto Sans"/>
              <a:buNone/>
            </a:pPr>
            <a:r>
              <a:rPr b="1" i="0" lang="ko-KR" sz="789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0.60</a:t>
            </a:r>
            <a:endParaRPr b="0" i="0" sz="993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6" name="Google Shape;2646;p112"/>
          <p:cNvSpPr/>
          <p:nvPr/>
        </p:nvSpPr>
        <p:spPr>
          <a:xfrm>
            <a:off x="10034570" y="3584222"/>
            <a:ext cx="1003500" cy="252300"/>
          </a:xfrm>
          <a:prstGeom prst="roundRect">
            <a:avLst>
              <a:gd fmla="val 31802" name="adj"/>
            </a:avLst>
          </a:prstGeom>
          <a:solidFill>
            <a:srgbClr val="FBE9DD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000" lIns="89000" spcFirstLastPara="1" rIns="89000" wrap="square" tIns="89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7" name="Google Shape;2647;p112"/>
          <p:cNvSpPr/>
          <p:nvPr/>
        </p:nvSpPr>
        <p:spPr>
          <a:xfrm>
            <a:off x="10070554" y="3598625"/>
            <a:ext cx="9315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63"/>
              <a:buFont typeface="Noto Sans"/>
              <a:buNone/>
            </a:pPr>
            <a:r>
              <a:rPr b="1" i="0" lang="ko-KR" sz="766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평균 밝기 차</a:t>
            </a:r>
            <a:r>
              <a:rPr b="1" lang="ko-KR" sz="766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이</a:t>
            </a:r>
            <a:endParaRPr b="0" i="0" sz="96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8" name="Google Shape;2648;p112"/>
          <p:cNvSpPr/>
          <p:nvPr/>
        </p:nvSpPr>
        <p:spPr>
          <a:xfrm>
            <a:off x="11052455" y="3584222"/>
            <a:ext cx="558000" cy="252300"/>
          </a:xfrm>
          <a:prstGeom prst="roundRect">
            <a:avLst>
              <a:gd fmla="val 31802" name="adj"/>
            </a:avLst>
          </a:prstGeom>
          <a:solidFill>
            <a:srgbClr val="FBE9DD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000" lIns="89000" spcFirstLastPara="1" rIns="89000" wrap="square" tIns="89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9" name="Google Shape;2649;p112"/>
          <p:cNvSpPr/>
          <p:nvPr/>
        </p:nvSpPr>
        <p:spPr>
          <a:xfrm>
            <a:off x="11088430" y="3598625"/>
            <a:ext cx="4863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93"/>
              <a:buFont typeface="Noto Sans"/>
              <a:buNone/>
            </a:pPr>
            <a:r>
              <a:rPr b="1" i="0" lang="ko-KR" sz="789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13.7 DN</a:t>
            </a:r>
            <a:endParaRPr b="0" i="0" sz="993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0" name="Google Shape;2650;p112"/>
          <p:cNvSpPr/>
          <p:nvPr/>
        </p:nvSpPr>
        <p:spPr>
          <a:xfrm>
            <a:off x="10034570" y="1704471"/>
            <a:ext cx="1403400" cy="1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373"/>
              <a:buFont typeface="Noto Sans"/>
              <a:buNone/>
            </a:pPr>
            <a:r>
              <a:rPr b="1" i="0" lang="ko-KR" sz="1092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정량지표</a:t>
            </a:r>
            <a:endParaRPr b="0" i="0" sz="1373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1" name="Google Shape;2651;p112"/>
          <p:cNvSpPr txBox="1"/>
          <p:nvPr/>
        </p:nvSpPr>
        <p:spPr>
          <a:xfrm>
            <a:off x="210312" y="118872"/>
            <a:ext cx="106527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ko-KR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08 · 별첨 (Phase 1~4)</a:t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ko-KR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[08] Phase 3.2 : 압력 → 비디오 생성</a:t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52" name="Google Shape;2652;p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71831" y="1977524"/>
            <a:ext cx="2819129" cy="81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3" name="Google Shape;2653;p1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26668" y="3194029"/>
            <a:ext cx="2909528" cy="813900"/>
          </a:xfrm>
          <a:prstGeom prst="rect">
            <a:avLst/>
          </a:prstGeom>
          <a:noFill/>
          <a:ln>
            <a:noFill/>
          </a:ln>
        </p:spPr>
      </p:pic>
      <p:sp>
        <p:nvSpPr>
          <p:cNvPr id="2654" name="Google Shape;2654;p112"/>
          <p:cNvSpPr txBox="1"/>
          <p:nvPr/>
        </p:nvSpPr>
        <p:spPr>
          <a:xfrm>
            <a:off x="7928437" y="3937858"/>
            <a:ext cx="30000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778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공정 프로세스</a:t>
            </a:r>
            <a:r>
              <a:rPr b="1" lang="ko-KR" sz="778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 (%)</a:t>
            </a:r>
            <a:endParaRPr/>
          </a:p>
        </p:txBody>
      </p:sp>
      <p:sp>
        <p:nvSpPr>
          <p:cNvPr id="2655" name="Google Shape;2655;p112"/>
          <p:cNvSpPr txBox="1"/>
          <p:nvPr/>
        </p:nvSpPr>
        <p:spPr>
          <a:xfrm>
            <a:off x="7932318" y="2702064"/>
            <a:ext cx="30000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778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공정 프로세스 (%)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0" name="Shape 2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1" name="Google Shape;2661;p113"/>
          <p:cNvSpPr/>
          <p:nvPr/>
        </p:nvSpPr>
        <p:spPr>
          <a:xfrm>
            <a:off x="525508" y="457200"/>
            <a:ext cx="11014200" cy="34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2518"/>
              <a:buFont typeface="Noto Sans"/>
              <a:buNone/>
            </a:pPr>
            <a:r>
              <a:t/>
            </a:r>
            <a:endParaRPr b="0" i="0" sz="251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2" name="Google Shape;2662;p113"/>
          <p:cNvSpPr/>
          <p:nvPr/>
        </p:nvSpPr>
        <p:spPr>
          <a:xfrm>
            <a:off x="506295" y="859936"/>
            <a:ext cx="11064000" cy="667800"/>
          </a:xfrm>
          <a:prstGeom prst="roundRect">
            <a:avLst>
              <a:gd fmla="val 11969" name="adj"/>
            </a:avLst>
          </a:prstGeom>
          <a:solidFill>
            <a:srgbClr val="F5F7F9"/>
          </a:solidFill>
          <a:ln cap="flat" cmpd="sng" w="11075">
            <a:solidFill>
              <a:srgbClr val="C8D0D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550" lIns="88550" spcFirstLastPara="1" rIns="88550" wrap="square" tIns="8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3" name="Google Shape;2663;p113"/>
          <p:cNvSpPr/>
          <p:nvPr/>
        </p:nvSpPr>
        <p:spPr>
          <a:xfrm>
            <a:off x="649340" y="967637"/>
            <a:ext cx="1108500" cy="20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4179D0"/>
              </a:buClr>
              <a:buSzPts val="1356"/>
              <a:buFont typeface="Noto Sans"/>
              <a:buNone/>
            </a:pPr>
            <a:r>
              <a:rPr b="1" i="0" lang="ko-KR" sz="1078" u="none" cap="none" strike="noStrike">
                <a:solidFill>
                  <a:srgbClr val="4179D0"/>
                </a:solidFill>
                <a:latin typeface="Noto Sans"/>
                <a:ea typeface="Noto Sans"/>
                <a:cs typeface="Noto Sans"/>
                <a:sym typeface="Noto Sans"/>
              </a:rPr>
              <a:t>목적 (Purpose)</a:t>
            </a:r>
            <a:endParaRPr b="0" i="0" sz="135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4" name="Google Shape;2664;p113"/>
          <p:cNvSpPr/>
          <p:nvPr/>
        </p:nvSpPr>
        <p:spPr>
          <a:xfrm>
            <a:off x="1772194" y="946095"/>
            <a:ext cx="9626400" cy="25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308"/>
              <a:buFont typeface="Noto Sans"/>
              <a:buNone/>
            </a:pPr>
            <a:r>
              <a:rPr b="1" i="0" lang="ko-KR" sz="1040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비디오 데이터가 없는 실증 환경에서도 레시피 후보의 IPU 프로파일을 </a:t>
            </a:r>
            <a:r>
              <a:rPr b="1" lang="ko-KR" sz="1040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실제 실험 </a:t>
            </a:r>
            <a:r>
              <a:rPr b="1" i="0" lang="ko-KR" sz="1040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없이 평가하</a:t>
            </a:r>
            <a:r>
              <a:rPr b="1" lang="ko-KR" sz="1040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여 소거하기</a:t>
            </a:r>
            <a:r>
              <a:rPr b="1" i="0" lang="ko-KR" sz="1040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 위함.</a:t>
            </a:r>
            <a:endParaRPr b="0" i="0" sz="130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5" name="Google Shape;2665;p113"/>
          <p:cNvSpPr/>
          <p:nvPr/>
        </p:nvSpPr>
        <p:spPr>
          <a:xfrm>
            <a:off x="649340" y="1226104"/>
            <a:ext cx="1108500" cy="20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CF7524"/>
              </a:buClr>
              <a:buSzPts val="1356"/>
              <a:buFont typeface="Noto Sans"/>
              <a:buNone/>
            </a:pPr>
            <a:r>
              <a:rPr b="1" i="0" lang="ko-KR" sz="1078" u="none" cap="none" strike="noStrike">
                <a:solidFill>
                  <a:srgbClr val="CF7524"/>
                </a:solidFill>
                <a:latin typeface="Noto Sans"/>
                <a:ea typeface="Noto Sans"/>
                <a:cs typeface="Noto Sans"/>
                <a:sym typeface="Noto Sans"/>
              </a:rPr>
              <a:t>목표 (Objective)</a:t>
            </a:r>
            <a:endParaRPr b="0" i="0" sz="135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6" name="Google Shape;2666;p113"/>
          <p:cNvSpPr/>
          <p:nvPr/>
        </p:nvSpPr>
        <p:spPr>
          <a:xfrm>
            <a:off x="1772194" y="1218929"/>
            <a:ext cx="9655200" cy="22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279"/>
              <a:buFont typeface="Noto Sans"/>
              <a:buNone/>
            </a:pPr>
            <a:r>
              <a:rPr b="0" i="0" lang="ko-KR" sz="1017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Graybox 모델로 압력 프로파일에서 IPU 높이와 IPU 형상을 예측하고, 18 픽셀의 실측과 비교한다.</a:t>
            </a:r>
            <a:endParaRPr b="0" i="0" sz="127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7" name="Google Shape;2667;p113"/>
          <p:cNvSpPr/>
          <p:nvPr/>
        </p:nvSpPr>
        <p:spPr>
          <a:xfrm>
            <a:off x="506295" y="4198536"/>
            <a:ext cx="11064000" cy="1278000"/>
          </a:xfrm>
          <a:prstGeom prst="roundRect">
            <a:avLst>
              <a:gd fmla="val 6253" name="adj"/>
            </a:avLst>
          </a:prstGeom>
          <a:solidFill>
            <a:srgbClr val="F5F7F9"/>
          </a:solidFill>
          <a:ln cap="flat" cmpd="sng" w="9825">
            <a:solidFill>
              <a:srgbClr val="C8D0D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550" lIns="88550" spcFirstLastPara="1" rIns="88550" wrap="square" tIns="8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8" name="Google Shape;2668;p113"/>
          <p:cNvSpPr/>
          <p:nvPr/>
        </p:nvSpPr>
        <p:spPr>
          <a:xfrm>
            <a:off x="649340" y="4291870"/>
            <a:ext cx="643800" cy="20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CF7524"/>
              </a:buClr>
              <a:buSzPts val="1453"/>
              <a:buFont typeface="Noto Sans"/>
              <a:buNone/>
            </a:pPr>
            <a:r>
              <a:rPr b="1" i="0" lang="ko-KR" sz="1155" u="none" cap="none" strike="noStrike">
                <a:solidFill>
                  <a:srgbClr val="CF7524"/>
                </a:solidFill>
                <a:latin typeface="Noto Sans"/>
                <a:ea typeface="Noto Sans"/>
                <a:cs typeface="Noto Sans"/>
                <a:sym typeface="Noto Sans"/>
              </a:rPr>
              <a:t>설명</a:t>
            </a:r>
            <a:endParaRPr b="0" i="0" sz="1453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9" name="Google Shape;2669;p113"/>
          <p:cNvSpPr/>
          <p:nvPr/>
        </p:nvSpPr>
        <p:spPr>
          <a:xfrm>
            <a:off x="663643" y="4514445"/>
            <a:ext cx="5228100" cy="8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77"/>
              <a:buFont typeface="Noto Sans"/>
              <a:buNone/>
            </a:pPr>
            <a:r>
              <a:rPr b="0" i="0" lang="ko-KR" sz="936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· IPU 높이: 18 픽셀 모두 실측과 수 nm 안에서 예측 (R² 0.91 · 오차 1.44 nm).</a:t>
            </a:r>
            <a:endParaRPr b="0" i="0" sz="117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77"/>
              <a:buFont typeface="Noto Sans"/>
              <a:buNone/>
            </a:pPr>
            <a:r>
              <a:rPr b="0" i="0" lang="ko-KR" sz="936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· IPU 형상은 막 단면 중 100 nm 아래 (IPU 바닥)만 표시, 오차도 이 구간의 평균 nm.</a:t>
            </a:r>
            <a:endParaRPr b="0" i="0" sz="117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77"/>
              <a:buFont typeface="Noto Sans"/>
              <a:buNone/>
            </a:pPr>
            <a:r>
              <a:rPr b="0" i="0" lang="ko-KR" sz="936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· 안 좋은 예 (vision3 초록): 형상은 비슷하지만 바닥 전체가 떠 있다 (높이 30.1 → 36.2 nm).</a:t>
            </a:r>
            <a:endParaRPr b="0" i="0" sz="117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0" name="Google Shape;2670;p113"/>
          <p:cNvSpPr/>
          <p:nvPr/>
        </p:nvSpPr>
        <p:spPr>
          <a:xfrm>
            <a:off x="6163510" y="4514445"/>
            <a:ext cx="5235300" cy="8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77"/>
              <a:buFont typeface="Noto Sans"/>
              <a:buNone/>
            </a:pPr>
            <a:r>
              <a:rPr b="0" i="0" lang="ko-KR" sz="936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· 샘플 하나의 형상 R²는 바닥이 평평하면 믿기 어렵다: 형상이 맞아도</a:t>
            </a:r>
            <a:endParaRPr b="0" i="0" sz="117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77"/>
              <a:buFont typeface="Noto Sans"/>
              <a:buNone/>
            </a:pPr>
            <a:r>
              <a:rPr b="0" i="0" lang="ko-KR" sz="936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  몇 nm 평행 이동만으로 R²가 0 근처까지 떨어진다 (예: vision2 빨강 R² 0.09, 오차 3.6 nm).</a:t>
            </a:r>
            <a:endParaRPr b="0" i="0" sz="117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77"/>
              <a:buFont typeface="Noto Sans"/>
              <a:buNone/>
            </a:pPr>
            <a:r>
              <a:rPr b="0" i="0" lang="ko-KR" sz="936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→ 샘플별은 nm 오차로 비교, 형상 R² 0.81은 18 픽셀을 합쳐서 계산.</a:t>
            </a:r>
            <a:endParaRPr b="0" i="0" sz="117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1" name="Google Shape;2671;p113"/>
          <p:cNvSpPr/>
          <p:nvPr/>
        </p:nvSpPr>
        <p:spPr>
          <a:xfrm>
            <a:off x="506295" y="5505256"/>
            <a:ext cx="10742100" cy="43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872"/>
              <a:buFont typeface="Noto Sans"/>
              <a:buNone/>
            </a:pPr>
            <a:r>
              <a:rPr b="0" i="0" lang="ko-KR" sz="693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R² : 예측이 실측과 얼마나 맞는지 (1 = 완벽). 0이면 평균값만 맞춘 수준, 음수면 그보다 나쁨. 모든 R²는 처음 보는 실험으로 잰 값 (실험 1개 빼고 학습, 6번 반복).</a:t>
            </a:r>
            <a:endParaRPr b="0" i="0" sz="872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872"/>
              <a:buFont typeface="Noto Sans"/>
              <a:buNone/>
            </a:pPr>
            <a:r>
              <a:rPr b="0" i="0" lang="ko-KR" sz="693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nm : 막 두께 단위 (1 nm = 0.001 μm). IPU 높이 = 단면 가운데 80 % 평균 높이, IPU 형상 = 단면 가운데 90 %의 모양 (18 화소 합친 R²).</a:t>
            </a:r>
            <a:endParaRPr b="0" i="0" sz="872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2" name="Google Shape;2672;p113"/>
          <p:cNvSpPr/>
          <p:nvPr/>
        </p:nvSpPr>
        <p:spPr>
          <a:xfrm>
            <a:off x="9968353" y="1857931"/>
            <a:ext cx="997500" cy="279900"/>
          </a:xfrm>
          <a:prstGeom prst="roundRect">
            <a:avLst>
              <a:gd fmla="val 28541" name="adj"/>
            </a:avLst>
          </a:prstGeom>
          <a:solidFill>
            <a:srgbClr val="30343A"/>
          </a:solidFill>
          <a:ln cap="flat" cmpd="sng" w="12300">
            <a:solidFill>
              <a:srgbClr val="3034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550" lIns="88550" spcFirstLastPara="1" rIns="88550" wrap="square" tIns="8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3" name="Google Shape;2673;p113"/>
          <p:cNvSpPr/>
          <p:nvPr/>
        </p:nvSpPr>
        <p:spPr>
          <a:xfrm>
            <a:off x="10018417" y="1893831"/>
            <a:ext cx="897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75"/>
              <a:buFont typeface="Noto Sans"/>
              <a:buNone/>
            </a:pPr>
            <a:r>
              <a:rPr b="1" i="0" lang="ko-KR" sz="855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지표</a:t>
            </a:r>
            <a:endParaRPr b="0" i="0" sz="1075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4" name="Google Shape;2674;p113"/>
          <p:cNvSpPr/>
          <p:nvPr/>
        </p:nvSpPr>
        <p:spPr>
          <a:xfrm>
            <a:off x="10979934" y="1857931"/>
            <a:ext cx="554700" cy="279900"/>
          </a:xfrm>
          <a:prstGeom prst="roundRect">
            <a:avLst>
              <a:gd fmla="val 28541" name="adj"/>
            </a:avLst>
          </a:prstGeom>
          <a:solidFill>
            <a:srgbClr val="30343A"/>
          </a:solidFill>
          <a:ln cap="flat" cmpd="sng" w="12300">
            <a:solidFill>
              <a:srgbClr val="3034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550" lIns="88550" spcFirstLastPara="1" rIns="88550" wrap="square" tIns="8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5" name="Google Shape;2675;p113"/>
          <p:cNvSpPr/>
          <p:nvPr/>
        </p:nvSpPr>
        <p:spPr>
          <a:xfrm>
            <a:off x="11029998" y="1893831"/>
            <a:ext cx="454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75"/>
              <a:buFont typeface="Noto Sans"/>
              <a:buNone/>
            </a:pPr>
            <a:r>
              <a:rPr b="1" i="0" lang="ko-KR" sz="855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값</a:t>
            </a:r>
            <a:endParaRPr b="0" i="0" sz="1075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6" name="Google Shape;2676;p113"/>
          <p:cNvSpPr/>
          <p:nvPr/>
        </p:nvSpPr>
        <p:spPr>
          <a:xfrm>
            <a:off x="9968353" y="2159482"/>
            <a:ext cx="997500" cy="251400"/>
          </a:xfrm>
          <a:prstGeom prst="roundRect">
            <a:avLst>
              <a:gd fmla="val 31802" name="adj"/>
            </a:avLst>
          </a:prstGeom>
          <a:solidFill>
            <a:srgbClr val="FFFFFF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550" lIns="88550" spcFirstLastPara="1" rIns="88550" wrap="square" tIns="8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7" name="Google Shape;2677;p113"/>
          <p:cNvSpPr/>
          <p:nvPr/>
        </p:nvSpPr>
        <p:spPr>
          <a:xfrm>
            <a:off x="10004114" y="2173840"/>
            <a:ext cx="925800" cy="2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49"/>
              <a:buFont typeface="Noto Sans"/>
              <a:buNone/>
            </a:pPr>
            <a:r>
              <a:rPr b="1" i="0" lang="ko-KR" sz="754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좋은 예 형상 오차</a:t>
            </a:r>
            <a:endParaRPr b="0" i="0" sz="94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8" name="Google Shape;2678;p113"/>
          <p:cNvSpPr/>
          <p:nvPr/>
        </p:nvSpPr>
        <p:spPr>
          <a:xfrm>
            <a:off x="10979934" y="2159482"/>
            <a:ext cx="554700" cy="251400"/>
          </a:xfrm>
          <a:prstGeom prst="roundRect">
            <a:avLst>
              <a:gd fmla="val 31802" name="adj"/>
            </a:avLst>
          </a:prstGeom>
          <a:solidFill>
            <a:srgbClr val="FFFFFF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550" lIns="88550" spcFirstLastPara="1" rIns="88550" wrap="square" tIns="8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9" name="Google Shape;2679;p113"/>
          <p:cNvSpPr/>
          <p:nvPr/>
        </p:nvSpPr>
        <p:spPr>
          <a:xfrm>
            <a:off x="11015687" y="2173840"/>
            <a:ext cx="483300" cy="2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69"/>
              <a:buFont typeface="Noto Sans"/>
              <a:buNone/>
            </a:pPr>
            <a:r>
              <a:rPr lang="ko-KR" sz="770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4.8 </a:t>
            </a:r>
            <a:r>
              <a:rPr b="0" i="0" lang="ko-KR" sz="770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nm</a:t>
            </a:r>
            <a:endParaRPr b="0" i="0" sz="96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0" name="Google Shape;2680;p113"/>
          <p:cNvSpPr/>
          <p:nvPr/>
        </p:nvSpPr>
        <p:spPr>
          <a:xfrm>
            <a:off x="9968353" y="2432308"/>
            <a:ext cx="997500" cy="251400"/>
          </a:xfrm>
          <a:prstGeom prst="roundRect">
            <a:avLst>
              <a:gd fmla="val 31802" name="adj"/>
            </a:avLst>
          </a:prstGeom>
          <a:solidFill>
            <a:srgbClr val="F5F7FA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550" lIns="88550" spcFirstLastPara="1" rIns="88550" wrap="square" tIns="8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1" name="Google Shape;2681;p113"/>
          <p:cNvSpPr/>
          <p:nvPr/>
        </p:nvSpPr>
        <p:spPr>
          <a:xfrm>
            <a:off x="10004114" y="2446665"/>
            <a:ext cx="925800" cy="2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49"/>
              <a:buFont typeface="Noto Sans"/>
              <a:buNone/>
            </a:pPr>
            <a:r>
              <a:rPr b="1" i="0" lang="ko-KR" sz="754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좋은 예 </a:t>
            </a:r>
            <a:r>
              <a:rPr b="1" lang="ko-KR" sz="754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중간 </a:t>
            </a:r>
            <a:r>
              <a:rPr b="1" i="0" lang="ko-KR" sz="754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높이</a:t>
            </a:r>
            <a:endParaRPr b="0" i="0" sz="94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2" name="Google Shape;2682;p113"/>
          <p:cNvSpPr/>
          <p:nvPr/>
        </p:nvSpPr>
        <p:spPr>
          <a:xfrm>
            <a:off x="10979934" y="2432308"/>
            <a:ext cx="554700" cy="251400"/>
          </a:xfrm>
          <a:prstGeom prst="roundRect">
            <a:avLst>
              <a:gd fmla="val 31802" name="adj"/>
            </a:avLst>
          </a:prstGeom>
          <a:solidFill>
            <a:srgbClr val="F5F7FA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550" lIns="88550" spcFirstLastPara="1" rIns="88550" wrap="square" tIns="8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3" name="Google Shape;2683;p113"/>
          <p:cNvSpPr/>
          <p:nvPr/>
        </p:nvSpPr>
        <p:spPr>
          <a:xfrm>
            <a:off x="11015687" y="2446665"/>
            <a:ext cx="483300" cy="2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69"/>
              <a:buFont typeface="Noto Sans"/>
              <a:buNone/>
            </a:pPr>
            <a:r>
              <a:rPr lang="ko-KR" sz="770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31</a:t>
            </a:r>
            <a:r>
              <a:rPr b="0" i="0" lang="ko-KR" sz="770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.</a:t>
            </a:r>
            <a:r>
              <a:rPr lang="ko-KR" sz="770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6</a:t>
            </a:r>
            <a:r>
              <a:rPr b="0" i="0" lang="ko-KR" sz="770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→29</a:t>
            </a:r>
            <a:endParaRPr b="0" i="0" sz="96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4" name="Google Shape;2684;p113"/>
          <p:cNvSpPr/>
          <p:nvPr/>
        </p:nvSpPr>
        <p:spPr>
          <a:xfrm>
            <a:off x="9968353" y="2705141"/>
            <a:ext cx="997500" cy="251400"/>
          </a:xfrm>
          <a:prstGeom prst="roundRect">
            <a:avLst>
              <a:gd fmla="val 31802" name="adj"/>
            </a:avLst>
          </a:prstGeom>
          <a:solidFill>
            <a:srgbClr val="FFFFFF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550" lIns="88550" spcFirstLastPara="1" rIns="88550" wrap="square" tIns="8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5" name="Google Shape;2685;p113"/>
          <p:cNvSpPr/>
          <p:nvPr/>
        </p:nvSpPr>
        <p:spPr>
          <a:xfrm>
            <a:off x="10004114" y="2719500"/>
            <a:ext cx="925800" cy="2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49"/>
              <a:buFont typeface="Noto Sans"/>
              <a:buNone/>
            </a:pPr>
            <a:r>
              <a:rPr b="1" i="0" lang="ko-KR" sz="754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안 좋은 예 형상 오차</a:t>
            </a:r>
            <a:endParaRPr b="0" i="0" sz="94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6" name="Google Shape;2686;p113"/>
          <p:cNvSpPr/>
          <p:nvPr/>
        </p:nvSpPr>
        <p:spPr>
          <a:xfrm>
            <a:off x="10979934" y="2705141"/>
            <a:ext cx="554700" cy="251400"/>
          </a:xfrm>
          <a:prstGeom prst="roundRect">
            <a:avLst>
              <a:gd fmla="val 31802" name="adj"/>
            </a:avLst>
          </a:prstGeom>
          <a:solidFill>
            <a:srgbClr val="FFFFFF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550" lIns="88550" spcFirstLastPara="1" rIns="88550" wrap="square" tIns="8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7" name="Google Shape;2687;p113"/>
          <p:cNvSpPr/>
          <p:nvPr/>
        </p:nvSpPr>
        <p:spPr>
          <a:xfrm>
            <a:off x="11015687" y="2719500"/>
            <a:ext cx="483300" cy="2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69"/>
              <a:buFont typeface="Noto Sans"/>
              <a:buNone/>
            </a:pPr>
            <a:r>
              <a:rPr lang="ko-KR" sz="770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13.1</a:t>
            </a:r>
            <a:r>
              <a:rPr b="0" i="0" lang="ko-KR" sz="770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 nm</a:t>
            </a:r>
            <a:endParaRPr b="0" i="0" sz="96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8" name="Google Shape;2688;p113"/>
          <p:cNvSpPr/>
          <p:nvPr/>
        </p:nvSpPr>
        <p:spPr>
          <a:xfrm>
            <a:off x="9968353" y="2977976"/>
            <a:ext cx="997500" cy="251400"/>
          </a:xfrm>
          <a:prstGeom prst="roundRect">
            <a:avLst>
              <a:gd fmla="val 31802" name="adj"/>
            </a:avLst>
          </a:prstGeom>
          <a:solidFill>
            <a:srgbClr val="F5F7FA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550" lIns="88550" spcFirstLastPara="1" rIns="88550" wrap="square" tIns="8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9" name="Google Shape;2689;p113"/>
          <p:cNvSpPr/>
          <p:nvPr/>
        </p:nvSpPr>
        <p:spPr>
          <a:xfrm>
            <a:off x="10004114" y="2992333"/>
            <a:ext cx="925800" cy="2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49"/>
              <a:buFont typeface="Noto Sans"/>
              <a:buNone/>
            </a:pPr>
            <a:r>
              <a:rPr b="1" i="0" lang="ko-KR" sz="754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안 좋은 예 </a:t>
            </a:r>
            <a:r>
              <a:rPr b="1" lang="ko-KR" sz="754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중간 높이</a:t>
            </a:r>
            <a:endParaRPr b="0" i="0" sz="94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0" name="Google Shape;2690;p113"/>
          <p:cNvSpPr/>
          <p:nvPr/>
        </p:nvSpPr>
        <p:spPr>
          <a:xfrm>
            <a:off x="10979934" y="2977976"/>
            <a:ext cx="554700" cy="251400"/>
          </a:xfrm>
          <a:prstGeom prst="roundRect">
            <a:avLst>
              <a:gd fmla="val 31802" name="adj"/>
            </a:avLst>
          </a:prstGeom>
          <a:solidFill>
            <a:srgbClr val="F5F7FA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550" lIns="88550" spcFirstLastPara="1" rIns="88550" wrap="square" tIns="8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1" name="Google Shape;2691;p113"/>
          <p:cNvSpPr/>
          <p:nvPr/>
        </p:nvSpPr>
        <p:spPr>
          <a:xfrm>
            <a:off x="11015687" y="2992333"/>
            <a:ext cx="483300" cy="2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69"/>
              <a:buFont typeface="Noto Sans"/>
              <a:buNone/>
            </a:pPr>
            <a:r>
              <a:rPr lang="ko-KR" sz="770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44</a:t>
            </a:r>
            <a:r>
              <a:rPr b="0" i="0" lang="ko-KR" sz="770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→</a:t>
            </a:r>
            <a:r>
              <a:rPr lang="ko-KR" sz="770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42.3</a:t>
            </a:r>
            <a:endParaRPr b="0" i="0" sz="96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2" name="Google Shape;2692;p113"/>
          <p:cNvSpPr/>
          <p:nvPr/>
        </p:nvSpPr>
        <p:spPr>
          <a:xfrm>
            <a:off x="9968353" y="3250801"/>
            <a:ext cx="997500" cy="251400"/>
          </a:xfrm>
          <a:prstGeom prst="roundRect">
            <a:avLst>
              <a:gd fmla="val 31802" name="adj"/>
            </a:avLst>
          </a:prstGeom>
          <a:solidFill>
            <a:srgbClr val="FBE9DD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550" lIns="88550" spcFirstLastPara="1" rIns="88550" wrap="square" tIns="8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3" name="Google Shape;2693;p113"/>
          <p:cNvSpPr/>
          <p:nvPr/>
        </p:nvSpPr>
        <p:spPr>
          <a:xfrm>
            <a:off x="10004114" y="3265168"/>
            <a:ext cx="925800" cy="2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49"/>
              <a:buFont typeface="Noto Sans"/>
              <a:buNone/>
            </a:pPr>
            <a:r>
              <a:rPr b="1" i="0" lang="ko-KR" sz="754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평균 형상 오차</a:t>
            </a:r>
            <a:endParaRPr b="0" i="0" sz="94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4" name="Google Shape;2694;p113"/>
          <p:cNvSpPr/>
          <p:nvPr/>
        </p:nvSpPr>
        <p:spPr>
          <a:xfrm>
            <a:off x="10979934" y="3250801"/>
            <a:ext cx="554700" cy="251400"/>
          </a:xfrm>
          <a:prstGeom prst="roundRect">
            <a:avLst>
              <a:gd fmla="val 31802" name="adj"/>
            </a:avLst>
          </a:prstGeom>
          <a:solidFill>
            <a:srgbClr val="FBE9DD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550" lIns="88550" spcFirstLastPara="1" rIns="88550" wrap="square" tIns="8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5" name="Google Shape;2695;p113"/>
          <p:cNvSpPr/>
          <p:nvPr/>
        </p:nvSpPr>
        <p:spPr>
          <a:xfrm>
            <a:off x="11015687" y="3265168"/>
            <a:ext cx="483300" cy="2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69"/>
              <a:buFont typeface="Noto Sans"/>
              <a:buNone/>
            </a:pPr>
            <a:r>
              <a:rPr b="1" lang="ko-KR" sz="770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8.1</a:t>
            </a:r>
            <a:r>
              <a:rPr b="1" i="0" lang="ko-KR" sz="770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 nm</a:t>
            </a:r>
            <a:endParaRPr b="0" i="0" sz="96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6" name="Google Shape;2696;p113"/>
          <p:cNvSpPr/>
          <p:nvPr/>
        </p:nvSpPr>
        <p:spPr>
          <a:xfrm>
            <a:off x="9968353" y="3523635"/>
            <a:ext cx="997500" cy="251400"/>
          </a:xfrm>
          <a:prstGeom prst="roundRect">
            <a:avLst>
              <a:gd fmla="val 31802" name="adj"/>
            </a:avLst>
          </a:prstGeom>
          <a:solidFill>
            <a:srgbClr val="FBE9DD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550" lIns="88550" spcFirstLastPara="1" rIns="88550" wrap="square" tIns="8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7" name="Google Shape;2697;p113"/>
          <p:cNvSpPr/>
          <p:nvPr/>
        </p:nvSpPr>
        <p:spPr>
          <a:xfrm>
            <a:off x="10004114" y="3537993"/>
            <a:ext cx="925800" cy="2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49"/>
              <a:buFont typeface="Noto Sans"/>
              <a:buNone/>
            </a:pPr>
            <a:r>
              <a:rPr b="1" i="0" lang="ko-KR" sz="754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평균 형상 R²</a:t>
            </a:r>
            <a:endParaRPr b="0" i="0" sz="94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8" name="Google Shape;2698;p113"/>
          <p:cNvSpPr/>
          <p:nvPr/>
        </p:nvSpPr>
        <p:spPr>
          <a:xfrm>
            <a:off x="10979934" y="3523635"/>
            <a:ext cx="554700" cy="251400"/>
          </a:xfrm>
          <a:prstGeom prst="roundRect">
            <a:avLst>
              <a:gd fmla="val 31802" name="adj"/>
            </a:avLst>
          </a:prstGeom>
          <a:solidFill>
            <a:srgbClr val="FBE9DD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550" lIns="88550" spcFirstLastPara="1" rIns="88550" wrap="square" tIns="8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9" name="Google Shape;2699;p113"/>
          <p:cNvSpPr/>
          <p:nvPr/>
        </p:nvSpPr>
        <p:spPr>
          <a:xfrm>
            <a:off x="11015687" y="3537993"/>
            <a:ext cx="483300" cy="2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69"/>
              <a:buFont typeface="Noto Sans"/>
              <a:buNone/>
            </a:pPr>
            <a:r>
              <a:rPr b="1" i="0" lang="ko-KR" sz="770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0.81</a:t>
            </a:r>
            <a:endParaRPr b="0" i="0" sz="96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0" name="Google Shape;2700;p113"/>
          <p:cNvSpPr/>
          <p:nvPr/>
        </p:nvSpPr>
        <p:spPr>
          <a:xfrm>
            <a:off x="9968353" y="3796469"/>
            <a:ext cx="997500" cy="251400"/>
          </a:xfrm>
          <a:prstGeom prst="roundRect">
            <a:avLst>
              <a:gd fmla="val 31802" name="adj"/>
            </a:avLst>
          </a:prstGeom>
          <a:solidFill>
            <a:srgbClr val="FBE9DD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550" lIns="88550" spcFirstLastPara="1" rIns="88550" wrap="square" tIns="8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1" name="Google Shape;2701;p113"/>
          <p:cNvSpPr/>
          <p:nvPr/>
        </p:nvSpPr>
        <p:spPr>
          <a:xfrm>
            <a:off x="10004114" y="3810827"/>
            <a:ext cx="925800" cy="2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49"/>
              <a:buFont typeface="Noto Sans"/>
              <a:buNone/>
            </a:pPr>
            <a:r>
              <a:rPr b="1" i="0" lang="ko-KR" sz="754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평균 </a:t>
            </a:r>
            <a:r>
              <a:rPr b="1" lang="ko-KR" sz="754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중간</a:t>
            </a:r>
            <a:r>
              <a:rPr b="1" i="0" lang="ko-KR" sz="754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 높이 R²</a:t>
            </a:r>
            <a:endParaRPr b="0" i="0" sz="94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2" name="Google Shape;2702;p113"/>
          <p:cNvSpPr/>
          <p:nvPr/>
        </p:nvSpPr>
        <p:spPr>
          <a:xfrm>
            <a:off x="10979934" y="3796469"/>
            <a:ext cx="554700" cy="251400"/>
          </a:xfrm>
          <a:prstGeom prst="roundRect">
            <a:avLst>
              <a:gd fmla="val 31802" name="adj"/>
            </a:avLst>
          </a:prstGeom>
          <a:solidFill>
            <a:srgbClr val="FBE9DD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550" lIns="88550" spcFirstLastPara="1" rIns="88550" wrap="square" tIns="8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3" name="Google Shape;2703;p113"/>
          <p:cNvSpPr/>
          <p:nvPr/>
        </p:nvSpPr>
        <p:spPr>
          <a:xfrm>
            <a:off x="11015687" y="3810827"/>
            <a:ext cx="483300" cy="2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69"/>
              <a:buFont typeface="Noto Sans"/>
              <a:buNone/>
            </a:pPr>
            <a:r>
              <a:rPr b="1" i="0" lang="ko-KR" sz="770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0.91</a:t>
            </a:r>
            <a:endParaRPr b="0" i="0" sz="96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4" name="Google Shape;2704;p113"/>
          <p:cNvSpPr/>
          <p:nvPr/>
        </p:nvSpPr>
        <p:spPr>
          <a:xfrm>
            <a:off x="9968353" y="1656897"/>
            <a:ext cx="1394700" cy="1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366"/>
              <a:buFont typeface="Noto Sans"/>
              <a:buNone/>
            </a:pPr>
            <a:r>
              <a:rPr b="1" i="0" lang="ko-KR" sz="1086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정량지표</a:t>
            </a:r>
            <a:endParaRPr b="0" i="0" sz="136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5" name="Google Shape;2705;p113"/>
          <p:cNvSpPr txBox="1"/>
          <p:nvPr/>
        </p:nvSpPr>
        <p:spPr>
          <a:xfrm>
            <a:off x="210312" y="118872"/>
            <a:ext cx="106527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ko-KR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08 · 별첨 (Phase 1~4)</a:t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ko-KR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[08] Phase 4.1 : IPU 프로파일 예측</a:t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6" name="Google Shape;2706;p113"/>
          <p:cNvSpPr txBox="1"/>
          <p:nvPr/>
        </p:nvSpPr>
        <p:spPr>
          <a:xfrm>
            <a:off x="7581647" y="3807068"/>
            <a:ext cx="3000000" cy="3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ko-KR" sz="778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IPU 프로파일 수직 길이</a:t>
            </a:r>
            <a:endParaRPr/>
          </a:p>
        </p:txBody>
      </p:sp>
      <p:pic>
        <p:nvPicPr>
          <p:cNvPr id="2707" name="Google Shape;2707;p113"/>
          <p:cNvPicPr preferRelativeResize="0"/>
          <p:nvPr/>
        </p:nvPicPr>
        <p:blipFill rotWithShape="1">
          <a:blip r:embed="rId3">
            <a:alphaModFix/>
          </a:blip>
          <a:srcRect b="0" l="1147" r="0" t="0"/>
          <a:stretch/>
        </p:blipFill>
        <p:spPr>
          <a:xfrm>
            <a:off x="496775" y="1675463"/>
            <a:ext cx="5663151" cy="237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8" name="Google Shape;2708;p1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50900" y="1665946"/>
            <a:ext cx="3000000" cy="22307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3" name="Shape 2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4" name="Google Shape;2714;p114"/>
          <p:cNvSpPr/>
          <p:nvPr/>
        </p:nvSpPr>
        <p:spPr>
          <a:xfrm>
            <a:off x="483518" y="472805"/>
            <a:ext cx="11124600" cy="34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2544"/>
              <a:buFont typeface="Noto Sans"/>
              <a:buNone/>
            </a:pPr>
            <a:r>
              <a:t/>
            </a:r>
            <a:endParaRPr b="0" i="0" sz="2544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5" name="Google Shape;2715;p114"/>
          <p:cNvSpPr/>
          <p:nvPr/>
        </p:nvSpPr>
        <p:spPr>
          <a:xfrm>
            <a:off x="476290" y="834012"/>
            <a:ext cx="11175000" cy="674700"/>
          </a:xfrm>
          <a:prstGeom prst="roundRect">
            <a:avLst>
              <a:gd fmla="val 11969" name="adj"/>
            </a:avLst>
          </a:prstGeom>
          <a:solidFill>
            <a:srgbClr val="F5F7F9"/>
          </a:solidFill>
          <a:ln cap="flat" cmpd="sng" w="11175">
            <a:solidFill>
              <a:srgbClr val="C8D0D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450" lIns="89450" spcFirstLastPara="1" rIns="89450" wrap="square" tIns="89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6" name="Google Shape;2716;p114"/>
          <p:cNvSpPr/>
          <p:nvPr/>
        </p:nvSpPr>
        <p:spPr>
          <a:xfrm>
            <a:off x="620768" y="942855"/>
            <a:ext cx="1119600" cy="20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4179D0"/>
              </a:buClr>
              <a:buSzPts val="1370"/>
              <a:buFont typeface="Noto Sans"/>
              <a:buNone/>
            </a:pPr>
            <a:r>
              <a:rPr b="1" i="0" lang="ko-KR" sz="1089" u="none" cap="none" strike="noStrike">
                <a:solidFill>
                  <a:srgbClr val="4179D0"/>
                </a:solidFill>
                <a:latin typeface="Noto Sans"/>
                <a:ea typeface="Noto Sans"/>
                <a:cs typeface="Noto Sans"/>
                <a:sym typeface="Noto Sans"/>
              </a:rPr>
              <a:t>목적 (Purpose)</a:t>
            </a:r>
            <a:endParaRPr b="0" i="0" sz="137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7" name="Google Shape;2717;p114"/>
          <p:cNvSpPr/>
          <p:nvPr/>
        </p:nvSpPr>
        <p:spPr>
          <a:xfrm>
            <a:off x="1754871" y="921085"/>
            <a:ext cx="97230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321"/>
              <a:buFont typeface="Noto Sans"/>
              <a:buNone/>
            </a:pPr>
            <a:r>
              <a:rPr b="1" i="0" lang="ko-KR" sz="1050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비디오 없이 압력 프로파일만으로 IPU 높이를 예측할 수 있는 근거를 확보하기 위함.</a:t>
            </a:r>
            <a:endParaRPr b="0" i="0" sz="132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8" name="Google Shape;2718;p114"/>
          <p:cNvSpPr/>
          <p:nvPr/>
        </p:nvSpPr>
        <p:spPr>
          <a:xfrm>
            <a:off x="620768" y="1204063"/>
            <a:ext cx="1119600" cy="20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CF7524"/>
              </a:buClr>
              <a:buSzPts val="1370"/>
              <a:buFont typeface="Noto Sans"/>
              <a:buNone/>
            </a:pPr>
            <a:r>
              <a:rPr b="1" i="0" lang="ko-KR" sz="1089" u="none" cap="none" strike="noStrike">
                <a:solidFill>
                  <a:srgbClr val="CF7524"/>
                </a:solidFill>
                <a:latin typeface="Noto Sans"/>
                <a:ea typeface="Noto Sans"/>
                <a:cs typeface="Noto Sans"/>
                <a:sym typeface="Noto Sans"/>
              </a:rPr>
              <a:t>목표 (Objective)</a:t>
            </a:r>
            <a:endParaRPr b="0" i="0" sz="137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9" name="Google Shape;2719;p114"/>
          <p:cNvSpPr/>
          <p:nvPr/>
        </p:nvSpPr>
        <p:spPr>
          <a:xfrm>
            <a:off x="1754871" y="1196811"/>
            <a:ext cx="9751800" cy="23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292"/>
              <a:buFont typeface="Noto Sans"/>
              <a:buNone/>
            </a:pPr>
            <a:r>
              <a:rPr b="0" i="0" lang="ko-KR" sz="1027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물성만 · 원본 물리증발량 + 압력 · Graybox · Graybox + 생성 비디오를 같은 시험으로 비교해, IPU 높이 오차를 줄인 입력을 확인한다.</a:t>
            </a:r>
            <a:endParaRPr b="0" i="0" sz="1292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0" name="Google Shape;2720;p114"/>
          <p:cNvSpPr/>
          <p:nvPr/>
        </p:nvSpPr>
        <p:spPr>
          <a:xfrm>
            <a:off x="476290" y="4208011"/>
            <a:ext cx="11175000" cy="1291500"/>
          </a:xfrm>
          <a:prstGeom prst="roundRect">
            <a:avLst>
              <a:gd fmla="val 6253" name="adj"/>
            </a:avLst>
          </a:prstGeom>
          <a:solidFill>
            <a:srgbClr val="F5F7F9"/>
          </a:solidFill>
          <a:ln cap="flat" cmpd="sng" w="9925">
            <a:solidFill>
              <a:srgbClr val="C8D0D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450" lIns="89450" spcFirstLastPara="1" rIns="89450" wrap="square" tIns="89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1" name="Google Shape;2721;p114"/>
          <p:cNvSpPr/>
          <p:nvPr/>
        </p:nvSpPr>
        <p:spPr>
          <a:xfrm>
            <a:off x="620768" y="4302334"/>
            <a:ext cx="650100" cy="20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CF7524"/>
              </a:buClr>
              <a:buSzPts val="1468"/>
              <a:buFont typeface="Noto Sans"/>
              <a:buNone/>
            </a:pPr>
            <a:r>
              <a:rPr b="1" i="0" lang="ko-KR" sz="1167" u="none" cap="none" strike="noStrike">
                <a:solidFill>
                  <a:srgbClr val="CF7524"/>
                </a:solidFill>
                <a:latin typeface="Noto Sans"/>
                <a:ea typeface="Noto Sans"/>
                <a:cs typeface="Noto Sans"/>
                <a:sym typeface="Noto Sans"/>
              </a:rPr>
              <a:t>설명</a:t>
            </a:r>
            <a:endParaRPr b="0" i="0" sz="146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2" name="Google Shape;2722;p114"/>
          <p:cNvSpPr/>
          <p:nvPr/>
        </p:nvSpPr>
        <p:spPr>
          <a:xfrm>
            <a:off x="635214" y="4527269"/>
            <a:ext cx="5280600" cy="81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89"/>
              <a:buFont typeface="Noto Sans"/>
              <a:buNone/>
            </a:pPr>
            <a:r>
              <a:rPr b="0" i="0" lang="ko-KR" sz="944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· Graybox (압력만): 평균 1.44 nm, 최대 6.0 nm (vision3 초록). 증발식 자체 (기본 계수)로는 2.29 nm,</a:t>
            </a:r>
            <a:endParaRPr b="0" i="0" sz="118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89"/>
              <a:buFont typeface="Noto Sans"/>
              <a:buNone/>
            </a:pPr>
            <a:r>
              <a:rPr b="0" i="0" lang="ko-KR" sz="944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  비디오로 보정한 계수로 1.44 nm까지 내려간다.</a:t>
            </a:r>
            <a:endParaRPr b="0" i="0" sz="118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89"/>
              <a:buFont typeface="Noto Sans"/>
              <a:buNone/>
            </a:pPr>
            <a:r>
              <a:rPr b="0" i="0" lang="ko-KR" sz="944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· 물성만 (5.03 nm): R &lt; G &lt; B 경향만 맞추고 비전별 차이 (−5 ~ +7 nm)는 못 맞춘다.</a:t>
            </a:r>
            <a:endParaRPr b="0" i="0" sz="118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89"/>
              <a:buFont typeface="Noto Sans"/>
              <a:buNone/>
            </a:pPr>
            <a:r>
              <a:rPr b="0" i="0" lang="ko-KR" sz="944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· 원본 물리증발량 (6.66 nm): 압력을 더해도 물성만보다 나쁘다.</a:t>
            </a:r>
            <a:endParaRPr b="0" i="0" sz="118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3" name="Google Shape;2723;p114"/>
          <p:cNvSpPr/>
          <p:nvPr/>
        </p:nvSpPr>
        <p:spPr>
          <a:xfrm>
            <a:off x="6190179" y="4527269"/>
            <a:ext cx="5287500" cy="81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89"/>
              <a:buFont typeface="Noto Sans"/>
              <a:buNone/>
            </a:pPr>
            <a:r>
              <a:rPr b="0" i="0" lang="ko-KR" sz="944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· 생성 비디오 (압력 → 3.2 모델로 만든 비디오)를 더하면 1.60 nm로 오히려 조금 나빠짐</a:t>
            </a:r>
            <a:endParaRPr b="0" i="0" sz="118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89"/>
              <a:buFont typeface="Noto Sans"/>
              <a:buNone/>
            </a:pPr>
            <a:r>
              <a:rPr b="0" i="0" lang="ko-KR" sz="944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  → 압력만 사용.</a:t>
            </a:r>
            <a:endParaRPr b="0" i="0" sz="118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4" name="Google Shape;2724;p114"/>
          <p:cNvSpPr/>
          <p:nvPr/>
        </p:nvSpPr>
        <p:spPr>
          <a:xfrm>
            <a:off x="476290" y="5528586"/>
            <a:ext cx="10849800" cy="44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881"/>
              <a:buFont typeface="Noto Sans"/>
              <a:buNone/>
            </a:pPr>
            <a:r>
              <a:rPr b="0" i="0" lang="ko-KR" sz="700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R² : 예측이 실측과 얼마나 맞는지 (1 = 완벽). 0이면 평균값만 맞춘 수준, 음수면 그보다 나쁨. 모든 R²는 처음 보는 실험으로 잰 값 (실험 1개 빼고 학습, 6번 반복).</a:t>
            </a:r>
            <a:endParaRPr b="0" i="0" sz="88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881"/>
              <a:buFont typeface="Noto Sans"/>
              <a:buNone/>
            </a:pPr>
            <a:r>
              <a:rPr b="0" i="0" lang="ko-KR" sz="700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nm : 막 두께 단위 (1 nm = 0.001 μm). IPU 높이 = 단면 가운데 80 % 평균 높이, IPU 형상 = 단면 가운데 90 %의 모양 (18 화소 합친 R²).</a:t>
            </a:r>
            <a:endParaRPr b="0" i="0" sz="88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5" name="Google Shape;2725;p114"/>
          <p:cNvSpPr/>
          <p:nvPr/>
        </p:nvSpPr>
        <p:spPr>
          <a:xfrm>
            <a:off x="562974" y="1675704"/>
            <a:ext cx="5786100" cy="18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35"/>
              <a:buFont typeface="Noto Sans"/>
              <a:buNone/>
            </a:pPr>
            <a:r>
              <a:rPr b="1" i="0" lang="ko-KR" sz="902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IPU 높이 평균 오차 (18 픽셀, 보지 못한 실험)</a:t>
            </a:r>
            <a:endParaRPr b="0" i="0" sz="1135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726" name="Google Shape;2726;p114"/>
          <p:cNvCxnSpPr/>
          <p:nvPr/>
        </p:nvCxnSpPr>
        <p:spPr>
          <a:xfrm>
            <a:off x="960270" y="3794421"/>
            <a:ext cx="5352600" cy="0"/>
          </a:xfrm>
          <a:prstGeom prst="straightConnector1">
            <a:avLst/>
          </a:prstGeom>
          <a:noFill/>
          <a:ln cap="flat" cmpd="sng" w="9525">
            <a:solidFill>
              <a:srgbClr val="E6EBE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27" name="Google Shape;2727;p114"/>
          <p:cNvSpPr/>
          <p:nvPr/>
        </p:nvSpPr>
        <p:spPr>
          <a:xfrm>
            <a:off x="526855" y="3721868"/>
            <a:ext cx="368400" cy="13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900"/>
              <a:buFont typeface="Noto Sans"/>
              <a:buNone/>
            </a:pPr>
            <a:r>
              <a:rPr b="0" i="0" lang="ko-KR" sz="716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0</a:t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728" name="Google Shape;2728;p114"/>
          <p:cNvCxnSpPr/>
          <p:nvPr/>
        </p:nvCxnSpPr>
        <p:spPr>
          <a:xfrm>
            <a:off x="960270" y="3364193"/>
            <a:ext cx="5352600" cy="0"/>
          </a:xfrm>
          <a:prstGeom prst="straightConnector1">
            <a:avLst/>
          </a:prstGeom>
          <a:noFill/>
          <a:ln cap="flat" cmpd="sng" w="9525">
            <a:solidFill>
              <a:srgbClr val="E6EBE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29" name="Google Shape;2729;p114"/>
          <p:cNvSpPr/>
          <p:nvPr/>
        </p:nvSpPr>
        <p:spPr>
          <a:xfrm>
            <a:off x="526855" y="3291631"/>
            <a:ext cx="368400" cy="13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900"/>
              <a:buFont typeface="Noto Sans"/>
              <a:buNone/>
            </a:pPr>
            <a:r>
              <a:rPr b="0" i="0" lang="ko-KR" sz="716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2</a:t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730" name="Google Shape;2730;p114"/>
          <p:cNvCxnSpPr/>
          <p:nvPr/>
        </p:nvCxnSpPr>
        <p:spPr>
          <a:xfrm>
            <a:off x="960270" y="2933956"/>
            <a:ext cx="5352600" cy="0"/>
          </a:xfrm>
          <a:prstGeom prst="straightConnector1">
            <a:avLst/>
          </a:prstGeom>
          <a:noFill/>
          <a:ln cap="flat" cmpd="sng" w="9525">
            <a:solidFill>
              <a:srgbClr val="E6EBE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31" name="Google Shape;2731;p114"/>
          <p:cNvSpPr/>
          <p:nvPr/>
        </p:nvSpPr>
        <p:spPr>
          <a:xfrm>
            <a:off x="526855" y="2861404"/>
            <a:ext cx="368400" cy="13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900"/>
              <a:buFont typeface="Noto Sans"/>
              <a:buNone/>
            </a:pPr>
            <a:r>
              <a:rPr b="0" i="0" lang="ko-KR" sz="716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4</a:t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732" name="Google Shape;2732;p114"/>
          <p:cNvCxnSpPr/>
          <p:nvPr/>
        </p:nvCxnSpPr>
        <p:spPr>
          <a:xfrm>
            <a:off x="960270" y="2503728"/>
            <a:ext cx="5352600" cy="0"/>
          </a:xfrm>
          <a:prstGeom prst="straightConnector1">
            <a:avLst/>
          </a:prstGeom>
          <a:noFill/>
          <a:ln cap="flat" cmpd="sng" w="9525">
            <a:solidFill>
              <a:srgbClr val="E6EBE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33" name="Google Shape;2733;p114"/>
          <p:cNvSpPr/>
          <p:nvPr/>
        </p:nvSpPr>
        <p:spPr>
          <a:xfrm>
            <a:off x="526855" y="2431167"/>
            <a:ext cx="368400" cy="13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900"/>
              <a:buFont typeface="Noto Sans"/>
              <a:buNone/>
            </a:pPr>
            <a:r>
              <a:rPr b="0" i="0" lang="ko-KR" sz="716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6</a:t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734" name="Google Shape;2734;p114"/>
          <p:cNvCxnSpPr/>
          <p:nvPr/>
        </p:nvCxnSpPr>
        <p:spPr>
          <a:xfrm>
            <a:off x="960270" y="2073491"/>
            <a:ext cx="5352600" cy="0"/>
          </a:xfrm>
          <a:prstGeom prst="straightConnector1">
            <a:avLst/>
          </a:prstGeom>
          <a:noFill/>
          <a:ln cap="flat" cmpd="sng" w="9525">
            <a:solidFill>
              <a:srgbClr val="E6EBE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35" name="Google Shape;2735;p114"/>
          <p:cNvSpPr/>
          <p:nvPr/>
        </p:nvSpPr>
        <p:spPr>
          <a:xfrm>
            <a:off x="526855" y="2000939"/>
            <a:ext cx="368400" cy="13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900"/>
              <a:buFont typeface="Noto Sans"/>
              <a:buNone/>
            </a:pPr>
            <a:r>
              <a:rPr b="0" i="0" lang="ko-KR" sz="716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8</a:t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736" name="Google Shape;2736;p114"/>
          <p:cNvCxnSpPr/>
          <p:nvPr/>
        </p:nvCxnSpPr>
        <p:spPr>
          <a:xfrm>
            <a:off x="960270" y="1965932"/>
            <a:ext cx="0" cy="1828500"/>
          </a:xfrm>
          <a:prstGeom prst="straightConnector1">
            <a:avLst/>
          </a:prstGeom>
          <a:noFill/>
          <a:ln cap="flat" cmpd="sng" w="9525">
            <a:solidFill>
              <a:srgbClr val="8996A6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37" name="Google Shape;2737;p114"/>
          <p:cNvCxnSpPr/>
          <p:nvPr/>
        </p:nvCxnSpPr>
        <p:spPr>
          <a:xfrm>
            <a:off x="960270" y="3794421"/>
            <a:ext cx="5352600" cy="0"/>
          </a:xfrm>
          <a:prstGeom prst="straightConnector1">
            <a:avLst/>
          </a:prstGeom>
          <a:noFill/>
          <a:ln cap="flat" cmpd="sng" w="9525">
            <a:solidFill>
              <a:srgbClr val="8996A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38" name="Google Shape;2738;p114"/>
          <p:cNvSpPr/>
          <p:nvPr/>
        </p:nvSpPr>
        <p:spPr>
          <a:xfrm>
            <a:off x="1214526" y="2712385"/>
            <a:ext cx="829800" cy="1082100"/>
          </a:xfrm>
          <a:prstGeom prst="rect">
            <a:avLst/>
          </a:prstGeom>
          <a:solidFill>
            <a:srgbClr val="ADB5C0"/>
          </a:solidFill>
          <a:ln cap="flat" cmpd="sng" w="12425">
            <a:solidFill>
              <a:srgbClr val="ADB5C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450" lIns="89450" spcFirstLastPara="1" rIns="89450" wrap="square" tIns="89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9" name="Google Shape;2739;p114"/>
          <p:cNvSpPr/>
          <p:nvPr/>
        </p:nvSpPr>
        <p:spPr>
          <a:xfrm>
            <a:off x="1149516" y="2516480"/>
            <a:ext cx="959700" cy="18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389"/>
              <a:buFont typeface="Noto Sans"/>
              <a:buNone/>
            </a:pPr>
            <a:r>
              <a:rPr b="1" i="0" lang="ko-KR" sz="1104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5.03 nm</a:t>
            </a:r>
            <a:endParaRPr b="0" i="0" sz="138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0" name="Google Shape;2740;p114"/>
          <p:cNvSpPr/>
          <p:nvPr/>
        </p:nvSpPr>
        <p:spPr>
          <a:xfrm>
            <a:off x="960270" y="3837961"/>
            <a:ext cx="13383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68"/>
              <a:buFont typeface="Noto Sans"/>
              <a:buNone/>
            </a:pPr>
            <a:r>
              <a:rPr b="0" i="0" lang="ko-KR" sz="770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물성만</a:t>
            </a:r>
            <a:endParaRPr b="0" i="0" sz="96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1" name="Google Shape;2741;p114"/>
          <p:cNvSpPr/>
          <p:nvPr/>
        </p:nvSpPr>
        <p:spPr>
          <a:xfrm>
            <a:off x="2552705" y="2361746"/>
            <a:ext cx="829800" cy="1432500"/>
          </a:xfrm>
          <a:prstGeom prst="rect">
            <a:avLst/>
          </a:prstGeom>
          <a:solidFill>
            <a:srgbClr val="8FB0E4"/>
          </a:solidFill>
          <a:ln cap="flat" cmpd="sng" w="12425">
            <a:solidFill>
              <a:srgbClr val="8FB0E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450" lIns="89450" spcFirstLastPara="1" rIns="89450" wrap="square" tIns="89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2" name="Google Shape;2742;p114"/>
          <p:cNvSpPr/>
          <p:nvPr/>
        </p:nvSpPr>
        <p:spPr>
          <a:xfrm>
            <a:off x="2487693" y="2165840"/>
            <a:ext cx="959700" cy="18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389"/>
              <a:buFont typeface="Noto Sans"/>
              <a:buNone/>
            </a:pPr>
            <a:r>
              <a:rPr b="1" i="0" lang="ko-KR" sz="1104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6.66 nm</a:t>
            </a:r>
            <a:endParaRPr b="0" i="0" sz="138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3" name="Google Shape;2743;p114"/>
          <p:cNvSpPr/>
          <p:nvPr/>
        </p:nvSpPr>
        <p:spPr>
          <a:xfrm>
            <a:off x="2298449" y="3837961"/>
            <a:ext cx="13383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68"/>
              <a:buFont typeface="Noto Sans"/>
              <a:buNone/>
            </a:pPr>
            <a:r>
              <a:rPr b="0" i="0" lang="ko-KR" sz="770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원본 물리증발량</a:t>
            </a:r>
            <a:endParaRPr b="0" i="0" sz="96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68"/>
              <a:buFont typeface="Noto Sans"/>
              <a:buNone/>
            </a:pPr>
            <a:r>
              <a:rPr b="0" i="0" lang="ko-KR" sz="770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+ 압력</a:t>
            </a:r>
            <a:endParaRPr b="0" i="0" sz="96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4" name="Google Shape;2744;p114"/>
          <p:cNvSpPr/>
          <p:nvPr/>
        </p:nvSpPr>
        <p:spPr>
          <a:xfrm>
            <a:off x="3890882" y="3484657"/>
            <a:ext cx="829800" cy="309600"/>
          </a:xfrm>
          <a:prstGeom prst="rect">
            <a:avLst/>
          </a:prstGeom>
          <a:solidFill>
            <a:srgbClr val="4179D0"/>
          </a:solidFill>
          <a:ln cap="flat" cmpd="sng" w="12425">
            <a:solidFill>
              <a:srgbClr val="4179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450" lIns="89450" spcFirstLastPara="1" rIns="89450" wrap="square" tIns="89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5" name="Google Shape;2745;p114"/>
          <p:cNvSpPr/>
          <p:nvPr/>
        </p:nvSpPr>
        <p:spPr>
          <a:xfrm>
            <a:off x="3825862" y="3288751"/>
            <a:ext cx="959700" cy="18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389"/>
              <a:buFont typeface="Noto Sans"/>
              <a:buNone/>
            </a:pPr>
            <a:r>
              <a:rPr b="1" i="0" lang="ko-KR" sz="1104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1.44 nm</a:t>
            </a:r>
            <a:endParaRPr b="0" i="0" sz="138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6" name="Google Shape;2746;p114"/>
          <p:cNvSpPr/>
          <p:nvPr/>
        </p:nvSpPr>
        <p:spPr>
          <a:xfrm>
            <a:off x="3636626" y="3837961"/>
            <a:ext cx="13383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68"/>
              <a:buFont typeface="Noto Sans"/>
              <a:buNone/>
            </a:pPr>
            <a:r>
              <a:rPr b="0" i="0" lang="ko-KR" sz="770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Graybox</a:t>
            </a:r>
            <a:endParaRPr b="0" i="0" sz="96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68"/>
              <a:buFont typeface="Noto Sans"/>
              <a:buNone/>
            </a:pPr>
            <a:r>
              <a:rPr b="0" i="0" lang="ko-KR" sz="770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(압력만)</a:t>
            </a:r>
            <a:endParaRPr b="0" i="0" sz="96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7" name="Google Shape;2747;p114"/>
          <p:cNvSpPr/>
          <p:nvPr/>
        </p:nvSpPr>
        <p:spPr>
          <a:xfrm>
            <a:off x="5229052" y="3450233"/>
            <a:ext cx="829800" cy="344100"/>
          </a:xfrm>
          <a:prstGeom prst="rect">
            <a:avLst/>
          </a:prstGeom>
          <a:solidFill>
            <a:srgbClr val="CD742A"/>
          </a:solidFill>
          <a:ln cap="flat" cmpd="sng" w="12425">
            <a:solidFill>
              <a:srgbClr val="CD742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450" lIns="89450" spcFirstLastPara="1" rIns="89450" wrap="square" tIns="89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8" name="Google Shape;2748;p114"/>
          <p:cNvSpPr/>
          <p:nvPr/>
        </p:nvSpPr>
        <p:spPr>
          <a:xfrm>
            <a:off x="5164041" y="3254328"/>
            <a:ext cx="959700" cy="18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389"/>
              <a:buFont typeface="Noto Sans"/>
              <a:buNone/>
            </a:pPr>
            <a:r>
              <a:rPr b="1" i="0" lang="ko-KR" sz="1104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1.60 nm</a:t>
            </a:r>
            <a:endParaRPr b="0" i="0" sz="138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9" name="Google Shape;2749;p114"/>
          <p:cNvSpPr/>
          <p:nvPr/>
        </p:nvSpPr>
        <p:spPr>
          <a:xfrm>
            <a:off x="4974805" y="3837961"/>
            <a:ext cx="1338300" cy="2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68"/>
              <a:buFont typeface="Noto Sans"/>
              <a:buNone/>
            </a:pPr>
            <a:r>
              <a:rPr b="0" i="0" lang="ko-KR" sz="770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Graybox</a:t>
            </a:r>
            <a:endParaRPr b="0" i="0" sz="96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68"/>
              <a:buFont typeface="Noto Sans"/>
              <a:buNone/>
            </a:pPr>
            <a:r>
              <a:rPr b="0" i="0" lang="ko-KR" sz="770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+ 생성 비디오</a:t>
            </a:r>
            <a:endParaRPr b="0" i="0" sz="96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0" name="Google Shape;2750;p114"/>
          <p:cNvSpPr/>
          <p:nvPr/>
        </p:nvSpPr>
        <p:spPr>
          <a:xfrm>
            <a:off x="577420" y="1842588"/>
            <a:ext cx="1733700" cy="10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793"/>
              <a:buFont typeface="Noto Sans"/>
              <a:buNone/>
            </a:pPr>
            <a:r>
              <a:rPr b="0" i="0" lang="ko-KR" sz="630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오차 (nm, 낮을수록 좋음)</a:t>
            </a:r>
            <a:endParaRPr b="0" i="0" sz="793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1" name="Google Shape;2751;p114"/>
          <p:cNvSpPr/>
          <p:nvPr/>
        </p:nvSpPr>
        <p:spPr>
          <a:xfrm>
            <a:off x="476290" y="4208011"/>
            <a:ext cx="5959500" cy="1291500"/>
          </a:xfrm>
          <a:prstGeom prst="roundRect">
            <a:avLst>
              <a:gd fmla="val 6253" name="adj"/>
            </a:avLst>
          </a:prstGeom>
          <a:solidFill>
            <a:srgbClr val="F5F7F9"/>
          </a:solidFill>
          <a:ln cap="flat" cmpd="sng" w="9925">
            <a:solidFill>
              <a:srgbClr val="C8D0D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450" lIns="89450" spcFirstLastPara="1" rIns="89450" wrap="square" tIns="89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2" name="Google Shape;2752;p114"/>
          <p:cNvSpPr/>
          <p:nvPr/>
        </p:nvSpPr>
        <p:spPr>
          <a:xfrm>
            <a:off x="620768" y="4302334"/>
            <a:ext cx="505500" cy="1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CF7524"/>
              </a:buClr>
              <a:buSzPts val="1468"/>
              <a:buFont typeface="Noto Sans"/>
              <a:buNone/>
            </a:pPr>
            <a:r>
              <a:rPr b="1" i="0" lang="ko-KR" sz="1167" u="none" cap="none" strike="noStrike">
                <a:solidFill>
                  <a:srgbClr val="CF7524"/>
                </a:solidFill>
                <a:latin typeface="Noto Sans"/>
                <a:ea typeface="Noto Sans"/>
                <a:cs typeface="Noto Sans"/>
                <a:sym typeface="Noto Sans"/>
              </a:rPr>
              <a:t>설명</a:t>
            </a:r>
            <a:endParaRPr b="0" i="0" sz="146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3" name="Google Shape;2753;p114"/>
          <p:cNvSpPr/>
          <p:nvPr/>
        </p:nvSpPr>
        <p:spPr>
          <a:xfrm>
            <a:off x="620775" y="4527275"/>
            <a:ext cx="5786100" cy="8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047"/>
              <a:buFont typeface="Noto Sans"/>
              <a:buNone/>
            </a:pPr>
            <a:r>
              <a:rPr b="0" i="0" lang="ko-KR" sz="832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· Graybox : 평균 1.44 nm, 최대 6.0 nm (vision3 초록).  비디오로 보정한 계수로 1.44 nm까지 내려간다.</a:t>
            </a:r>
            <a:endParaRPr b="0" i="0" sz="104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047"/>
              <a:buFont typeface="Noto Sans"/>
              <a:buNone/>
            </a:pPr>
            <a:r>
              <a:rPr b="0" i="0" lang="ko-KR" sz="832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· 물성만 (5.03 nm): R &lt; G &lt; B 경향만 맞추고 비전별 차이 (−5 ~ +7 nm)는 못 맞춘다.</a:t>
            </a:r>
            <a:endParaRPr b="0" i="0" sz="104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047"/>
              <a:buFont typeface="Noto Sans"/>
              <a:buNone/>
            </a:pPr>
            <a:r>
              <a:rPr b="0" i="0" lang="ko-KR" sz="832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· 원본 물리증발량 (6.66 nm): </a:t>
            </a:r>
            <a:r>
              <a:rPr lang="ko-KR" sz="832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물리증발량 + 압력 보정 없는 계산이라 겔 시점이 실제와 약 4분 (217 s) 어긋남. 틀린 시점으로 학습해 물성만 본 모델보다 결과가 떨어졌다.</a:t>
            </a:r>
            <a:endParaRPr b="0" i="0" sz="1047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4" name="Google Shape;2754;p114"/>
          <p:cNvSpPr/>
          <p:nvPr/>
        </p:nvSpPr>
        <p:spPr>
          <a:xfrm>
            <a:off x="6435778" y="4208011"/>
            <a:ext cx="5222700" cy="1291500"/>
          </a:xfrm>
          <a:prstGeom prst="rect">
            <a:avLst/>
          </a:prstGeom>
          <a:solidFill>
            <a:srgbClr val="FFFFFF"/>
          </a:solidFill>
          <a:ln cap="flat" cmpd="sng" w="12425">
            <a:solidFill>
              <a:srgbClr val="FF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450" lIns="89450" spcFirstLastPara="1" rIns="89450" wrap="square" tIns="89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5" name="Google Shape;2755;p114"/>
          <p:cNvSpPr/>
          <p:nvPr/>
        </p:nvSpPr>
        <p:spPr>
          <a:xfrm>
            <a:off x="6587474" y="4628853"/>
            <a:ext cx="895800" cy="261000"/>
          </a:xfrm>
          <a:prstGeom prst="roundRect">
            <a:avLst>
              <a:gd fmla="val 30918" name="adj"/>
            </a:avLst>
          </a:prstGeom>
          <a:solidFill>
            <a:srgbClr val="30343A"/>
          </a:solidFill>
          <a:ln cap="flat" cmpd="sng" w="12425">
            <a:solidFill>
              <a:srgbClr val="3034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450" lIns="89450" spcFirstLastPara="1" rIns="89450" wrap="square" tIns="89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6" name="Google Shape;2756;p114"/>
          <p:cNvSpPr/>
          <p:nvPr/>
        </p:nvSpPr>
        <p:spPr>
          <a:xfrm>
            <a:off x="6638040" y="4665134"/>
            <a:ext cx="794700" cy="1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86"/>
              <a:buFont typeface="Noto Sans"/>
              <a:buNone/>
            </a:pPr>
            <a:r>
              <a:rPr b="1" i="0" lang="ko-KR" sz="863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입력</a:t>
            </a:r>
            <a:endParaRPr b="0" i="0" sz="108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7" name="Google Shape;2757;p114"/>
          <p:cNvSpPr/>
          <p:nvPr/>
        </p:nvSpPr>
        <p:spPr>
          <a:xfrm>
            <a:off x="7497651" y="4628853"/>
            <a:ext cx="996900" cy="261000"/>
          </a:xfrm>
          <a:prstGeom prst="roundRect">
            <a:avLst>
              <a:gd fmla="val 30918" name="adj"/>
            </a:avLst>
          </a:prstGeom>
          <a:solidFill>
            <a:srgbClr val="30343A"/>
          </a:solidFill>
          <a:ln cap="flat" cmpd="sng" w="12425">
            <a:solidFill>
              <a:srgbClr val="3034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450" lIns="89450" spcFirstLastPara="1" rIns="89450" wrap="square" tIns="89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8" name="Google Shape;2758;p114"/>
          <p:cNvSpPr/>
          <p:nvPr/>
        </p:nvSpPr>
        <p:spPr>
          <a:xfrm>
            <a:off x="7548216" y="4665134"/>
            <a:ext cx="895800" cy="1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86"/>
              <a:buFont typeface="Noto Sans"/>
              <a:buNone/>
            </a:pPr>
            <a:r>
              <a:rPr b="1" i="0" lang="ko-KR" sz="863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물성만</a:t>
            </a:r>
            <a:endParaRPr b="0" i="0" sz="108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9" name="Google Shape;2759;p114"/>
          <p:cNvSpPr/>
          <p:nvPr/>
        </p:nvSpPr>
        <p:spPr>
          <a:xfrm>
            <a:off x="8508959" y="4628853"/>
            <a:ext cx="1148700" cy="261000"/>
          </a:xfrm>
          <a:prstGeom prst="roundRect">
            <a:avLst>
              <a:gd fmla="val 30918" name="adj"/>
            </a:avLst>
          </a:prstGeom>
          <a:solidFill>
            <a:srgbClr val="30343A"/>
          </a:solidFill>
          <a:ln cap="flat" cmpd="sng" w="12425">
            <a:solidFill>
              <a:srgbClr val="3034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450" lIns="89450" spcFirstLastPara="1" rIns="89450" wrap="square" tIns="89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0" name="Google Shape;2760;p114"/>
          <p:cNvSpPr/>
          <p:nvPr/>
        </p:nvSpPr>
        <p:spPr>
          <a:xfrm>
            <a:off x="8559524" y="4665134"/>
            <a:ext cx="1047600" cy="1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86"/>
              <a:buFont typeface="Noto Sans"/>
              <a:buNone/>
            </a:pPr>
            <a:r>
              <a:rPr b="1" i="0" lang="ko-KR" sz="863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물리 </a:t>
            </a:r>
            <a:r>
              <a:rPr b="1" lang="ko-KR" sz="863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증발량 + 압력</a:t>
            </a:r>
            <a:endParaRPr b="0" i="0" sz="108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1" name="Google Shape;2761;p114"/>
          <p:cNvSpPr/>
          <p:nvPr/>
        </p:nvSpPr>
        <p:spPr>
          <a:xfrm>
            <a:off x="9671963" y="4628853"/>
            <a:ext cx="996900" cy="261000"/>
          </a:xfrm>
          <a:prstGeom prst="roundRect">
            <a:avLst>
              <a:gd fmla="val 30918" name="adj"/>
            </a:avLst>
          </a:prstGeom>
          <a:solidFill>
            <a:srgbClr val="30343A"/>
          </a:solidFill>
          <a:ln cap="flat" cmpd="sng" w="12425">
            <a:solidFill>
              <a:srgbClr val="3034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450" lIns="89450" spcFirstLastPara="1" rIns="89450" wrap="square" tIns="89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2" name="Google Shape;2762;p114"/>
          <p:cNvSpPr/>
          <p:nvPr/>
        </p:nvSpPr>
        <p:spPr>
          <a:xfrm>
            <a:off x="9722528" y="4665134"/>
            <a:ext cx="895800" cy="1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86"/>
              <a:buFont typeface="Noto Sans"/>
              <a:buNone/>
            </a:pPr>
            <a:r>
              <a:rPr b="1" i="0" lang="ko-KR" sz="863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Graybox</a:t>
            </a:r>
            <a:endParaRPr b="0" i="0" sz="108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3" name="Google Shape;2763;p114"/>
          <p:cNvSpPr/>
          <p:nvPr/>
        </p:nvSpPr>
        <p:spPr>
          <a:xfrm>
            <a:off x="10683271" y="4628853"/>
            <a:ext cx="946500" cy="261000"/>
          </a:xfrm>
          <a:prstGeom prst="roundRect">
            <a:avLst>
              <a:gd fmla="val 30918" name="adj"/>
            </a:avLst>
          </a:prstGeom>
          <a:solidFill>
            <a:srgbClr val="30343A"/>
          </a:solidFill>
          <a:ln cap="flat" cmpd="sng" w="12425">
            <a:solidFill>
              <a:srgbClr val="3034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450" lIns="89450" spcFirstLastPara="1" rIns="89450" wrap="square" tIns="89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4" name="Google Shape;2764;p114"/>
          <p:cNvSpPr/>
          <p:nvPr/>
        </p:nvSpPr>
        <p:spPr>
          <a:xfrm>
            <a:off x="10733836" y="4665134"/>
            <a:ext cx="845400" cy="1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86"/>
              <a:buFont typeface="Noto Sans"/>
              <a:buNone/>
            </a:pPr>
            <a:r>
              <a:rPr b="1" i="0" lang="ko-KR" sz="863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+ 생성 비디오</a:t>
            </a:r>
            <a:endParaRPr b="0" i="0" sz="1086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5" name="Google Shape;2765;p114"/>
          <p:cNvSpPr/>
          <p:nvPr/>
        </p:nvSpPr>
        <p:spPr>
          <a:xfrm>
            <a:off x="6587474" y="4911830"/>
            <a:ext cx="895800" cy="239400"/>
          </a:xfrm>
          <a:prstGeom prst="roundRect">
            <a:avLst>
              <a:gd fmla="val 33729" name="adj"/>
            </a:avLst>
          </a:prstGeom>
          <a:solidFill>
            <a:srgbClr val="FFFFFF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450" lIns="89450" spcFirstLastPara="1" rIns="89450" wrap="square" tIns="89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6" name="Google Shape;2766;p114"/>
          <p:cNvSpPr/>
          <p:nvPr/>
        </p:nvSpPr>
        <p:spPr>
          <a:xfrm>
            <a:off x="6623594" y="4926341"/>
            <a:ext cx="823500" cy="21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98"/>
              <a:buFont typeface="Noto Sans"/>
              <a:buNone/>
            </a:pPr>
            <a:r>
              <a:rPr b="1" i="0" lang="ko-KR" sz="793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오차 (nm)</a:t>
            </a:r>
            <a:endParaRPr b="0" i="0" sz="99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7" name="Google Shape;2767;p114"/>
          <p:cNvSpPr/>
          <p:nvPr/>
        </p:nvSpPr>
        <p:spPr>
          <a:xfrm>
            <a:off x="7497651" y="4911830"/>
            <a:ext cx="996900" cy="239400"/>
          </a:xfrm>
          <a:prstGeom prst="roundRect">
            <a:avLst>
              <a:gd fmla="val 33729" name="adj"/>
            </a:avLst>
          </a:prstGeom>
          <a:solidFill>
            <a:srgbClr val="FFFFFF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450" lIns="89450" spcFirstLastPara="1" rIns="89450" wrap="square" tIns="89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8" name="Google Shape;2768;p114"/>
          <p:cNvSpPr/>
          <p:nvPr/>
        </p:nvSpPr>
        <p:spPr>
          <a:xfrm>
            <a:off x="7533770" y="4926341"/>
            <a:ext cx="924600" cy="21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98"/>
              <a:buFont typeface="Noto Sans"/>
              <a:buNone/>
            </a:pPr>
            <a:r>
              <a:rPr b="0" i="0" lang="ko-KR" sz="793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5.03</a:t>
            </a:r>
            <a:endParaRPr b="0" i="0" sz="99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9" name="Google Shape;2769;p114"/>
          <p:cNvSpPr/>
          <p:nvPr/>
        </p:nvSpPr>
        <p:spPr>
          <a:xfrm>
            <a:off x="8508959" y="4911830"/>
            <a:ext cx="1148700" cy="239400"/>
          </a:xfrm>
          <a:prstGeom prst="roundRect">
            <a:avLst>
              <a:gd fmla="val 33729" name="adj"/>
            </a:avLst>
          </a:prstGeom>
          <a:solidFill>
            <a:srgbClr val="FFFFFF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450" lIns="89450" spcFirstLastPara="1" rIns="89450" wrap="square" tIns="89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0" name="Google Shape;2770;p114"/>
          <p:cNvSpPr/>
          <p:nvPr/>
        </p:nvSpPr>
        <p:spPr>
          <a:xfrm>
            <a:off x="8545078" y="4926341"/>
            <a:ext cx="1076400" cy="21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98"/>
              <a:buFont typeface="Noto Sans"/>
              <a:buNone/>
            </a:pPr>
            <a:r>
              <a:rPr b="0" i="0" lang="ko-KR" sz="793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6.66</a:t>
            </a:r>
            <a:endParaRPr b="0" i="0" sz="99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1" name="Google Shape;2771;p114"/>
          <p:cNvSpPr/>
          <p:nvPr/>
        </p:nvSpPr>
        <p:spPr>
          <a:xfrm>
            <a:off x="9671963" y="4911830"/>
            <a:ext cx="996900" cy="239400"/>
          </a:xfrm>
          <a:prstGeom prst="roundRect">
            <a:avLst>
              <a:gd fmla="val 33729" name="adj"/>
            </a:avLst>
          </a:prstGeom>
          <a:solidFill>
            <a:srgbClr val="FF9900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450" lIns="89450" spcFirstLastPara="1" rIns="89450" wrap="square" tIns="89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2" name="Google Shape;2772;p114"/>
          <p:cNvSpPr/>
          <p:nvPr/>
        </p:nvSpPr>
        <p:spPr>
          <a:xfrm>
            <a:off x="9708082" y="4926341"/>
            <a:ext cx="924600" cy="2106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98"/>
              <a:buFont typeface="Noto Sans"/>
              <a:buNone/>
            </a:pPr>
            <a:r>
              <a:rPr b="0" i="0" lang="ko-KR" sz="793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1.44</a:t>
            </a:r>
            <a:endParaRPr b="0" i="0" sz="99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3" name="Google Shape;2773;p114"/>
          <p:cNvSpPr/>
          <p:nvPr/>
        </p:nvSpPr>
        <p:spPr>
          <a:xfrm>
            <a:off x="10683271" y="4911830"/>
            <a:ext cx="946500" cy="239400"/>
          </a:xfrm>
          <a:prstGeom prst="roundRect">
            <a:avLst>
              <a:gd fmla="val 33729" name="adj"/>
            </a:avLst>
          </a:prstGeom>
          <a:solidFill>
            <a:srgbClr val="FFFFFF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450" lIns="89450" spcFirstLastPara="1" rIns="89450" wrap="square" tIns="89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4" name="Google Shape;2774;p114"/>
          <p:cNvSpPr/>
          <p:nvPr/>
        </p:nvSpPr>
        <p:spPr>
          <a:xfrm>
            <a:off x="10719390" y="4926341"/>
            <a:ext cx="873900" cy="21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98"/>
              <a:buFont typeface="Noto Sans"/>
              <a:buNone/>
            </a:pPr>
            <a:r>
              <a:rPr b="0" i="0" lang="ko-KR" sz="793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1.60</a:t>
            </a:r>
            <a:endParaRPr b="0" i="0" sz="99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5" name="Google Shape;2775;p114"/>
          <p:cNvSpPr/>
          <p:nvPr/>
        </p:nvSpPr>
        <p:spPr>
          <a:xfrm>
            <a:off x="6587474" y="5173047"/>
            <a:ext cx="895800" cy="239400"/>
          </a:xfrm>
          <a:prstGeom prst="roundRect">
            <a:avLst>
              <a:gd fmla="val 33729" name="adj"/>
            </a:avLst>
          </a:prstGeom>
          <a:solidFill>
            <a:srgbClr val="F5F7FA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450" lIns="89450" spcFirstLastPara="1" rIns="89450" wrap="square" tIns="89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6" name="Google Shape;2776;p114"/>
          <p:cNvSpPr/>
          <p:nvPr/>
        </p:nvSpPr>
        <p:spPr>
          <a:xfrm>
            <a:off x="6623594" y="5187557"/>
            <a:ext cx="823500" cy="21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98"/>
              <a:buFont typeface="Noto Sans"/>
              <a:buNone/>
            </a:pPr>
            <a:r>
              <a:rPr b="1" i="0" lang="ko-KR" sz="793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R²</a:t>
            </a:r>
            <a:endParaRPr b="0" i="0" sz="99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7" name="Google Shape;2777;p114"/>
          <p:cNvSpPr/>
          <p:nvPr/>
        </p:nvSpPr>
        <p:spPr>
          <a:xfrm>
            <a:off x="7497651" y="5173047"/>
            <a:ext cx="996900" cy="239400"/>
          </a:xfrm>
          <a:prstGeom prst="roundRect">
            <a:avLst>
              <a:gd fmla="val 33729" name="adj"/>
            </a:avLst>
          </a:prstGeom>
          <a:solidFill>
            <a:srgbClr val="F5F7FA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450" lIns="89450" spcFirstLastPara="1" rIns="89450" wrap="square" tIns="89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8" name="Google Shape;2778;p114"/>
          <p:cNvSpPr/>
          <p:nvPr/>
        </p:nvSpPr>
        <p:spPr>
          <a:xfrm>
            <a:off x="7533770" y="5187557"/>
            <a:ext cx="924600" cy="21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98"/>
              <a:buFont typeface="Noto Sans"/>
              <a:buNone/>
            </a:pPr>
            <a:r>
              <a:rPr b="0" i="0" lang="ko-KR" sz="793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0.30</a:t>
            </a:r>
            <a:endParaRPr b="0" i="0" sz="99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9" name="Google Shape;2779;p114"/>
          <p:cNvSpPr/>
          <p:nvPr/>
        </p:nvSpPr>
        <p:spPr>
          <a:xfrm>
            <a:off x="8508959" y="5173047"/>
            <a:ext cx="1148700" cy="239400"/>
          </a:xfrm>
          <a:prstGeom prst="roundRect">
            <a:avLst>
              <a:gd fmla="val 33729" name="adj"/>
            </a:avLst>
          </a:prstGeom>
          <a:solidFill>
            <a:srgbClr val="F5F7FA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450" lIns="89450" spcFirstLastPara="1" rIns="89450" wrap="square" tIns="89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0" name="Google Shape;2780;p114"/>
          <p:cNvSpPr/>
          <p:nvPr/>
        </p:nvSpPr>
        <p:spPr>
          <a:xfrm>
            <a:off x="8545078" y="5187557"/>
            <a:ext cx="1076400" cy="21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98"/>
              <a:buFont typeface="Noto Sans"/>
              <a:buNone/>
            </a:pPr>
            <a:r>
              <a:rPr b="0" i="0" lang="ko-KR" sz="793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−0.29</a:t>
            </a:r>
            <a:endParaRPr b="0" i="0" sz="99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1" name="Google Shape;2781;p114"/>
          <p:cNvSpPr/>
          <p:nvPr/>
        </p:nvSpPr>
        <p:spPr>
          <a:xfrm>
            <a:off x="9671963" y="5173047"/>
            <a:ext cx="996900" cy="239400"/>
          </a:xfrm>
          <a:prstGeom prst="roundRect">
            <a:avLst>
              <a:gd fmla="val 33729" name="adj"/>
            </a:avLst>
          </a:prstGeom>
          <a:solidFill>
            <a:srgbClr val="FF9900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450" lIns="89450" spcFirstLastPara="1" rIns="89450" wrap="square" tIns="89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2" name="Google Shape;2782;p114"/>
          <p:cNvSpPr/>
          <p:nvPr/>
        </p:nvSpPr>
        <p:spPr>
          <a:xfrm>
            <a:off x="9708082" y="5187557"/>
            <a:ext cx="924600" cy="2106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98"/>
              <a:buFont typeface="Noto Sans"/>
              <a:buNone/>
            </a:pPr>
            <a:r>
              <a:rPr b="0" i="0" lang="ko-KR" sz="793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0.91</a:t>
            </a:r>
            <a:endParaRPr b="0" i="0" sz="99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3" name="Google Shape;2783;p114"/>
          <p:cNvSpPr/>
          <p:nvPr/>
        </p:nvSpPr>
        <p:spPr>
          <a:xfrm>
            <a:off x="10683271" y="5173047"/>
            <a:ext cx="946500" cy="239400"/>
          </a:xfrm>
          <a:prstGeom prst="roundRect">
            <a:avLst>
              <a:gd fmla="val 33729" name="adj"/>
            </a:avLst>
          </a:prstGeom>
          <a:solidFill>
            <a:srgbClr val="F5F7FA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9450" lIns="89450" spcFirstLastPara="1" rIns="89450" wrap="square" tIns="894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4" name="Google Shape;2784;p114"/>
          <p:cNvSpPr/>
          <p:nvPr/>
        </p:nvSpPr>
        <p:spPr>
          <a:xfrm>
            <a:off x="10719390" y="5187557"/>
            <a:ext cx="873900" cy="21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98"/>
              <a:buFont typeface="Noto Sans"/>
              <a:buNone/>
            </a:pPr>
            <a:r>
              <a:rPr b="0" i="0" lang="ko-KR" sz="793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0.89</a:t>
            </a:r>
            <a:endParaRPr b="0" i="0" sz="99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5" name="Google Shape;2785;p114"/>
          <p:cNvSpPr/>
          <p:nvPr/>
        </p:nvSpPr>
        <p:spPr>
          <a:xfrm>
            <a:off x="6587474" y="4440198"/>
            <a:ext cx="1191900" cy="17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370"/>
              <a:buFont typeface="Noto Sans"/>
              <a:buNone/>
            </a:pPr>
            <a:r>
              <a:rPr b="1" i="0" lang="ko-KR" sz="1089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정량지표</a:t>
            </a:r>
            <a:endParaRPr b="0" i="0" sz="137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6" name="Google Shape;2786;p114"/>
          <p:cNvSpPr txBox="1"/>
          <p:nvPr/>
        </p:nvSpPr>
        <p:spPr>
          <a:xfrm>
            <a:off x="210312" y="118872"/>
            <a:ext cx="106527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ko-KR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08 · 별첨 (Phase 1~4)</a:t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ko-KR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[08] Phase 4.1 : 입력 단계별 높이 비교</a:t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87" name="Google Shape;2787;p1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19725" y="1562927"/>
            <a:ext cx="4786962" cy="25908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2" name="Shape 2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3" name="Google Shape;2793;p115"/>
          <p:cNvSpPr/>
          <p:nvPr/>
        </p:nvSpPr>
        <p:spPr>
          <a:xfrm>
            <a:off x="464396" y="533400"/>
            <a:ext cx="11075100" cy="34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2528"/>
              <a:buFont typeface="Noto Sans"/>
              <a:buNone/>
            </a:pPr>
            <a:r>
              <a:t/>
            </a:r>
            <a:endParaRPr b="0" i="0" sz="252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4" name="Google Shape;2794;p115"/>
          <p:cNvSpPr/>
          <p:nvPr/>
        </p:nvSpPr>
        <p:spPr>
          <a:xfrm>
            <a:off x="457200" y="875851"/>
            <a:ext cx="11125200" cy="667800"/>
          </a:xfrm>
          <a:prstGeom prst="roundRect">
            <a:avLst>
              <a:gd fmla="val 11969" name="adj"/>
            </a:avLst>
          </a:prstGeom>
          <a:solidFill>
            <a:srgbClr val="F5F7F9"/>
          </a:solidFill>
          <a:ln cap="flat" cmpd="sng" w="11100">
            <a:solidFill>
              <a:srgbClr val="C8D0D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875" lIns="88875" spcFirstLastPara="1" rIns="88875" wrap="square" tIns="88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5" name="Google Shape;2795;p115"/>
          <p:cNvSpPr/>
          <p:nvPr/>
        </p:nvSpPr>
        <p:spPr>
          <a:xfrm>
            <a:off x="601035" y="983552"/>
            <a:ext cx="1114800" cy="20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4179D0"/>
              </a:buClr>
              <a:buSzPts val="1361"/>
              <a:buFont typeface="Noto Sans"/>
              <a:buNone/>
            </a:pPr>
            <a:r>
              <a:rPr b="1" i="0" lang="ko-KR" sz="1082" u="none" cap="none" strike="noStrike">
                <a:solidFill>
                  <a:srgbClr val="4179D0"/>
                </a:solidFill>
                <a:latin typeface="Noto Sans"/>
                <a:ea typeface="Noto Sans"/>
                <a:cs typeface="Noto Sans"/>
                <a:sym typeface="Noto Sans"/>
              </a:rPr>
              <a:t>목적 (Purpose)</a:t>
            </a:r>
            <a:endParaRPr b="0" i="0" sz="136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6" name="Google Shape;2796;p115"/>
          <p:cNvSpPr/>
          <p:nvPr/>
        </p:nvSpPr>
        <p:spPr>
          <a:xfrm>
            <a:off x="1730096" y="962010"/>
            <a:ext cx="9679500" cy="25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312"/>
              <a:buFont typeface="Noto Sans"/>
              <a:buNone/>
            </a:pPr>
            <a:r>
              <a:rPr b="1" i="0" lang="ko-KR" sz="1043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조정 가능한 압력 프로파일 특징이 IPU 높이</a:t>
            </a:r>
            <a:r>
              <a:rPr b="1" lang="ko-KR" sz="1043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 영향을 </a:t>
            </a:r>
            <a:r>
              <a:rPr b="1" i="0" lang="ko-KR" sz="1043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실제로 움직이는지 확인해, 압력 레시피 역추론의 근거로 쓰기 위함.</a:t>
            </a:r>
            <a:endParaRPr b="0" i="0" sz="1312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7" name="Google Shape;2797;p115"/>
          <p:cNvSpPr/>
          <p:nvPr/>
        </p:nvSpPr>
        <p:spPr>
          <a:xfrm>
            <a:off x="601035" y="1242019"/>
            <a:ext cx="1114800" cy="20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CF7524"/>
              </a:buClr>
              <a:buSzPts val="1361"/>
              <a:buFont typeface="Noto Sans"/>
              <a:buNone/>
            </a:pPr>
            <a:r>
              <a:rPr b="1" i="0" lang="ko-KR" sz="1082" u="none" cap="none" strike="noStrike">
                <a:solidFill>
                  <a:srgbClr val="CF7524"/>
                </a:solidFill>
                <a:latin typeface="Noto Sans"/>
                <a:ea typeface="Noto Sans"/>
                <a:cs typeface="Noto Sans"/>
                <a:sym typeface="Noto Sans"/>
              </a:rPr>
              <a:t>목표 (Objective)</a:t>
            </a:r>
            <a:endParaRPr b="0" i="0" sz="136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8" name="Google Shape;2798;p115"/>
          <p:cNvSpPr/>
          <p:nvPr/>
        </p:nvSpPr>
        <p:spPr>
          <a:xfrm>
            <a:off x="1730096" y="1234844"/>
            <a:ext cx="9708600" cy="22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283"/>
              <a:buFont typeface="Noto Sans"/>
              <a:buNone/>
            </a:pPr>
            <a:r>
              <a:rPr b="0" i="0" lang="ko-KR" sz="1019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보지 못한 실험마다 입력을 하나씩 가려 IPU 높이 예측이 얼마나 움직이는지 재고, 실험이 바뀌어도 순서가 같은지 확인한다.</a:t>
            </a:r>
            <a:endParaRPr b="0" i="0" sz="1283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9" name="Google Shape;2799;p115"/>
          <p:cNvSpPr/>
          <p:nvPr/>
        </p:nvSpPr>
        <p:spPr>
          <a:xfrm>
            <a:off x="457200" y="4214451"/>
            <a:ext cx="11125200" cy="1278000"/>
          </a:xfrm>
          <a:prstGeom prst="roundRect">
            <a:avLst>
              <a:gd fmla="val 6253" name="adj"/>
            </a:avLst>
          </a:prstGeom>
          <a:solidFill>
            <a:srgbClr val="F5F7F9"/>
          </a:solidFill>
          <a:ln cap="flat" cmpd="sng" w="9875">
            <a:solidFill>
              <a:srgbClr val="C8D0D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875" lIns="88875" spcFirstLastPara="1" rIns="88875" wrap="square" tIns="88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0" name="Google Shape;2800;p115"/>
          <p:cNvSpPr/>
          <p:nvPr/>
        </p:nvSpPr>
        <p:spPr>
          <a:xfrm>
            <a:off x="601035" y="4307785"/>
            <a:ext cx="647100" cy="20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CF7524"/>
              </a:buClr>
              <a:buSzPts val="1458"/>
              <a:buFont typeface="Noto Sans"/>
              <a:buNone/>
            </a:pPr>
            <a:r>
              <a:rPr b="1" i="0" lang="ko-KR" sz="1159" u="none" cap="none" strike="noStrike">
                <a:solidFill>
                  <a:srgbClr val="CF7524"/>
                </a:solidFill>
                <a:latin typeface="Noto Sans"/>
                <a:ea typeface="Noto Sans"/>
                <a:cs typeface="Noto Sans"/>
                <a:sym typeface="Noto Sans"/>
              </a:rPr>
              <a:t>설명</a:t>
            </a:r>
            <a:endParaRPr b="0" i="0" sz="1458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1" name="Google Shape;2801;p115"/>
          <p:cNvSpPr/>
          <p:nvPr/>
        </p:nvSpPr>
        <p:spPr>
          <a:xfrm>
            <a:off x="615433" y="4530350"/>
            <a:ext cx="10393500" cy="8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81"/>
              <a:buFont typeface="Noto Sans"/>
              <a:buNone/>
            </a:pPr>
            <a:r>
              <a:rPr b="0" i="0" lang="ko-KR" sz="939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· 물성 (3.74 nm) 다음으로 압력 강하량 (2.49 nm)과 Graybox 증발 특징 (1.29 nm)이 크다</a:t>
            </a:r>
            <a:endParaRPr b="0" i="0" sz="118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81"/>
              <a:buFont typeface="Noto Sans"/>
              <a:buNone/>
            </a:pPr>
            <a:r>
              <a:rPr b="0" i="0" lang="ko-KR" sz="939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  → 압력 프로파일을 바꾸면 IPU 높이가 움직인다 (역추론의 근거).</a:t>
            </a:r>
            <a:endParaRPr b="0" i="0" sz="118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181"/>
              <a:buFont typeface="Noto Sans"/>
              <a:buNone/>
            </a:pPr>
            <a:r>
              <a:rPr b="0" i="0" lang="ko-KR" sz="939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· 비디오 특징은 대비 변화 (0.37 nm) 외에는 거의 0. </a:t>
            </a:r>
            <a:r>
              <a:rPr lang="ko-KR" sz="939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우리가 학습한 Graybox이 비디오의 중요도를 많이 가져갔다는 듯이다 즉 Graybox가 학습을 잘 했다고 볼 수 있다</a:t>
            </a:r>
            <a:endParaRPr b="0" i="0" sz="118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2" name="Google Shape;2802;p115"/>
          <p:cNvSpPr/>
          <p:nvPr/>
        </p:nvSpPr>
        <p:spPr>
          <a:xfrm>
            <a:off x="457200" y="5521171"/>
            <a:ext cx="10801500" cy="43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875"/>
              <a:buFont typeface="Noto Sans"/>
              <a:buNone/>
            </a:pPr>
            <a:r>
              <a:rPr b="0" i="0" lang="ko-KR" sz="696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nm : 막 두께 단위 (1 nm = 0.001 μm). IPU 높이 = 단면 가운데 80 % 평균 높이, IPU 형상 = 단면 가운데 90 %의 모양 (18 화소 합친 R²).</a:t>
            </a:r>
            <a:endParaRPr b="0" i="0" sz="875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606E80"/>
              </a:buClr>
              <a:buSzPts val="875"/>
              <a:buFont typeface="Noto Sans"/>
              <a:buNone/>
            </a:pPr>
            <a:r>
              <a:rPr b="0" i="0" lang="ko-KR" sz="696" u="none" cap="none" strike="noStrike">
                <a:solidFill>
                  <a:srgbClr val="606E80"/>
                </a:solidFill>
                <a:latin typeface="Noto Sans"/>
                <a:ea typeface="Noto Sans"/>
                <a:cs typeface="Noto Sans"/>
                <a:sym typeface="Noto Sans"/>
              </a:rPr>
              <a:t>ρ : 실험끼리 입력 순서가 얼마나 같은지 (Spearman, 1 = 완전히 같음). 보지 못한 실험 6개의 기여도 순서를 둘씩 비교한 평균.</a:t>
            </a:r>
            <a:endParaRPr b="0" i="0" sz="875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3" name="Google Shape;2803;p115"/>
          <p:cNvSpPr/>
          <p:nvPr/>
        </p:nvSpPr>
        <p:spPr>
          <a:xfrm>
            <a:off x="9971556" y="1873846"/>
            <a:ext cx="987000" cy="279900"/>
          </a:xfrm>
          <a:prstGeom prst="roundRect">
            <a:avLst>
              <a:gd fmla="val 28541" name="adj"/>
            </a:avLst>
          </a:prstGeom>
          <a:solidFill>
            <a:srgbClr val="30343A"/>
          </a:solidFill>
          <a:ln cap="flat" cmpd="sng" w="12350">
            <a:solidFill>
              <a:srgbClr val="3034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875" lIns="88875" spcFirstLastPara="1" rIns="88875" wrap="square" tIns="88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4" name="Google Shape;2804;p115"/>
          <p:cNvSpPr/>
          <p:nvPr/>
        </p:nvSpPr>
        <p:spPr>
          <a:xfrm>
            <a:off x="10021897" y="1909746"/>
            <a:ext cx="8862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79"/>
              <a:buFont typeface="Noto Sans"/>
              <a:buNone/>
            </a:pPr>
            <a:r>
              <a:rPr b="1" i="0" lang="ko-KR" sz="858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지표</a:t>
            </a:r>
            <a:endParaRPr b="0" i="0" sz="107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5" name="Google Shape;2805;p115"/>
          <p:cNvSpPr/>
          <p:nvPr/>
        </p:nvSpPr>
        <p:spPr>
          <a:xfrm>
            <a:off x="10972835" y="1873846"/>
            <a:ext cx="573600" cy="279900"/>
          </a:xfrm>
          <a:prstGeom prst="roundRect">
            <a:avLst>
              <a:gd fmla="val 28541" name="adj"/>
            </a:avLst>
          </a:prstGeom>
          <a:solidFill>
            <a:srgbClr val="30343A"/>
          </a:solidFill>
          <a:ln cap="flat" cmpd="sng" w="12350">
            <a:solidFill>
              <a:srgbClr val="30343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875" lIns="88875" spcFirstLastPara="1" rIns="88875" wrap="square" tIns="88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6" name="Google Shape;2806;p115"/>
          <p:cNvSpPr/>
          <p:nvPr/>
        </p:nvSpPr>
        <p:spPr>
          <a:xfrm>
            <a:off x="11023175" y="1909746"/>
            <a:ext cx="4731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79"/>
              <a:buFont typeface="Noto Sans"/>
              <a:buNone/>
            </a:pPr>
            <a:r>
              <a:rPr b="1" i="0" lang="ko-KR" sz="858" u="none" cap="none" strike="noStrike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값</a:t>
            </a:r>
            <a:endParaRPr b="0" i="0" sz="1079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7" name="Google Shape;2807;p115"/>
          <p:cNvSpPr/>
          <p:nvPr/>
        </p:nvSpPr>
        <p:spPr>
          <a:xfrm>
            <a:off x="9971556" y="2175397"/>
            <a:ext cx="987000" cy="279900"/>
          </a:xfrm>
          <a:prstGeom prst="roundRect">
            <a:avLst>
              <a:gd fmla="val 28541" name="adj"/>
            </a:avLst>
          </a:prstGeom>
          <a:solidFill>
            <a:srgbClr val="FFFFFF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875" lIns="88875" spcFirstLastPara="1" rIns="88875" wrap="square" tIns="88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8" name="Google Shape;2808;p115"/>
          <p:cNvSpPr/>
          <p:nvPr/>
        </p:nvSpPr>
        <p:spPr>
          <a:xfrm>
            <a:off x="10007515" y="2189755"/>
            <a:ext cx="915000" cy="25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61"/>
              <a:buFont typeface="Noto Sans"/>
              <a:buNone/>
            </a:pPr>
            <a:r>
              <a:rPr b="1" i="0" lang="ko-KR" sz="765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1위 입력</a:t>
            </a:r>
            <a:endParaRPr b="0" i="0" sz="962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9" name="Google Shape;2809;p115"/>
          <p:cNvSpPr/>
          <p:nvPr/>
        </p:nvSpPr>
        <p:spPr>
          <a:xfrm>
            <a:off x="10972835" y="2175397"/>
            <a:ext cx="573600" cy="279900"/>
          </a:xfrm>
          <a:prstGeom prst="roundRect">
            <a:avLst>
              <a:gd fmla="val 28541" name="adj"/>
            </a:avLst>
          </a:prstGeom>
          <a:solidFill>
            <a:srgbClr val="FFFFFF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875" lIns="88875" spcFirstLastPara="1" rIns="88875" wrap="square" tIns="88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0" name="Google Shape;2810;p115"/>
          <p:cNvSpPr/>
          <p:nvPr/>
        </p:nvSpPr>
        <p:spPr>
          <a:xfrm>
            <a:off x="11008793" y="2189755"/>
            <a:ext cx="501900" cy="25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82"/>
              <a:buFont typeface="Noto Sans"/>
              <a:buNone/>
            </a:pPr>
            <a:r>
              <a:rPr b="0" i="0" lang="ko-KR" sz="781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물성</a:t>
            </a:r>
            <a:endParaRPr b="0" i="0" sz="982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1" name="Google Shape;2811;p115"/>
          <p:cNvSpPr/>
          <p:nvPr/>
        </p:nvSpPr>
        <p:spPr>
          <a:xfrm>
            <a:off x="9971556" y="2476947"/>
            <a:ext cx="987000" cy="279900"/>
          </a:xfrm>
          <a:prstGeom prst="roundRect">
            <a:avLst>
              <a:gd fmla="val 28541" name="adj"/>
            </a:avLst>
          </a:prstGeom>
          <a:solidFill>
            <a:srgbClr val="F5F7FA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875" lIns="88875" spcFirstLastPara="1" rIns="88875" wrap="square" tIns="88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2" name="Google Shape;2812;p115"/>
          <p:cNvSpPr/>
          <p:nvPr/>
        </p:nvSpPr>
        <p:spPr>
          <a:xfrm>
            <a:off x="10007515" y="2491306"/>
            <a:ext cx="915000" cy="25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61"/>
              <a:buFont typeface="Noto Sans"/>
              <a:buNone/>
            </a:pPr>
            <a:r>
              <a:rPr b="1" i="0" lang="ko-KR" sz="765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2위 입력</a:t>
            </a:r>
            <a:endParaRPr b="0" i="0" sz="962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3" name="Google Shape;2813;p115"/>
          <p:cNvSpPr/>
          <p:nvPr/>
        </p:nvSpPr>
        <p:spPr>
          <a:xfrm>
            <a:off x="10972835" y="2476947"/>
            <a:ext cx="573600" cy="279900"/>
          </a:xfrm>
          <a:prstGeom prst="roundRect">
            <a:avLst>
              <a:gd fmla="val 28541" name="adj"/>
            </a:avLst>
          </a:prstGeom>
          <a:solidFill>
            <a:srgbClr val="F5F7FA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875" lIns="88875" spcFirstLastPara="1" rIns="88875" wrap="square" tIns="88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4" name="Google Shape;2814;p115"/>
          <p:cNvSpPr/>
          <p:nvPr/>
        </p:nvSpPr>
        <p:spPr>
          <a:xfrm>
            <a:off x="11008793" y="2491306"/>
            <a:ext cx="501900" cy="25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82"/>
              <a:buFont typeface="Noto Sans"/>
              <a:buNone/>
            </a:pPr>
            <a:r>
              <a:rPr b="0" i="0" lang="ko-KR" sz="781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압력 강하량</a:t>
            </a:r>
            <a:endParaRPr b="0" i="0" sz="982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5" name="Google Shape;2815;p115"/>
          <p:cNvSpPr/>
          <p:nvPr/>
        </p:nvSpPr>
        <p:spPr>
          <a:xfrm>
            <a:off x="9971556" y="2778499"/>
            <a:ext cx="987000" cy="279900"/>
          </a:xfrm>
          <a:prstGeom prst="roundRect">
            <a:avLst>
              <a:gd fmla="val 28541" name="adj"/>
            </a:avLst>
          </a:prstGeom>
          <a:solidFill>
            <a:srgbClr val="FFFFFF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875" lIns="88875" spcFirstLastPara="1" rIns="88875" wrap="square" tIns="88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6" name="Google Shape;2816;p115"/>
          <p:cNvSpPr/>
          <p:nvPr/>
        </p:nvSpPr>
        <p:spPr>
          <a:xfrm>
            <a:off x="10007515" y="2792856"/>
            <a:ext cx="915000" cy="25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61"/>
              <a:buFont typeface="Noto Sans"/>
              <a:buNone/>
            </a:pPr>
            <a:r>
              <a:rPr b="1" i="0" lang="ko-KR" sz="765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비디오 최대</a:t>
            </a:r>
            <a:r>
              <a:rPr b="1" lang="ko-KR" sz="765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 기여</a:t>
            </a:r>
            <a:endParaRPr b="0" i="0" sz="962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7" name="Google Shape;2817;p115"/>
          <p:cNvSpPr/>
          <p:nvPr/>
        </p:nvSpPr>
        <p:spPr>
          <a:xfrm>
            <a:off x="10972835" y="2778499"/>
            <a:ext cx="573600" cy="279900"/>
          </a:xfrm>
          <a:prstGeom prst="roundRect">
            <a:avLst>
              <a:gd fmla="val 28541" name="adj"/>
            </a:avLst>
          </a:prstGeom>
          <a:solidFill>
            <a:srgbClr val="FFFFFF"/>
          </a:solidFill>
          <a:ln cap="flat" cmpd="sng" w="9525">
            <a:solidFill>
              <a:srgbClr val="C6CCD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875" lIns="88875" spcFirstLastPara="1" rIns="88875" wrap="square" tIns="88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8" name="Google Shape;2818;p115"/>
          <p:cNvSpPr/>
          <p:nvPr/>
        </p:nvSpPr>
        <p:spPr>
          <a:xfrm>
            <a:off x="11008793" y="2792856"/>
            <a:ext cx="501900" cy="25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982"/>
              <a:buFont typeface="Noto Sans"/>
              <a:buNone/>
            </a:pPr>
            <a:r>
              <a:rPr b="0" i="0" lang="ko-KR" sz="781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0.37 nm</a:t>
            </a:r>
            <a:endParaRPr b="0" i="0" sz="982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9" name="Google Shape;2819;p115"/>
          <p:cNvSpPr/>
          <p:nvPr/>
        </p:nvSpPr>
        <p:spPr>
          <a:xfrm>
            <a:off x="9971556" y="1672812"/>
            <a:ext cx="1402500" cy="1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000"/>
              </a:lnSpc>
              <a:spcBef>
                <a:spcPts val="0"/>
              </a:spcBef>
              <a:spcAft>
                <a:spcPts val="0"/>
              </a:spcAft>
              <a:buClr>
                <a:srgbClr val="24292F"/>
              </a:buClr>
              <a:buSzPts val="1371"/>
              <a:buFont typeface="Noto Sans"/>
              <a:buNone/>
            </a:pPr>
            <a:r>
              <a:rPr b="1" i="0" lang="ko-KR" sz="1090" u="none" cap="none" strike="noStrike">
                <a:solidFill>
                  <a:srgbClr val="24292F"/>
                </a:solidFill>
                <a:latin typeface="Noto Sans"/>
                <a:ea typeface="Noto Sans"/>
                <a:cs typeface="Noto Sans"/>
                <a:sym typeface="Noto Sans"/>
              </a:rPr>
              <a:t>정량지표</a:t>
            </a:r>
            <a:endParaRPr b="0" i="0" sz="1371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0" name="Google Shape;2820;p115"/>
          <p:cNvSpPr txBox="1"/>
          <p:nvPr/>
        </p:nvSpPr>
        <p:spPr>
          <a:xfrm>
            <a:off x="210312" y="118872"/>
            <a:ext cx="106527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ko-KR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08 · 별첨 (Phase 1~4)</a:t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ko-KR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[08] Phase 4.1 : 입력 기여도 분석</a:t>
            </a:r>
            <a:endParaRPr b="0" i="0" sz="2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21" name="Google Shape;2821;p1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400" y="1700600"/>
            <a:ext cx="5769930" cy="2401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2" name="Google Shape;2822;p1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80475" y="1714308"/>
            <a:ext cx="3244925" cy="24018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테마">
  <a:themeElements>
    <a:clrScheme name="사용자 지정 13">
      <a:dk1>
        <a:srgbClr val="000000"/>
      </a:dk1>
      <a:lt1>
        <a:srgbClr val="FFFFFF"/>
      </a:lt1>
      <a:dk2>
        <a:srgbClr val="F3F7F6"/>
      </a:dk2>
      <a:lt2>
        <a:srgbClr val="110486"/>
      </a:lt2>
      <a:accent1>
        <a:srgbClr val="003AF3"/>
      </a:accent1>
      <a:accent2>
        <a:srgbClr val="54CEE1"/>
      </a:accent2>
      <a:accent3>
        <a:srgbClr val="FF6D58"/>
      </a:accent3>
      <a:accent4>
        <a:srgbClr val="FFF791"/>
      </a:accent4>
      <a:accent5>
        <a:srgbClr val="FFFEFE"/>
      </a:accent5>
      <a:accent6>
        <a:srgbClr val="FFFEFE"/>
      </a:accent6>
      <a:hlink>
        <a:srgbClr val="0039F2"/>
      </a:hlink>
      <a:folHlink>
        <a:srgbClr val="EC7ED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테마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테마">
  <a:themeElements>
    <a:clrScheme name="사용자 지정 13">
      <a:dk1>
        <a:srgbClr val="000000"/>
      </a:dk1>
      <a:lt1>
        <a:srgbClr val="FFFFFF"/>
      </a:lt1>
      <a:dk2>
        <a:srgbClr val="F3F7F6"/>
      </a:dk2>
      <a:lt2>
        <a:srgbClr val="110486"/>
      </a:lt2>
      <a:accent1>
        <a:srgbClr val="003AF3"/>
      </a:accent1>
      <a:accent2>
        <a:srgbClr val="54CEE1"/>
      </a:accent2>
      <a:accent3>
        <a:srgbClr val="FF6D58"/>
      </a:accent3>
      <a:accent4>
        <a:srgbClr val="FFF791"/>
      </a:accent4>
      <a:accent5>
        <a:srgbClr val="FFFEFE"/>
      </a:accent5>
      <a:accent6>
        <a:srgbClr val="FFFEFE"/>
      </a:accent6>
      <a:hlink>
        <a:srgbClr val="0039F2"/>
      </a:hlink>
      <a:folHlink>
        <a:srgbClr val="EC7ED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테마">
  <a:themeElements>
    <a:clrScheme name="사용자 지정 13">
      <a:dk1>
        <a:srgbClr val="000000"/>
      </a:dk1>
      <a:lt1>
        <a:srgbClr val="FFFFFF"/>
      </a:lt1>
      <a:dk2>
        <a:srgbClr val="F3F7F6"/>
      </a:dk2>
      <a:lt2>
        <a:srgbClr val="110486"/>
      </a:lt2>
      <a:accent1>
        <a:srgbClr val="003AF3"/>
      </a:accent1>
      <a:accent2>
        <a:srgbClr val="54CEE1"/>
      </a:accent2>
      <a:accent3>
        <a:srgbClr val="FF6D58"/>
      </a:accent3>
      <a:accent4>
        <a:srgbClr val="FFF791"/>
      </a:accent4>
      <a:accent5>
        <a:srgbClr val="FFFEFE"/>
      </a:accent5>
      <a:accent6>
        <a:srgbClr val="FFFEFE"/>
      </a:accent6>
      <a:hlink>
        <a:srgbClr val="0039F2"/>
      </a:hlink>
      <a:folHlink>
        <a:srgbClr val="EC7ED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테마">
  <a:themeElements>
    <a:clrScheme name="사용자 지정 13">
      <a:dk1>
        <a:srgbClr val="000000"/>
      </a:dk1>
      <a:lt1>
        <a:srgbClr val="FFFFFF"/>
      </a:lt1>
      <a:dk2>
        <a:srgbClr val="F3F7F6"/>
      </a:dk2>
      <a:lt2>
        <a:srgbClr val="110486"/>
      </a:lt2>
      <a:accent1>
        <a:srgbClr val="003AF3"/>
      </a:accent1>
      <a:accent2>
        <a:srgbClr val="54CEE1"/>
      </a:accent2>
      <a:accent3>
        <a:srgbClr val="FF6D58"/>
      </a:accent3>
      <a:accent4>
        <a:srgbClr val="FFF791"/>
      </a:accent4>
      <a:accent5>
        <a:srgbClr val="FFFEFE"/>
      </a:accent5>
      <a:accent6>
        <a:srgbClr val="FFFEFE"/>
      </a:accent6>
      <a:hlink>
        <a:srgbClr val="0039F2"/>
      </a:hlink>
      <a:folHlink>
        <a:srgbClr val="EC7ED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